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68" r:id="rId3"/>
    <p:sldId id="258" r:id="rId4"/>
    <p:sldId id="259" r:id="rId5"/>
    <p:sldId id="260" r:id="rId6"/>
    <p:sldId id="261" r:id="rId7"/>
    <p:sldId id="269" r:id="rId8"/>
    <p:sldId id="262" r:id="rId9"/>
    <p:sldId id="264" r:id="rId10"/>
    <p:sldId id="265" r:id="rId11"/>
    <p:sldId id="283" r:id="rId12"/>
    <p:sldId id="266" r:id="rId13"/>
    <p:sldId id="267" r:id="rId14"/>
    <p:sldId id="272" r:id="rId15"/>
    <p:sldId id="263" r:id="rId16"/>
    <p:sldId id="270" r:id="rId17"/>
    <p:sldId id="273" r:id="rId18"/>
    <p:sldId id="274" r:id="rId19"/>
    <p:sldId id="282" r:id="rId20"/>
    <p:sldId id="280" r:id="rId21"/>
    <p:sldId id="285" r:id="rId22"/>
    <p:sldId id="275" r:id="rId23"/>
    <p:sldId id="281" r:id="rId24"/>
    <p:sldId id="284" r:id="rId25"/>
    <p:sldId id="288" r:id="rId26"/>
    <p:sldId id="287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uno Adorno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F81"/>
    <a:srgbClr val="49F045"/>
    <a:srgbClr val="F21B20"/>
    <a:srgbClr val="169202"/>
    <a:srgbClr val="FD8181"/>
    <a:srgbClr val="8081FF"/>
    <a:srgbClr val="0100F9"/>
    <a:srgbClr val="EBEBEB"/>
    <a:srgbClr val="FEC0CC"/>
    <a:srgbClr val="FC52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8" d="100"/>
          <a:sy n="108" d="100"/>
        </p:scale>
        <p:origin x="-840" y="-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A6BF0-AB2A-0645-BDA1-92400506EFB6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39228-FC74-1E44-9D8E-45E4F469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Bom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!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Nesse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seminario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tratarei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artigo</a:t>
            </a:r>
            <a:r>
              <a:rPr lang="en-US" baseline="0" dirty="0" smtClean="0"/>
              <a:t> </a:t>
            </a:r>
            <a:r>
              <a:rPr lang="en-US" sz="1200" b="1" dirty="0" smtClean="0">
                <a:latin typeface="Microsoft Sans Serif"/>
                <a:cs typeface="Microsoft Sans Serif"/>
              </a:rPr>
              <a:t>Assessing equity in the accessibility to urban green spaces according to different functional levels</a:t>
            </a:r>
            <a:r>
              <a:rPr lang="en-US" sz="1200" b="0" dirty="0" smtClean="0">
                <a:latin typeface="Microsoft Sans Serif"/>
                <a:cs typeface="Microsoft Sans Serif"/>
              </a:rPr>
              <a:t>,</a:t>
            </a:r>
            <a:r>
              <a:rPr lang="en-US" sz="1200" b="0" baseline="0" dirty="0" smtClean="0">
                <a:latin typeface="Microsoft Sans Serif"/>
                <a:cs typeface="Microsoft Sans Serif"/>
              </a:rPr>
              <a:t> de </a:t>
            </a:r>
            <a:r>
              <a:rPr lang="en-US" sz="1200" b="0" baseline="0" dirty="0" err="1" smtClean="0">
                <a:latin typeface="Microsoft Sans Serif"/>
                <a:cs typeface="Microsoft Sans Serif"/>
              </a:rPr>
              <a:t>Edorta</a:t>
            </a:r>
            <a:r>
              <a:rPr lang="en-US" sz="1200" b="0" baseline="0" dirty="0" smtClean="0">
                <a:latin typeface="Microsoft Sans Serif"/>
                <a:cs typeface="Microsoft Sans Serif"/>
              </a:rPr>
              <a:t> </a:t>
            </a:r>
            <a:r>
              <a:rPr lang="en-US" sz="1200" b="0" baseline="0" dirty="0" err="1" smtClean="0">
                <a:latin typeface="Microsoft Sans Serif"/>
                <a:cs typeface="Microsoft Sans Serif"/>
              </a:rPr>
              <a:t>Iraegui</a:t>
            </a:r>
            <a:r>
              <a:rPr lang="en-US" sz="1200" b="0" baseline="0" dirty="0" smtClean="0">
                <a:latin typeface="Microsoft Sans Serif"/>
                <a:cs typeface="Microsoft Sans Serif"/>
              </a:rPr>
              <a:t> e </a:t>
            </a:r>
            <a:r>
              <a:rPr lang="en-US" sz="1200" b="0" baseline="0" dirty="0" err="1" smtClean="0">
                <a:latin typeface="Microsoft Sans Serif"/>
                <a:cs typeface="Microsoft Sans Serif"/>
              </a:rPr>
              <a:t>colaboradores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02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 smtClean="0"/>
              <a:t>Das ruas inseridas em cada distancia são definidas</a:t>
            </a:r>
            <a:r>
              <a:rPr lang="en-US" dirty="0" smtClean="0"/>
              <a:t> as </a:t>
            </a:r>
            <a:r>
              <a:rPr lang="en-US" dirty="0" err="1" smtClean="0"/>
              <a:t>áreas</a:t>
            </a:r>
            <a:r>
              <a:rPr lang="en-US" dirty="0" smtClean="0"/>
              <a:t> de </a:t>
            </a:r>
            <a:r>
              <a:rPr lang="en-US" dirty="0" err="1" smtClean="0"/>
              <a:t>serivi</a:t>
            </a:r>
            <a:r>
              <a:rPr lang="en-US" baseline="0" dirty="0" err="1" smtClean="0"/>
              <a:t>ço</a:t>
            </a:r>
            <a:r>
              <a:rPr lang="en-US" baseline="0" dirty="0" smtClean="0"/>
              <a:t>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633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Assim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proporcao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sobreposta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serviço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funcional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considerada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autores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indicador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acessibilidade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505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Para</a:t>
            </a:r>
            <a:r>
              <a:rPr lang="en-US" baseline="0" dirty="0" smtClean="0"/>
              <a:t> responder a </a:t>
            </a:r>
            <a:r>
              <a:rPr lang="en-US" baseline="0" dirty="0" err="1" smtClean="0"/>
              <a:t>primeira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pergunta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sobre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questao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equidade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autores</a:t>
            </a:r>
            <a:r>
              <a:rPr lang="en-US" dirty="0" smtClean="0"/>
              <a:t> </a:t>
            </a:r>
            <a:r>
              <a:rPr lang="en-US" dirty="0" err="1" smtClean="0"/>
              <a:t>testam</a:t>
            </a:r>
            <a:r>
              <a:rPr lang="en-US" dirty="0" smtClean="0"/>
              <a:t> se ha </a:t>
            </a:r>
            <a:r>
              <a:rPr lang="en-US" dirty="0" err="1" smtClean="0"/>
              <a:t>diferença</a:t>
            </a:r>
            <a:r>
              <a:rPr lang="en-US" dirty="0" smtClean="0"/>
              <a:t> </a:t>
            </a:r>
            <a:r>
              <a:rPr lang="en-US" dirty="0" err="1" smtClean="0"/>
              <a:t>significativa</a:t>
            </a:r>
            <a:r>
              <a:rPr lang="en-US" dirty="0" smtClean="0"/>
              <a:t> das </a:t>
            </a:r>
            <a:r>
              <a:rPr lang="en-US" dirty="0" err="1" smtClean="0"/>
              <a:t>distribuições</a:t>
            </a:r>
            <a:r>
              <a:rPr lang="en-US" dirty="0" smtClean="0"/>
              <a:t> de </a:t>
            </a:r>
            <a:r>
              <a:rPr lang="en-US" dirty="0" err="1" smtClean="0"/>
              <a:t>cada</a:t>
            </a:r>
            <a:r>
              <a:rPr lang="en-US" dirty="0" smtClean="0"/>
              <a:t> </a:t>
            </a:r>
            <a:r>
              <a:rPr lang="en-US" dirty="0" err="1" smtClean="0"/>
              <a:t>variável</a:t>
            </a:r>
            <a:r>
              <a:rPr lang="en-US" dirty="0" smtClean="0"/>
              <a:t> </a:t>
            </a:r>
            <a:r>
              <a:rPr lang="en-US" dirty="0" err="1" smtClean="0"/>
              <a:t>socioeconômica</a:t>
            </a:r>
            <a:r>
              <a:rPr lang="en-US" dirty="0" smtClean="0"/>
              <a:t> entre </a:t>
            </a:r>
            <a:r>
              <a:rPr lang="en-US" dirty="0" err="1" smtClean="0"/>
              <a:t>grupos</a:t>
            </a:r>
            <a:r>
              <a:rPr lang="en-US" dirty="0" smtClean="0"/>
              <a:t> de </a:t>
            </a:r>
            <a:r>
              <a:rPr lang="en-US" dirty="0" err="1" smtClean="0"/>
              <a:t>bairros</a:t>
            </a:r>
            <a:r>
              <a:rPr lang="en-US" dirty="0" smtClean="0"/>
              <a:t> </a:t>
            </a:r>
            <a:r>
              <a:rPr lang="en-US" dirty="0" err="1" smtClean="0"/>
              <a:t>caracterizados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pouca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às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visto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nosso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exemplo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hipotetico</a:t>
            </a:r>
            <a:r>
              <a:rPr lang="mr-IN" baseline="0" dirty="0" smtClean="0"/>
              <a:t>…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funcional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até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primeiro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quartil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considerados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baixa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, e a </a:t>
            </a:r>
            <a:r>
              <a:rPr lang="en-US" baseline="0" dirty="0" err="1" smtClean="0"/>
              <a:t>partir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terceiro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quartil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. O </a:t>
            </a:r>
            <a:r>
              <a:rPr lang="en-US" baseline="0" dirty="0" err="1" smtClean="0"/>
              <a:t>teste</a:t>
            </a:r>
            <a:r>
              <a:rPr lang="en-US" baseline="0" dirty="0" smtClean="0"/>
              <a:t> Mann-Whitney U </a:t>
            </a:r>
            <a:r>
              <a:rPr lang="en-US" baseline="0" dirty="0" err="1" smtClean="0"/>
              <a:t>foi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utilizado</a:t>
            </a:r>
            <a:r>
              <a:rPr lang="en-US" baseline="0" dirty="0" smtClean="0"/>
              <a:t>, dado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variaveis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normalmente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distribuidas</a:t>
            </a:r>
            <a:r>
              <a:rPr lang="en-US" baseline="0" dirty="0" smtClean="0"/>
              <a:t>. O </a:t>
            </a:r>
            <a:r>
              <a:rPr lang="en-US" baseline="0" dirty="0" err="1" smtClean="0"/>
              <a:t>teste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verifica</a:t>
            </a:r>
            <a:r>
              <a:rPr lang="en-US" baseline="0" dirty="0" smtClean="0"/>
              <a:t> se ha </a:t>
            </a:r>
            <a:r>
              <a:rPr lang="en-US" baseline="0" dirty="0" err="1" smtClean="0"/>
              <a:t>diferença</a:t>
            </a:r>
            <a:r>
              <a:rPr lang="en-US" baseline="0" dirty="0" smtClean="0"/>
              <a:t> entre as </a:t>
            </a:r>
            <a:r>
              <a:rPr lang="en-US" baseline="0" dirty="0" err="1" smtClean="0"/>
              <a:t>medianas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populacao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grupos</a:t>
            </a:r>
            <a:r>
              <a:rPr lang="en-US" baseline="0" dirty="0" smtClean="0"/>
              <a:t> de alto e </a:t>
            </a:r>
            <a:r>
              <a:rPr lang="en-US" baseline="0" dirty="0" err="1" smtClean="0"/>
              <a:t>baixo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acesso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exemplo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proporção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idosos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baixa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diferem</a:t>
            </a:r>
            <a:r>
              <a:rPr lang="en-US" baseline="0" dirty="0" smtClean="0"/>
              <a:t>?</a:t>
            </a:r>
          </a:p>
          <a:p>
            <a:endParaRPr lang="en-US" baseline="0" dirty="0" smtClean="0"/>
          </a:p>
          <a:p>
            <a:r>
              <a:rPr lang="en-US" baseline="0" dirty="0" smtClean="0"/>
              <a:t>Uma </a:t>
            </a:r>
            <a:r>
              <a:rPr lang="en-US" baseline="0" dirty="0" err="1" smtClean="0"/>
              <a:t>dúvida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me </a:t>
            </a:r>
            <a:r>
              <a:rPr lang="en-US" baseline="0" dirty="0" err="1" smtClean="0"/>
              <a:t>inquieta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um dos </a:t>
            </a:r>
            <a:r>
              <a:rPr lang="en-US" baseline="0" dirty="0" err="1" smtClean="0"/>
              <a:t>pressupostos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trazidos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autores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outros </a:t>
            </a:r>
            <a:r>
              <a:rPr lang="en-US" baseline="0" dirty="0" err="1" smtClean="0"/>
              <a:t>artigos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vi </a:t>
            </a:r>
            <a:r>
              <a:rPr lang="en-US" baseline="0" dirty="0" err="1" smtClean="0"/>
              <a:t>utilizando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finalidade</a:t>
            </a:r>
            <a:r>
              <a:rPr lang="en-US" baseline="0" dirty="0" smtClean="0"/>
              <a:t> similar,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aqueles</a:t>
            </a:r>
            <a:r>
              <a:rPr lang="en-US" baseline="0" dirty="0" smtClean="0"/>
              <a:t> q </a:t>
            </a:r>
            <a:r>
              <a:rPr lang="en-US" baseline="0" dirty="0" err="1" smtClean="0"/>
              <a:t>citei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inicio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seminario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teste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amostras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independentes</a:t>
            </a:r>
            <a:r>
              <a:rPr lang="mr-IN" baseline="0" dirty="0" smtClean="0"/>
              <a:t>… me pergunto até que ponto a dependência espacial comum dessa natureza de dados prejudica essa análise.  Ou se realizam o teste, por nao ter algum que considere. Até então nao encontrei um com esse propósito.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77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Mas </a:t>
            </a:r>
            <a:r>
              <a:rPr lang="en-US" dirty="0" err="1" smtClean="0"/>
              <a:t>bem</a:t>
            </a:r>
            <a:r>
              <a:rPr lang="en-US" dirty="0" smtClean="0"/>
              <a:t> indo </a:t>
            </a:r>
            <a:r>
              <a:rPr lang="en-US" dirty="0" err="1" smtClean="0"/>
              <a:t>enfim</a:t>
            </a:r>
            <a:r>
              <a:rPr lang="en-US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tecnica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análise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espacial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utilizada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endereçar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segunda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pergunta</a:t>
            </a:r>
            <a:r>
              <a:rPr lang="en-US" baseline="0" dirty="0" smtClean="0"/>
              <a:t>.. </a:t>
            </a:r>
            <a:r>
              <a:rPr lang="en-US" baseline="0" dirty="0" err="1" smtClean="0"/>
              <a:t>Buscam</a:t>
            </a:r>
            <a:r>
              <a:rPr lang="en-US" baseline="0" dirty="0" smtClean="0"/>
              <a:t> responder </a:t>
            </a:r>
            <a:r>
              <a:rPr lang="en-US" baseline="0" dirty="0" err="1" smtClean="0"/>
              <a:t>onde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precisam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</a:t>
            </a:r>
            <a:r>
              <a:rPr lang="en-US" baseline="0" dirty="0" smtClean="0"/>
              <a:t>..</a:t>
            </a:r>
            <a:r>
              <a:rPr lang="en-US" baseline="0" dirty="0" err="1" smtClean="0"/>
              <a:t>utilizando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Indicadores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locais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associação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espacial</a:t>
            </a:r>
            <a:r>
              <a:rPr lang="en-US" baseline="0" dirty="0" smtClean="0"/>
              <a:t> e me </a:t>
            </a:r>
            <a:r>
              <a:rPr lang="en-US" baseline="0" dirty="0" err="1" smtClean="0"/>
              <a:t>chamou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atenção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alternativa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desses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indicadores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aplicados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sobre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variáveis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simultaneamente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Teremos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nesse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caso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mapa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apresentando</a:t>
            </a:r>
            <a:r>
              <a:rPr lang="en-US" baseline="0" dirty="0" smtClean="0"/>
              <a:t> as </a:t>
            </a:r>
            <a:r>
              <a:rPr lang="en-US" baseline="0" dirty="0" err="1" smtClean="0"/>
              <a:t>associacoes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positivas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negativas</a:t>
            </a:r>
            <a:r>
              <a:rPr lang="en-US" baseline="0" dirty="0" smtClean="0"/>
              <a:t>,  com base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relação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variavel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unidade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análise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vizinhos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caracterizados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outra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variável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quando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significativas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partir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teste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pseudosignificância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Assim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possivel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entender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onde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temos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baixa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acessibildade</a:t>
            </a:r>
            <a:r>
              <a:rPr lang="en-US" baseline="0" dirty="0" smtClean="0"/>
              <a:t> a areas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regiao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proporcao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idosos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criancas</a:t>
            </a:r>
            <a:r>
              <a:rPr lang="en-US" baseline="0" dirty="0" smtClean="0"/>
              <a:t>, de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densidade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ou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baixa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renda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Aqui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só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detalhe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formulação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autores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replicaram</a:t>
            </a:r>
            <a:r>
              <a:rPr lang="en-US" baseline="0" dirty="0" smtClean="0"/>
              <a:t> de Xiao et al. 2017. </a:t>
            </a:r>
            <a:r>
              <a:rPr lang="en-US" baseline="0" dirty="0" err="1" smtClean="0"/>
              <a:t>Esse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quadrado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denominador</a:t>
            </a:r>
            <a:r>
              <a:rPr lang="en-US" baseline="0" dirty="0" smtClean="0"/>
              <a:t>, ate </a:t>
            </a:r>
            <a:r>
              <a:rPr lang="en-US" baseline="0" dirty="0" err="1" smtClean="0"/>
              <a:t>onde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entendi</a:t>
            </a:r>
            <a:r>
              <a:rPr lang="en-US" baseline="0" dirty="0" smtClean="0"/>
              <a:t>, tem um </a:t>
            </a:r>
            <a:r>
              <a:rPr lang="en-US" baseline="0" dirty="0" err="1" smtClean="0"/>
              <a:t>pequeno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erro</a:t>
            </a:r>
            <a:r>
              <a:rPr lang="en-US" baseline="0" dirty="0" smtClean="0"/>
              <a:t>.. Mas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aula e </a:t>
            </a:r>
            <a:r>
              <a:rPr lang="en-US" baseline="0" dirty="0" err="1" smtClean="0"/>
              <a:t>tambem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proposta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Anselin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colaboradores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indicadores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multivariados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aqui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falta</a:t>
            </a:r>
            <a:r>
              <a:rPr lang="en-US" baseline="0" dirty="0" smtClean="0"/>
              <a:t> um n </a:t>
            </a:r>
            <a:r>
              <a:rPr lang="en-US" baseline="0" dirty="0" err="1" smtClean="0"/>
              <a:t>dividindo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denominador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simplicada</a:t>
            </a:r>
            <a:r>
              <a:rPr lang="en-US" baseline="0" dirty="0" smtClean="0"/>
              <a:t> ..e no </a:t>
            </a:r>
            <a:r>
              <a:rPr lang="en-US" baseline="0" dirty="0" err="1" smtClean="0"/>
              <a:t>caso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bivariado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teriamos</a:t>
            </a:r>
            <a:r>
              <a:rPr lang="en-US" baseline="0" dirty="0" smtClean="0"/>
              <a:t>: Um </a:t>
            </a:r>
            <a:r>
              <a:rPr lang="en-US" baseline="0" dirty="0" err="1" smtClean="0"/>
              <a:t>indicador</a:t>
            </a:r>
            <a:r>
              <a:rPr lang="en-US" baseline="0" dirty="0" smtClean="0"/>
              <a:t> local </a:t>
            </a:r>
            <a:r>
              <a:rPr lang="en-US" baseline="0" dirty="0" err="1" smtClean="0"/>
              <a:t>bivariado</a:t>
            </a:r>
            <a:r>
              <a:rPr lang="en-US" baseline="0" dirty="0" smtClean="0"/>
              <a:t> k e l, </a:t>
            </a:r>
            <a:r>
              <a:rPr lang="en-US" baseline="0" dirty="0" err="1" smtClean="0"/>
              <a:t>resulta</a:t>
            </a:r>
            <a:r>
              <a:rPr lang="en-US" baseline="0" dirty="0" smtClean="0"/>
              <a:t> do valor </a:t>
            </a:r>
            <a:r>
              <a:rPr lang="en-US" baseline="0" dirty="0" err="1" smtClean="0"/>
              <a:t>padronizado</a:t>
            </a:r>
            <a:r>
              <a:rPr lang="en-US" baseline="0" dirty="0" smtClean="0"/>
              <a:t> de k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</a:t>
            </a:r>
            <a:r>
              <a:rPr lang="en-US" baseline="0" dirty="0" smtClean="0"/>
              <a:t>,  </a:t>
            </a:r>
            <a:r>
              <a:rPr lang="en-US" baseline="0" dirty="0" err="1" smtClean="0"/>
              <a:t>associado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somatorio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valores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padronizados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variavel</a:t>
            </a:r>
            <a:r>
              <a:rPr lang="en-US" baseline="0" dirty="0" smtClean="0"/>
              <a:t> l </a:t>
            </a:r>
            <a:r>
              <a:rPr lang="en-US" baseline="0" dirty="0" err="1" smtClean="0"/>
              <a:t>nos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jotaésimos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vizinhos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guardadas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proporcoes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estabelecida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matriz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vizinhança</a:t>
            </a:r>
            <a:r>
              <a:rPr lang="en-US" baseline="0" dirty="0" smtClean="0"/>
              <a:t>. E </a:t>
            </a:r>
            <a:r>
              <a:rPr lang="en-US" baseline="0" dirty="0" err="1" smtClean="0"/>
              <a:t>sobre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matriz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temos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ponto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importante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falha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artigo</a:t>
            </a:r>
            <a:r>
              <a:rPr lang="en-US" baseline="0" dirty="0" smtClean="0"/>
              <a:t>,</a:t>
            </a:r>
            <a:r>
              <a:rPr lang="mr-IN" baseline="0" dirty="0" smtClean="0"/>
              <a:t>…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encontrei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depois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ler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reler</a:t>
            </a:r>
            <a:r>
              <a:rPr lang="en-US" baseline="0" dirty="0" smtClean="0"/>
              <a:t>.. </a:t>
            </a:r>
            <a:r>
              <a:rPr lang="en-US" baseline="0" dirty="0" err="1" smtClean="0"/>
              <a:t>Qual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tipo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matriz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aplicada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71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 smtClean="0"/>
              <a:t>Brevemente trago a espacialização dos dados,</a:t>
            </a:r>
            <a:r>
              <a:rPr lang="x-none" baseline="0" dirty="0" smtClean="0"/>
              <a:t> é possivel perceber ja sugestao de agrupamentos para rendas, densidade, criançås e idosos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136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resultados</a:t>
            </a:r>
            <a:r>
              <a:rPr lang="en-US" dirty="0" smtClean="0"/>
              <a:t> de </a:t>
            </a:r>
            <a:r>
              <a:rPr lang="en-US" dirty="0" err="1" smtClean="0"/>
              <a:t>acessibilidade</a:t>
            </a:r>
            <a:r>
              <a:rPr lang="en-US" baseline="0" dirty="0" smtClean="0"/>
              <a:t> das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. Vale </a:t>
            </a:r>
            <a:r>
              <a:rPr lang="en-US" baseline="0" dirty="0" err="1" smtClean="0"/>
              <a:t>notar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efeitos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locais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gerais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agrupamentos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conforme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aumenta</a:t>
            </a:r>
            <a:r>
              <a:rPr lang="en-US" baseline="0" dirty="0" smtClean="0"/>
              <a:t>-se a </a:t>
            </a:r>
            <a:r>
              <a:rPr lang="en-US" baseline="0" dirty="0" err="1" smtClean="0"/>
              <a:t>hierarquia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nível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funcional</a:t>
            </a:r>
            <a:r>
              <a:rPr lang="en-US" baseline="0" dirty="0" smtClean="0"/>
              <a:t> dada </a:t>
            </a:r>
            <a:r>
              <a:rPr lang="en-US" baseline="0" dirty="0" err="1" smtClean="0"/>
              <a:t>esse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aumento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área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serviço</a:t>
            </a:r>
            <a:r>
              <a:rPr lang="en-US" baseline="0" dirty="0" smtClean="0"/>
              <a:t>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24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Respondendo</a:t>
            </a:r>
            <a:r>
              <a:rPr lang="en-US" dirty="0" smtClean="0"/>
              <a:t> a </a:t>
            </a:r>
            <a:r>
              <a:rPr lang="en-US" dirty="0" err="1" smtClean="0"/>
              <a:t>primeira</a:t>
            </a:r>
            <a:r>
              <a:rPr lang="en-US" dirty="0" smtClean="0"/>
              <a:t> </a:t>
            </a:r>
            <a:r>
              <a:rPr lang="en-US" dirty="0" err="1" smtClean="0"/>
              <a:t>pergunta</a:t>
            </a:r>
            <a:r>
              <a:rPr lang="en-US" dirty="0" smtClean="0"/>
              <a:t> se ha </a:t>
            </a:r>
            <a:r>
              <a:rPr lang="en-US" dirty="0" err="1" smtClean="0"/>
              <a:t>equidade</a:t>
            </a:r>
            <a:r>
              <a:rPr lang="en-US" dirty="0" smtClean="0"/>
              <a:t> </a:t>
            </a:r>
            <a:r>
              <a:rPr lang="en-US" dirty="0" err="1" smtClean="0"/>
              <a:t>geral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variavel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socioeconomica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471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</a:t>
            </a:r>
            <a:r>
              <a:rPr lang="en-US" baseline="0" dirty="0" smtClean="0"/>
              <a:t>ntre </a:t>
            </a:r>
            <a:r>
              <a:rPr lang="en-US" baseline="0" dirty="0" err="1" smtClean="0"/>
              <a:t>grupos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baixa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, as </a:t>
            </a:r>
            <a:r>
              <a:rPr lang="en-US" baseline="0" dirty="0" err="1" smtClean="0"/>
              <a:t>inequidades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deram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minoria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casos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sendo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tres</a:t>
            </a:r>
            <a:r>
              <a:rPr lang="en-US" baseline="0" dirty="0" smtClean="0"/>
              <a:t> deles </a:t>
            </a:r>
            <a:r>
              <a:rPr lang="en-US" baseline="0" dirty="0" err="1" smtClean="0"/>
              <a:t>não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considerados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problema</a:t>
            </a:r>
            <a:r>
              <a:rPr lang="en-US" baseline="0" dirty="0" smtClean="0"/>
              <a:t> dada </a:t>
            </a:r>
            <a:r>
              <a:rPr lang="en-US" baseline="0" dirty="0" err="1" smtClean="0"/>
              <a:t>tendencia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populosos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ou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maior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proporcao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idosos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Já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nivel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funcional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cidade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inequidade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desfavorece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populacao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menor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renda</a:t>
            </a:r>
            <a:r>
              <a:rPr lang="en-US" baseline="0" dirty="0" smtClean="0"/>
              <a:t> e com </a:t>
            </a:r>
            <a:r>
              <a:rPr lang="en-US" baseline="0" dirty="0" err="1" smtClean="0"/>
              <a:t>maior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proporção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crianças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044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 a </a:t>
            </a:r>
            <a:r>
              <a:rPr lang="en-US" dirty="0" err="1" smtClean="0"/>
              <a:t>segunda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pergunta</a:t>
            </a:r>
            <a:r>
              <a:rPr lang="en-US" baseline="0" dirty="0" smtClean="0"/>
              <a:t>.. </a:t>
            </a:r>
            <a:r>
              <a:rPr lang="en-US" baseline="0" dirty="0" err="1" smtClean="0"/>
              <a:t>Onde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equidade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melhorada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238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Trago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exemplo</a:t>
            </a:r>
            <a:r>
              <a:rPr lang="en-US" dirty="0" smtClean="0"/>
              <a:t> parte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resultados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detalhe</a:t>
            </a:r>
            <a:r>
              <a:rPr lang="en-US" baseline="0" dirty="0" smtClean="0"/>
              <a:t>.. Para </a:t>
            </a:r>
            <a:r>
              <a:rPr lang="en-US" baseline="0" dirty="0" err="1" smtClean="0"/>
              <a:t>vermos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exemplo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baixa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areas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residenciais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vizinhos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baixa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baixo-baixo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ja</a:t>
            </a:r>
            <a:r>
              <a:rPr lang="en-US" baseline="0" dirty="0" smtClean="0"/>
              <a:t> as </a:t>
            </a:r>
            <a:r>
              <a:rPr lang="en-US" baseline="0" dirty="0" err="1" smtClean="0"/>
              <a:t>demais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relacao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baixo</a:t>
            </a:r>
            <a:r>
              <a:rPr lang="en-US" baseline="0" dirty="0" smtClean="0"/>
              <a:t> alto,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densidade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populacional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exemplo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nesse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bairro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crianças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aqui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norte</a:t>
            </a:r>
            <a:r>
              <a:rPr lang="en-US" baseline="0" dirty="0" smtClean="0"/>
              <a:t>, e a </a:t>
            </a:r>
            <a:r>
              <a:rPr lang="en-US" baseline="0" dirty="0" err="1" smtClean="0"/>
              <a:t>populacao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idosa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regiao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nororeste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08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Bem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tema</a:t>
            </a:r>
            <a:r>
              <a:rPr lang="en-US" baseline="0" dirty="0" smtClean="0"/>
              <a:t> central do </a:t>
            </a:r>
            <a:r>
              <a:rPr lang="en-US" baseline="0" dirty="0" err="1" smtClean="0"/>
              <a:t>artigo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fundamenta</a:t>
            </a:r>
            <a:r>
              <a:rPr lang="en-US" baseline="0" dirty="0" smtClean="0"/>
              <a:t>-se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importancia</a:t>
            </a:r>
            <a:r>
              <a:rPr lang="en-US" baseline="0" dirty="0" smtClean="0"/>
              <a:t> das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urbanas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equidade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sua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distribuicao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longo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cidade</a:t>
            </a:r>
            <a:r>
              <a:rPr lang="en-US" baseline="0" dirty="0" smtClean="0"/>
              <a:t>.. .  Como </a:t>
            </a:r>
            <a:r>
              <a:rPr lang="en-US" baseline="0" dirty="0" err="1" smtClean="0"/>
              <a:t>exemplo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imagem</a:t>
            </a:r>
            <a:r>
              <a:rPr lang="en-US" baseline="0" dirty="0" smtClean="0"/>
              <a:t>  de Barcelona, </a:t>
            </a:r>
            <a:r>
              <a:rPr lang="en-US" baseline="0" dirty="0" err="1" smtClean="0"/>
              <a:t>onde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estudo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passa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podemos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visualizar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adensamenteo</a:t>
            </a:r>
            <a:r>
              <a:rPr lang="en-US" baseline="0" dirty="0" smtClean="0"/>
              <a:t> de areas </a:t>
            </a:r>
            <a:r>
              <a:rPr lang="en-US" baseline="0" dirty="0" err="1" smtClean="0"/>
              <a:t>construidas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sendo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alguns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espaços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reduzidos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alguns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locais</a:t>
            </a:r>
            <a:r>
              <a:rPr lang="en-US" baseline="0" dirty="0" smtClean="0"/>
              <a:t> e no </a:t>
            </a:r>
            <a:r>
              <a:rPr lang="en-US" baseline="0" dirty="0" err="1" smtClean="0"/>
              <a:t>espaço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comum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grandes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cidades</a:t>
            </a:r>
            <a:r>
              <a:rPr lang="en-US" baseline="0" dirty="0" smtClean="0"/>
              <a:t>.</a:t>
            </a:r>
            <a:endParaRPr lang="en-US" dirty="0" smtClean="0"/>
          </a:p>
          <a:p>
            <a:r>
              <a:rPr lang="en-US" baseline="0" dirty="0" err="1" smtClean="0"/>
              <a:t>Justifica</a:t>
            </a:r>
            <a:r>
              <a:rPr lang="en-US" baseline="0" dirty="0" smtClean="0"/>
              <a:t>-se a </a:t>
            </a:r>
            <a:r>
              <a:rPr lang="en-US" baseline="0" dirty="0" err="1" smtClean="0"/>
              <a:t>necessidade</a:t>
            </a:r>
            <a:r>
              <a:rPr lang="en-US" baseline="0" dirty="0" smtClean="0"/>
              <a:t> de areas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contribuirem</a:t>
            </a:r>
            <a:r>
              <a:rPr lang="en-US" baseline="0" dirty="0" smtClean="0"/>
              <a:t> com a </a:t>
            </a:r>
            <a:r>
              <a:rPr lang="en-US" baseline="0" dirty="0" err="1" smtClean="0"/>
              <a:t>mitigação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poluição</a:t>
            </a:r>
            <a:r>
              <a:rPr lang="en-US" baseline="0" dirty="0" smtClean="0"/>
              <a:t>, das </a:t>
            </a:r>
            <a:r>
              <a:rPr lang="en-US" baseline="0" dirty="0" err="1" smtClean="0"/>
              <a:t>ilhas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calor</a:t>
            </a:r>
            <a:r>
              <a:rPr lang="en-US" baseline="0" dirty="0" smtClean="0"/>
              <a:t>, entre </a:t>
            </a:r>
            <a:r>
              <a:rPr lang="en-US" baseline="0" dirty="0" err="1" smtClean="0"/>
              <a:t>outras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adversidades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mesmo</a:t>
            </a:r>
            <a:r>
              <a:rPr lang="en-US" baseline="0" dirty="0" smtClean="0"/>
              <a:t> tempo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fomentar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oportunidades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lazer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atividades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físicas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interação</a:t>
            </a:r>
            <a:r>
              <a:rPr lang="en-US" baseline="0" dirty="0" smtClean="0"/>
              <a:t> social.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832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fim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927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 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resultados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possiveis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realçar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analise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sugerir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inequalidades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especificas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captadas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teste</a:t>
            </a:r>
            <a:r>
              <a:rPr lang="en-US" baseline="0" dirty="0" smtClean="0"/>
              <a:t> de Mann </a:t>
            </a:r>
            <a:r>
              <a:rPr lang="en-US" baseline="0" dirty="0" err="1" smtClean="0"/>
              <a:t>whitney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geral</a:t>
            </a:r>
            <a:r>
              <a:rPr lang="en-US" baseline="0" dirty="0" smtClean="0"/>
              <a:t>, </a:t>
            </a:r>
          </a:p>
          <a:p>
            <a:r>
              <a:rPr lang="en-US" baseline="0" dirty="0" err="1" smtClean="0"/>
              <a:t>Pode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ferramenta</a:t>
            </a:r>
            <a:r>
              <a:rPr lang="en-US" baseline="0" dirty="0" smtClean="0"/>
              <a:t> important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administracoes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politicas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publicas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locais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destinadas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intraurbanos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Lembrar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também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análise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ampliada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considerando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outras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públicas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ainda</a:t>
            </a:r>
            <a:r>
              <a:rPr lang="en-US" baseline="0" dirty="0" smtClean="0"/>
              <a:t> areas de </a:t>
            </a:r>
            <a:r>
              <a:rPr lang="en-US" baseline="0" dirty="0" err="1" smtClean="0"/>
              <a:t>serviço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definidas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partir</a:t>
            </a:r>
            <a:r>
              <a:rPr lang="en-US" baseline="0" dirty="0" smtClean="0"/>
              <a:t> das </a:t>
            </a:r>
            <a:r>
              <a:rPr lang="en-US" baseline="0" dirty="0" err="1" smtClean="0"/>
              <a:t>rotas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transporte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publico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285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Outras</a:t>
            </a:r>
            <a:r>
              <a:rPr lang="en-US" dirty="0" smtClean="0"/>
              <a:t> </a:t>
            </a:r>
            <a:r>
              <a:rPr lang="en-US" dirty="0" err="1" smtClean="0"/>
              <a:t>sugestões</a:t>
            </a:r>
            <a:r>
              <a:rPr lang="en-US" dirty="0" smtClean="0"/>
              <a:t> </a:t>
            </a:r>
            <a:r>
              <a:rPr lang="en-US" dirty="0" err="1" smtClean="0"/>
              <a:t>seriam</a:t>
            </a:r>
            <a:r>
              <a:rPr lang="en-US" dirty="0" smtClean="0"/>
              <a:t>. No </a:t>
            </a:r>
            <a:r>
              <a:rPr lang="en-US" dirty="0" err="1" smtClean="0"/>
              <a:t>caso</a:t>
            </a:r>
            <a:r>
              <a:rPr lang="en-US" dirty="0" smtClean="0"/>
              <a:t> de </a:t>
            </a:r>
            <a:r>
              <a:rPr lang="en-US" dirty="0" err="1" smtClean="0"/>
              <a:t>formar</a:t>
            </a:r>
            <a:r>
              <a:rPr lang="en-US" dirty="0" smtClean="0"/>
              <a:t> </a:t>
            </a:r>
            <a:r>
              <a:rPr lang="en-US" dirty="0" err="1" smtClean="0"/>
              <a:t>grupos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baixa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alternativa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quantis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utilizado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autores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seria</a:t>
            </a:r>
            <a:r>
              <a:rPr lang="en-US" baseline="0" dirty="0" smtClean="0"/>
              <a:t> o LISA </a:t>
            </a:r>
            <a:r>
              <a:rPr lang="en-US" baseline="0" dirty="0" err="1" smtClean="0"/>
              <a:t>univariado,para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..</a:t>
            </a:r>
            <a:r>
              <a:rPr lang="en-US" baseline="0" dirty="0" err="1" smtClean="0"/>
              <a:t>acredito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oferecer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comparabilidade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locais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acessibilidade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identificados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pelo</a:t>
            </a:r>
            <a:r>
              <a:rPr lang="en-US" baseline="0" dirty="0" smtClean="0"/>
              <a:t> LISA </a:t>
            </a:r>
            <a:r>
              <a:rPr lang="en-US" baseline="0" dirty="0" err="1" smtClean="0"/>
              <a:t>bivariado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Ainda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outras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análises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espaciais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aumentar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poder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explicativo</a:t>
            </a:r>
            <a:r>
              <a:rPr lang="en-US" baseline="0" dirty="0" smtClean="0"/>
              <a:t> das </a:t>
            </a:r>
            <a:r>
              <a:rPr lang="en-US" baseline="0" dirty="0" err="1" smtClean="0"/>
              <a:t>variaveis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pensadas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estudos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regressão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espacial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geograficamente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pondereada</a:t>
            </a:r>
            <a:r>
              <a:rPr lang="mr-IN" baseline="0" dirty="0" smtClean="0"/>
              <a:t>, identificando os diferentes regimes de regressão ao longo da cidade,  ou ainda uma regressao espacial mais global,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exemplo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deste</a:t>
            </a:r>
            <a:r>
              <a:rPr lang="en-US" baseline="0" dirty="0" smtClean="0"/>
              <a:t> outro paper,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discutem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metodo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comparar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associação</a:t>
            </a:r>
            <a:r>
              <a:rPr lang="en-US" baseline="0" dirty="0" smtClean="0"/>
              <a:t> entre areas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variaveis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socioeconomicas</a:t>
            </a:r>
            <a:r>
              <a:rPr lang="en-US" baseline="0" dirty="0" smtClean="0"/>
              <a:t> entre </a:t>
            </a:r>
            <a:r>
              <a:rPr lang="en-US" baseline="0" dirty="0" err="1" smtClean="0"/>
              <a:t>diferentes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cidades</a:t>
            </a:r>
            <a:r>
              <a:rPr lang="en-US" baseline="0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241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02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Embora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ainda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muito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discutido</a:t>
            </a:r>
            <a:r>
              <a:rPr lang="en-US" baseline="0" dirty="0" smtClean="0"/>
              <a:t>, </a:t>
            </a:r>
            <a:r>
              <a:rPr lang="en-US" dirty="0" err="1" smtClean="0"/>
              <a:t>j</a:t>
            </a:r>
            <a:r>
              <a:rPr lang="en-US" baseline="0" dirty="0" err="1" smtClean="0"/>
              <a:t>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temos</a:t>
            </a:r>
            <a:r>
              <a:rPr lang="en-US" baseline="0" dirty="0" smtClean="0"/>
              <a:t> papers dos </a:t>
            </a:r>
            <a:r>
              <a:rPr lang="en-US" baseline="0" dirty="0" err="1" smtClean="0"/>
              <a:t>ultimos</a:t>
            </a:r>
            <a:r>
              <a:rPr lang="en-US" baseline="0" dirty="0" smtClean="0"/>
              <a:t> 20 </a:t>
            </a:r>
            <a:r>
              <a:rPr lang="en-US" baseline="0" dirty="0" err="1" smtClean="0"/>
              <a:t>anos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trazem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temática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contribuindo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meios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medir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distribuição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igualitaria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serviços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publicos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urbanos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playgrounds, e </a:t>
            </a:r>
            <a:r>
              <a:rPr lang="en-US" baseline="0" dirty="0" err="1" smtClean="0"/>
              <a:t>parques</a:t>
            </a:r>
            <a:r>
              <a:rPr lang="en-US" baseline="0" dirty="0" smtClean="0"/>
              <a:t>),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meio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geoprocessamento</a:t>
            </a:r>
            <a:r>
              <a:rPr lang="en-US" baseline="0" dirty="0" smtClean="0"/>
              <a:t> e de </a:t>
            </a:r>
            <a:r>
              <a:rPr lang="en-US" baseline="0" dirty="0" err="1" smtClean="0"/>
              <a:t>técnicas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análise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espacial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Essas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algumas</a:t>
            </a:r>
            <a:r>
              <a:rPr lang="en-US" baseline="0" dirty="0" smtClean="0"/>
              <a:t> das bases </a:t>
            </a:r>
            <a:r>
              <a:rPr lang="en-US" baseline="0" dirty="0" err="1" smtClean="0"/>
              <a:t>tomadas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autores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artigo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análise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74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Dito</a:t>
            </a:r>
            <a:r>
              <a:rPr lang="en-US" dirty="0" smtClean="0"/>
              <a:t> </a:t>
            </a:r>
            <a:r>
              <a:rPr lang="en-US" dirty="0" err="1" smtClean="0"/>
              <a:t>isso</a:t>
            </a:r>
            <a:r>
              <a:rPr lang="en-US" dirty="0" smtClean="0"/>
              <a:t>,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autores</a:t>
            </a:r>
            <a:r>
              <a:rPr lang="en-US" dirty="0" smtClean="0"/>
              <a:t> </a:t>
            </a:r>
            <a:r>
              <a:rPr lang="en-US" dirty="0" err="1" smtClean="0"/>
              <a:t>querem</a:t>
            </a:r>
            <a:r>
              <a:rPr lang="en-US" dirty="0" smtClean="0"/>
              <a:t> saber se </a:t>
            </a:r>
            <a:r>
              <a:rPr lang="en-US" baseline="0" dirty="0" err="1" smtClean="0"/>
              <a:t>diferentes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níveis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funcionais</a:t>
            </a:r>
            <a:r>
              <a:rPr lang="en-US" baseline="0" dirty="0" smtClean="0"/>
              <a:t> de areas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vamos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entender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funcionalidade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pouco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adiante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atendem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equidade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crianças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idosos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ricos</a:t>
            </a:r>
            <a:r>
              <a:rPr lang="en-US" baseline="0" dirty="0" smtClean="0"/>
              <a:t> dada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dificuldade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deslocarem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cidades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além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densos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pensando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necessidade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parques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proximos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onde</a:t>
            </a:r>
            <a:r>
              <a:rPr lang="en-US" baseline="0" dirty="0" smtClean="0"/>
              <a:t> se tem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pessoas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habitando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7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Ainda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buscam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identificar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equidade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poderia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melhorar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grupos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analisados</a:t>
            </a:r>
            <a:r>
              <a:rPr lang="en-US" baseline="0" dirty="0" smtClean="0"/>
              <a:t>, se </a:t>
            </a:r>
            <a:r>
              <a:rPr lang="en-US" baseline="0" dirty="0" err="1" smtClean="0"/>
              <a:t>neles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fossem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inseridas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serviços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públicos</a:t>
            </a:r>
            <a:r>
              <a:rPr lang="en-US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08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Iniciamos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dados de </a:t>
            </a:r>
            <a:r>
              <a:rPr lang="en-US" baseline="0" dirty="0" err="1" smtClean="0"/>
              <a:t>entrada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natureza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socioeconomica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idosos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crianças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renda</a:t>
            </a:r>
            <a:r>
              <a:rPr lang="en-US" baseline="0" dirty="0" smtClean="0"/>
              <a:t> e a </a:t>
            </a:r>
            <a:r>
              <a:rPr lang="en-US" baseline="0" dirty="0" err="1" smtClean="0"/>
              <a:t>densidade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habitantes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conseguidaos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departamento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estatistcia</a:t>
            </a:r>
            <a:r>
              <a:rPr lang="en-US" baseline="0" dirty="0" smtClean="0"/>
              <a:t> municipal. </a:t>
            </a:r>
            <a:r>
              <a:rPr lang="en-US" baseline="0" dirty="0" err="1" smtClean="0"/>
              <a:t>Limites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barcelona</a:t>
            </a:r>
            <a:r>
              <a:rPr lang="en-US" baseline="0" dirty="0" smtClean="0"/>
              <a:t>, de </a:t>
            </a:r>
            <a:r>
              <a:rPr lang="en-US" baseline="0" dirty="0" err="1" smtClean="0"/>
              <a:t>fontes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locais</a:t>
            </a:r>
            <a:r>
              <a:rPr lang="en-US" baseline="0" dirty="0" smtClean="0"/>
              <a:t>, e </a:t>
            </a:r>
            <a:r>
              <a:rPr lang="en-US" baseline="0" dirty="0" err="1" smtClean="0"/>
              <a:t>polígonos</a:t>
            </a:r>
            <a:r>
              <a:rPr lang="en-US" baseline="0" dirty="0" smtClean="0"/>
              <a:t> das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, e das </a:t>
            </a:r>
            <a:r>
              <a:rPr lang="en-US" baseline="0" dirty="0" err="1" smtClean="0"/>
              <a:t>ruas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openstreetmap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além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pontos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acesso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parques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inseridos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pelos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autores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Importante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mencionar</a:t>
            </a:r>
            <a:r>
              <a:rPr lang="en-US" baseline="0" dirty="0" smtClean="0"/>
              <a:t> areas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considerados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parques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praças</a:t>
            </a:r>
            <a:r>
              <a:rPr lang="en-US" baseline="0" dirty="0" smtClean="0"/>
              <a:t> da </a:t>
            </a:r>
            <a:r>
              <a:rPr lang="en-US" baseline="0" dirty="0" err="1" smtClean="0"/>
              <a:t>cidade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publico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5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seguida</a:t>
            </a:r>
            <a:r>
              <a:rPr lang="en-US" dirty="0" smtClean="0"/>
              <a:t> </a:t>
            </a:r>
            <a:r>
              <a:rPr lang="en-US" dirty="0" err="1" smtClean="0"/>
              <a:t>eles</a:t>
            </a:r>
            <a:r>
              <a:rPr lang="en-US" dirty="0" smtClean="0"/>
              <a:t> </a:t>
            </a:r>
            <a:r>
              <a:rPr lang="en-US" dirty="0" err="1" smtClean="0"/>
              <a:t>classificam</a:t>
            </a:r>
            <a:r>
              <a:rPr lang="en-US" dirty="0" smtClean="0"/>
              <a:t> as </a:t>
            </a:r>
            <a:r>
              <a:rPr lang="en-US" dirty="0" err="1" smtClean="0"/>
              <a:t>áreas</a:t>
            </a:r>
            <a:r>
              <a:rPr lang="en-US" dirty="0" smtClean="0"/>
              <a:t> </a:t>
            </a:r>
            <a:r>
              <a:rPr lang="en-US" dirty="0" err="1" smtClean="0"/>
              <a:t>verdes</a:t>
            </a:r>
            <a:r>
              <a:rPr lang="en-US" dirty="0" smtClean="0"/>
              <a:t> e </a:t>
            </a:r>
            <a:r>
              <a:rPr lang="en-US" dirty="0" err="1" smtClean="0"/>
              <a:t>aqui</a:t>
            </a:r>
            <a:r>
              <a:rPr lang="en-US" dirty="0" smtClean="0"/>
              <a:t> </a:t>
            </a:r>
            <a:r>
              <a:rPr lang="en-US" baseline="0" dirty="0" smtClean="0"/>
              <a:t> </a:t>
            </a:r>
            <a:r>
              <a:rPr lang="en-US" dirty="0" err="1" smtClean="0"/>
              <a:t>propoem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termo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níveis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funcionais</a:t>
            </a:r>
            <a:r>
              <a:rPr lang="en-US" baseline="0" dirty="0" smtClean="0"/>
              <a:t>.. O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isso</a:t>
            </a:r>
            <a:r>
              <a:rPr lang="en-US" baseline="0" dirty="0" smtClean="0"/>
              <a:t>?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resumo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pensar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q</a:t>
            </a:r>
            <a:r>
              <a:rPr lang="mr-IN" baseline="0" dirty="0" smtClean="0"/>
              <a:t>uanto maior a área verde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normalmente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capacidade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atrair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pessoas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bairros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distantes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Por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exemplo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menor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1 ha, </a:t>
            </a:r>
            <a:r>
              <a:rPr lang="en-US" baseline="0" dirty="0" err="1" smtClean="0"/>
              <a:t>sao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pensadas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publico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vivendo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ate 150m, </a:t>
            </a:r>
            <a:r>
              <a:rPr lang="en-US" baseline="0" dirty="0" err="1" smtClean="0"/>
              <a:t>enquando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maiores</a:t>
            </a:r>
            <a:r>
              <a:rPr lang="en-US" baseline="0" dirty="0" smtClean="0"/>
              <a:t> de 60ha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um </a:t>
            </a:r>
            <a:r>
              <a:rPr lang="en-US" baseline="0" dirty="0" err="1" smtClean="0"/>
              <a:t>publico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até</a:t>
            </a:r>
            <a:r>
              <a:rPr lang="en-US" baseline="0" dirty="0" smtClean="0"/>
              <a:t> 3200m.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10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E </a:t>
            </a:r>
            <a:r>
              <a:rPr lang="en-US" baseline="0" dirty="0" err="1" smtClean="0"/>
              <a:t>assim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recebem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nomes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áreas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residenciais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alcances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locais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até</a:t>
            </a:r>
            <a:r>
              <a:rPr lang="en-US" baseline="0" dirty="0" smtClean="0"/>
              <a:t> areas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globais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59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Propoem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analise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rede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partir</a:t>
            </a:r>
            <a:r>
              <a:rPr lang="en-US" baseline="0" dirty="0" smtClean="0"/>
              <a:t> dos dados das </a:t>
            </a:r>
            <a:r>
              <a:rPr lang="en-US" baseline="0" dirty="0" err="1" smtClean="0"/>
              <a:t>ruas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delimitar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distancia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percorrida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partindo</a:t>
            </a:r>
            <a:r>
              <a:rPr lang="en-US" baseline="0" dirty="0" smtClean="0"/>
              <a:t> dos </a:t>
            </a:r>
            <a:r>
              <a:rPr lang="en-US" baseline="0" dirty="0" err="1" smtClean="0"/>
              <a:t>pontos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acesso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ás</a:t>
            </a:r>
            <a:r>
              <a:rPr lang="en-US" baseline="0" dirty="0" smtClean="0"/>
              <a:t> areas </a:t>
            </a:r>
            <a:r>
              <a:rPr lang="en-US" baseline="0" dirty="0" err="1" smtClean="0"/>
              <a:t>verdes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9228-FC74-1E44-9D8E-45E4F469D2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59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5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0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9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701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94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3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7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265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52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9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3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7A9F4-3B9A-8B45-8ABF-18258D16E868}" type="datetimeFigureOut">
              <a:rPr lang="en-US" smtClean="0"/>
              <a:t>04/12/20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E482B-4817-EA48-AD3A-8FFAC504C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1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39047"/>
            <a:ext cx="9144000" cy="1974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39047"/>
            <a:ext cx="7772400" cy="1102519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Microsoft Sans Serif"/>
                <a:cs typeface="Microsoft Sans Serif"/>
              </a:rPr>
              <a:t>﻿Assessing equity in the accessibility to urban green spaces according to different functional levels</a:t>
            </a:r>
            <a:endParaRPr lang="en-US" sz="2400" b="1" dirty="0">
              <a:latin typeface="Microsoft Sans Serif"/>
              <a:cs typeface="Microsoft Sans Serif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79817" y="2373286"/>
            <a:ext cx="4744362" cy="4713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1400" dirty="0">
                <a:latin typeface="Microsoft Sans Serif"/>
                <a:ea typeface="+mj-ea"/>
                <a:cs typeface="Microsoft Sans Serif"/>
              </a:rPr>
              <a:t>﻿</a:t>
            </a:r>
            <a:r>
              <a:rPr lang="en-US" sz="1400" dirty="0" err="1">
                <a:latin typeface="Microsoft Sans Serif"/>
                <a:ea typeface="+mj-ea"/>
                <a:cs typeface="Microsoft Sans Serif"/>
              </a:rPr>
              <a:t>Edorta</a:t>
            </a:r>
            <a:r>
              <a:rPr lang="en-US" sz="1400" dirty="0">
                <a:latin typeface="Microsoft Sans Serif"/>
                <a:ea typeface="+mj-ea"/>
                <a:cs typeface="Microsoft Sans Serif"/>
              </a:rPr>
              <a:t> </a:t>
            </a:r>
            <a:r>
              <a:rPr lang="en-US" sz="1400" dirty="0" err="1">
                <a:latin typeface="Microsoft Sans Serif"/>
                <a:ea typeface="+mj-ea"/>
                <a:cs typeface="Microsoft Sans Serif"/>
              </a:rPr>
              <a:t>Iraegui</a:t>
            </a:r>
            <a:r>
              <a:rPr lang="en-US" sz="1400" dirty="0">
                <a:latin typeface="Microsoft Sans Serif"/>
                <a:ea typeface="+mj-ea"/>
                <a:cs typeface="Microsoft Sans Serif"/>
              </a:rPr>
              <a:t>, Gabriela Augusto e Pedro Cabral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872" y="3481512"/>
            <a:ext cx="2260683" cy="4481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6000" y="2740950"/>
            <a:ext cx="4572000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1400" dirty="0">
                <a:latin typeface="Microsoft Sans Serif"/>
                <a:ea typeface="+mj-ea"/>
                <a:cs typeface="Microsoft Sans Serif"/>
              </a:rPr>
              <a:t>﻿NOVA Information Management School (NOVA IMS), </a:t>
            </a:r>
            <a:r>
              <a:rPr lang="en-US" sz="1400" dirty="0" err="1">
                <a:latin typeface="Microsoft Sans Serif"/>
                <a:ea typeface="+mj-ea"/>
                <a:cs typeface="Microsoft Sans Serif"/>
              </a:rPr>
              <a:t>Universidade</a:t>
            </a:r>
            <a:r>
              <a:rPr lang="en-US" sz="1400" dirty="0">
                <a:latin typeface="Microsoft Sans Serif"/>
                <a:ea typeface="+mj-ea"/>
                <a:cs typeface="Microsoft Sans Serif"/>
              </a:rPr>
              <a:t> Nova de </a:t>
            </a:r>
            <a:r>
              <a:rPr lang="en-US" sz="1400" dirty="0" err="1">
                <a:latin typeface="Microsoft Sans Serif"/>
                <a:ea typeface="+mj-ea"/>
                <a:cs typeface="Microsoft Sans Serif"/>
              </a:rPr>
              <a:t>Lisboa</a:t>
            </a:r>
            <a:endParaRPr lang="en-US" sz="1400" dirty="0">
              <a:latin typeface="Microsoft Sans Serif"/>
              <a:ea typeface="+mj-ea"/>
              <a:cs typeface="Microsoft Sans Serif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715" y="4474670"/>
            <a:ext cx="2859773" cy="4713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sz="1400" dirty="0">
                <a:latin typeface="Microsoft Sans Serif"/>
                <a:ea typeface="+mj-ea"/>
                <a:cs typeface="Microsoft Sans Serif"/>
              </a:rPr>
              <a:t>﻿</a:t>
            </a:r>
            <a:r>
              <a:rPr lang="en-US" sz="1400" dirty="0" smtClean="0">
                <a:latin typeface="Microsoft Sans Serif"/>
                <a:ea typeface="+mj-ea"/>
                <a:cs typeface="Microsoft Sans Serif"/>
              </a:rPr>
              <a:t>Bruno Vargas Adorno</a:t>
            </a:r>
            <a:endParaRPr lang="en-US" sz="1400" dirty="0">
              <a:latin typeface="Microsoft Sans Serif"/>
              <a:ea typeface="+mj-ea"/>
              <a:cs typeface="Microsoft Sans Serif"/>
            </a:endParaRPr>
          </a:p>
        </p:txBody>
      </p:sp>
      <p:pic>
        <p:nvPicPr>
          <p:cNvPr id="9" name="Picture 8" descr="logo_Inp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885" y="4095018"/>
            <a:ext cx="1289115" cy="10467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2057" y="4095017"/>
            <a:ext cx="1419339" cy="104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42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49778" cy="51435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714587" y="361354"/>
            <a:ext cx="3214455" cy="4282681"/>
          </a:xfrm>
          <a:prstGeom prst="roundRect">
            <a:avLst/>
          </a:prstGeom>
          <a:solidFill>
            <a:srgbClr val="BFD7F1"/>
          </a:solidFill>
          <a:ln>
            <a:solidFill>
              <a:srgbClr val="7599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" name="TextBox 2"/>
          <p:cNvSpPr txBox="1"/>
          <p:nvPr/>
        </p:nvSpPr>
        <p:spPr>
          <a:xfrm>
            <a:off x="7620328" y="383546"/>
            <a:ext cx="1071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Residential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52520" y="991126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Neighborhood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03280" y="1738123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Quarter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03280" y="3054645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District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2728" y="4180227"/>
            <a:ext cx="588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City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48982" y="377903"/>
            <a:ext cx="853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&lt; 150m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28262" y="1008282"/>
            <a:ext cx="82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400m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1934" y="1738123"/>
            <a:ext cx="82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800m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08420" y="3054645"/>
            <a:ext cx="973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1600m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91914" y="4178857"/>
            <a:ext cx="1020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3200m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grpSp>
        <p:nvGrpSpPr>
          <p:cNvPr id="173" name="Group 172"/>
          <p:cNvGrpSpPr/>
          <p:nvPr/>
        </p:nvGrpSpPr>
        <p:grpSpPr>
          <a:xfrm>
            <a:off x="3780117" y="4488004"/>
            <a:ext cx="2169661" cy="517289"/>
            <a:chOff x="3780117" y="4488004"/>
            <a:chExt cx="2169661" cy="517289"/>
          </a:xfrm>
        </p:grpSpPr>
        <p:sp>
          <p:nvSpPr>
            <p:cNvPr id="174" name="Rectangle 173"/>
            <p:cNvSpPr/>
            <p:nvPr/>
          </p:nvSpPr>
          <p:spPr>
            <a:xfrm>
              <a:off x="3780117" y="4644035"/>
              <a:ext cx="2169661" cy="361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183528" y="4488004"/>
              <a:ext cx="1531059" cy="316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6" name="TextBox 175"/>
          <p:cNvSpPr txBox="1"/>
          <p:nvPr/>
        </p:nvSpPr>
        <p:spPr>
          <a:xfrm>
            <a:off x="3918161" y="4804946"/>
            <a:ext cx="3194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Microsoft Sans Serif"/>
                <a:cs typeface="Microsoft Sans Serif"/>
              </a:rPr>
              <a:t>Flowchart from the authors</a:t>
            </a:r>
            <a:endParaRPr lang="en-US" sz="1600" dirty="0">
              <a:latin typeface="Microsoft Sans Serif"/>
              <a:cs typeface="Microsoft Sans Serif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820412" y="-23957"/>
            <a:ext cx="290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icrosoft Sans Serif"/>
                <a:cs typeface="Microsoft Sans Serif"/>
              </a:rPr>
              <a:t>Functional levels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65" name="Right Triangle 64"/>
          <p:cNvSpPr/>
          <p:nvPr/>
        </p:nvSpPr>
        <p:spPr>
          <a:xfrm>
            <a:off x="6201646" y="3879387"/>
            <a:ext cx="781747" cy="607247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ight Triangle 66"/>
          <p:cNvSpPr/>
          <p:nvPr/>
        </p:nvSpPr>
        <p:spPr>
          <a:xfrm>
            <a:off x="6201646" y="2687236"/>
            <a:ext cx="597672" cy="500561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ight Triangle 67"/>
          <p:cNvSpPr/>
          <p:nvPr/>
        </p:nvSpPr>
        <p:spPr>
          <a:xfrm>
            <a:off x="6201646" y="477685"/>
            <a:ext cx="162756" cy="158770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ight Triangle 69"/>
          <p:cNvSpPr/>
          <p:nvPr/>
        </p:nvSpPr>
        <p:spPr>
          <a:xfrm>
            <a:off x="6201646" y="972514"/>
            <a:ext cx="310591" cy="280494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ight Triangle 70"/>
          <p:cNvSpPr/>
          <p:nvPr/>
        </p:nvSpPr>
        <p:spPr>
          <a:xfrm>
            <a:off x="6201646" y="1669834"/>
            <a:ext cx="424827" cy="367719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2090057" y="2011092"/>
            <a:ext cx="1666756" cy="75416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703280" y="383546"/>
            <a:ext cx="1225762" cy="41044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28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49778" cy="51435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714587" y="361354"/>
            <a:ext cx="3214455" cy="4282681"/>
          </a:xfrm>
          <a:prstGeom prst="roundRect">
            <a:avLst/>
          </a:prstGeom>
          <a:solidFill>
            <a:srgbClr val="BFD7F1"/>
          </a:solidFill>
          <a:ln>
            <a:solidFill>
              <a:srgbClr val="7599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Rectangle 3"/>
          <p:cNvSpPr/>
          <p:nvPr/>
        </p:nvSpPr>
        <p:spPr>
          <a:xfrm>
            <a:off x="2090057" y="2946315"/>
            <a:ext cx="1666756" cy="75416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/>
        </p:nvSpPr>
        <p:spPr>
          <a:xfrm>
            <a:off x="6201646" y="3879387"/>
            <a:ext cx="781747" cy="607247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328" y="383546"/>
            <a:ext cx="1071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Residential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52520" y="991126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Neighborhood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03280" y="1738123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Quarter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03280" y="3054645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District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2728" y="4180227"/>
            <a:ext cx="588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City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20412" y="-23957"/>
            <a:ext cx="290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icrosoft Sans Serif"/>
                <a:cs typeface="Microsoft Sans Serif"/>
              </a:rPr>
              <a:t>Network analysis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48982" y="377903"/>
            <a:ext cx="853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&lt; 150m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28262" y="1008282"/>
            <a:ext cx="82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400m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1934" y="1738123"/>
            <a:ext cx="82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800m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08420" y="3054645"/>
            <a:ext cx="973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1600m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91914" y="4178857"/>
            <a:ext cx="1020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3200m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cxnSp>
        <p:nvCxnSpPr>
          <p:cNvPr id="57" name="Straight Connector 56"/>
          <p:cNvCxnSpPr>
            <a:endCxn id="10" idx="0"/>
          </p:cNvCxnSpPr>
          <p:nvPr/>
        </p:nvCxnSpPr>
        <p:spPr>
          <a:xfrm flipH="1">
            <a:off x="6201646" y="3466487"/>
            <a:ext cx="239565" cy="41290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6201646" y="3641704"/>
            <a:ext cx="726616" cy="237683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endCxn id="10" idx="5"/>
          </p:cNvCxnSpPr>
          <p:nvPr/>
        </p:nvCxnSpPr>
        <p:spPr>
          <a:xfrm flipH="1">
            <a:off x="6592520" y="4064715"/>
            <a:ext cx="537485" cy="118296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10" idx="1"/>
          </p:cNvCxnSpPr>
          <p:nvPr/>
        </p:nvCxnSpPr>
        <p:spPr>
          <a:xfrm flipH="1" flipV="1">
            <a:off x="5752417" y="4064715"/>
            <a:ext cx="449229" cy="118296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978401" y="4286801"/>
            <a:ext cx="462810" cy="376142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 flipV="1">
            <a:off x="5954160" y="3641704"/>
            <a:ext cx="1175845" cy="423011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5954160" y="3713705"/>
            <a:ext cx="162868" cy="774021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endCxn id="9" idx="5"/>
          </p:cNvCxnSpPr>
          <p:nvPr/>
        </p:nvCxnSpPr>
        <p:spPr>
          <a:xfrm flipH="1">
            <a:off x="6500482" y="2538014"/>
            <a:ext cx="317417" cy="399503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6470168" y="2396568"/>
            <a:ext cx="491766" cy="482927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6122436" y="2538014"/>
            <a:ext cx="347732" cy="824408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6470168" y="2396568"/>
            <a:ext cx="0" cy="482927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5978401" y="2879495"/>
            <a:ext cx="983533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ight Triangle 8"/>
          <p:cNvSpPr/>
          <p:nvPr/>
        </p:nvSpPr>
        <p:spPr>
          <a:xfrm>
            <a:off x="6201646" y="2687236"/>
            <a:ext cx="597672" cy="500561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/>
          <p:cNvCxnSpPr>
            <a:endCxn id="9" idx="1"/>
          </p:cNvCxnSpPr>
          <p:nvPr/>
        </p:nvCxnSpPr>
        <p:spPr>
          <a:xfrm flipV="1">
            <a:off x="6122436" y="2937517"/>
            <a:ext cx="79210" cy="283459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2" idx="3"/>
          </p:cNvCxnSpPr>
          <p:nvPr/>
        </p:nvCxnSpPr>
        <p:spPr>
          <a:xfrm flipH="1">
            <a:off x="6251965" y="636455"/>
            <a:ext cx="31059" cy="19709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6251965" y="383546"/>
            <a:ext cx="112437" cy="22500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6172459" y="449447"/>
            <a:ext cx="159011" cy="318197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H="1">
            <a:off x="6139527" y="383546"/>
            <a:ext cx="112438" cy="22500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>
            <a:off x="6139527" y="608546"/>
            <a:ext cx="224875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ight Triangle 1"/>
          <p:cNvSpPr/>
          <p:nvPr/>
        </p:nvSpPr>
        <p:spPr>
          <a:xfrm>
            <a:off x="6201646" y="477685"/>
            <a:ext cx="162756" cy="158770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6139527" y="960181"/>
            <a:ext cx="415634" cy="188684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endCxn id="6" idx="3"/>
          </p:cNvCxnSpPr>
          <p:nvPr/>
        </p:nvCxnSpPr>
        <p:spPr>
          <a:xfrm flipH="1" flipV="1">
            <a:off x="6356942" y="1253008"/>
            <a:ext cx="198219" cy="8454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flipV="1">
            <a:off x="6210839" y="1148865"/>
            <a:ext cx="415634" cy="188683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V="1">
            <a:off x="6383000" y="882026"/>
            <a:ext cx="0" cy="533677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endCxn id="6" idx="1"/>
          </p:cNvCxnSpPr>
          <p:nvPr/>
        </p:nvCxnSpPr>
        <p:spPr>
          <a:xfrm flipH="1" flipV="1">
            <a:off x="6201646" y="1112761"/>
            <a:ext cx="181354" cy="302942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6210839" y="960181"/>
            <a:ext cx="415634" cy="188684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/>
        </p:nvSpPr>
        <p:spPr>
          <a:xfrm>
            <a:off x="6201646" y="972514"/>
            <a:ext cx="310591" cy="280494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7" name="Straight Connector 156"/>
          <p:cNvCxnSpPr/>
          <p:nvPr/>
        </p:nvCxnSpPr>
        <p:spPr>
          <a:xfrm flipV="1">
            <a:off x="6117028" y="1657368"/>
            <a:ext cx="499483" cy="250645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H="1" flipV="1">
            <a:off x="6383000" y="1553547"/>
            <a:ext cx="26619" cy="708931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>
            <a:endCxn id="8" idx="2"/>
          </p:cNvCxnSpPr>
          <p:nvPr/>
        </p:nvCxnSpPr>
        <p:spPr>
          <a:xfrm flipH="1" flipV="1">
            <a:off x="6201646" y="2037553"/>
            <a:ext cx="414865" cy="121104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8" idx="2"/>
          </p:cNvCxnSpPr>
          <p:nvPr/>
        </p:nvCxnSpPr>
        <p:spPr>
          <a:xfrm flipV="1">
            <a:off x="6201646" y="1908013"/>
            <a:ext cx="500563" cy="12954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endCxn id="8" idx="1"/>
          </p:cNvCxnSpPr>
          <p:nvPr/>
        </p:nvCxnSpPr>
        <p:spPr>
          <a:xfrm flipH="1" flipV="1">
            <a:off x="6201646" y="1853694"/>
            <a:ext cx="1080" cy="304963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ight Triangle 7"/>
          <p:cNvSpPr/>
          <p:nvPr/>
        </p:nvSpPr>
        <p:spPr>
          <a:xfrm>
            <a:off x="6201646" y="1669834"/>
            <a:ext cx="424827" cy="367719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3" name="Group 172"/>
          <p:cNvGrpSpPr/>
          <p:nvPr/>
        </p:nvGrpSpPr>
        <p:grpSpPr>
          <a:xfrm>
            <a:off x="3780117" y="4488004"/>
            <a:ext cx="2169661" cy="517289"/>
            <a:chOff x="3780117" y="4488004"/>
            <a:chExt cx="2169661" cy="517289"/>
          </a:xfrm>
        </p:grpSpPr>
        <p:sp>
          <p:nvSpPr>
            <p:cNvPr id="174" name="Rectangle 173"/>
            <p:cNvSpPr/>
            <p:nvPr/>
          </p:nvSpPr>
          <p:spPr>
            <a:xfrm>
              <a:off x="3780117" y="4644035"/>
              <a:ext cx="2169661" cy="361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183528" y="4488004"/>
              <a:ext cx="1531059" cy="316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6" name="TextBox 175"/>
          <p:cNvSpPr txBox="1"/>
          <p:nvPr/>
        </p:nvSpPr>
        <p:spPr>
          <a:xfrm>
            <a:off x="3918161" y="4804946"/>
            <a:ext cx="3194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Microsoft Sans Serif"/>
                <a:cs typeface="Microsoft Sans Serif"/>
              </a:rPr>
              <a:t>Flowchart from the authors</a:t>
            </a:r>
            <a:endParaRPr lang="en-US" sz="1600" dirty="0">
              <a:latin typeface="Microsoft Sans Serif"/>
              <a:cs typeface="Microsoft Sans Serif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175873" y="3856527"/>
            <a:ext cx="439506" cy="652503"/>
            <a:chOff x="6175873" y="3856527"/>
            <a:chExt cx="439506" cy="652503"/>
          </a:xfrm>
        </p:grpSpPr>
        <p:sp>
          <p:nvSpPr>
            <p:cNvPr id="20" name="Oval 19"/>
            <p:cNvSpPr/>
            <p:nvPr/>
          </p:nvSpPr>
          <p:spPr>
            <a:xfrm>
              <a:off x="6179866" y="385652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6569660" y="416015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6175873" y="416015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6187979" y="4463311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9332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49778" cy="51435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714587" y="361354"/>
            <a:ext cx="3214455" cy="4282681"/>
          </a:xfrm>
          <a:prstGeom prst="roundRect">
            <a:avLst/>
          </a:prstGeom>
          <a:solidFill>
            <a:srgbClr val="FEEFBC"/>
          </a:solidFill>
          <a:ln>
            <a:solidFill>
              <a:srgbClr val="E3BB6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Rectangle 3"/>
          <p:cNvSpPr/>
          <p:nvPr/>
        </p:nvSpPr>
        <p:spPr>
          <a:xfrm>
            <a:off x="2222569" y="3798450"/>
            <a:ext cx="1383436" cy="48835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/>
        </p:nvSpPr>
        <p:spPr>
          <a:xfrm>
            <a:off x="6201646" y="3879387"/>
            <a:ext cx="781747" cy="607247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328" y="383546"/>
            <a:ext cx="1071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Residential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52520" y="991126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Neighborhood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03280" y="1738123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Quarter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03280" y="3054645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District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2728" y="4180227"/>
            <a:ext cx="588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City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20412" y="-23957"/>
            <a:ext cx="290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icrosoft Sans Serif"/>
                <a:cs typeface="Microsoft Sans Serif"/>
              </a:rPr>
              <a:t>Service Areas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48982" y="377903"/>
            <a:ext cx="853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&lt; 150m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28262" y="1008282"/>
            <a:ext cx="82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400m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1934" y="1738123"/>
            <a:ext cx="82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800m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08420" y="3054645"/>
            <a:ext cx="973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1600m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91914" y="4178857"/>
            <a:ext cx="1020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3200m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139527" y="383546"/>
            <a:ext cx="224875" cy="449999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139527" y="882026"/>
            <a:ext cx="486946" cy="533677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117028" y="1553547"/>
            <a:ext cx="585181" cy="708931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978401" y="2396568"/>
            <a:ext cx="983533" cy="965854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752417" y="3466487"/>
            <a:ext cx="1377588" cy="1196456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/>
          <p:cNvCxnSpPr>
            <a:stCxn id="55" idx="0"/>
            <a:endCxn id="10" idx="0"/>
          </p:cNvCxnSpPr>
          <p:nvPr/>
        </p:nvCxnSpPr>
        <p:spPr>
          <a:xfrm flipH="1">
            <a:off x="6201646" y="3466487"/>
            <a:ext cx="239565" cy="41290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55" idx="7"/>
          </p:cNvCxnSpPr>
          <p:nvPr/>
        </p:nvCxnSpPr>
        <p:spPr>
          <a:xfrm flipH="1">
            <a:off x="6201646" y="3641704"/>
            <a:ext cx="726616" cy="237683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55" idx="6"/>
            <a:endCxn id="10" idx="5"/>
          </p:cNvCxnSpPr>
          <p:nvPr/>
        </p:nvCxnSpPr>
        <p:spPr>
          <a:xfrm flipH="1">
            <a:off x="6592520" y="4064715"/>
            <a:ext cx="537485" cy="118296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10" idx="1"/>
            <a:endCxn id="55" idx="2"/>
          </p:cNvCxnSpPr>
          <p:nvPr/>
        </p:nvCxnSpPr>
        <p:spPr>
          <a:xfrm flipH="1" flipV="1">
            <a:off x="5752417" y="4064715"/>
            <a:ext cx="449229" cy="118296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endCxn id="55" idx="4"/>
          </p:cNvCxnSpPr>
          <p:nvPr/>
        </p:nvCxnSpPr>
        <p:spPr>
          <a:xfrm>
            <a:off x="5978401" y="4286801"/>
            <a:ext cx="462810" cy="376142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55" idx="6"/>
            <a:endCxn id="55" idx="1"/>
          </p:cNvCxnSpPr>
          <p:nvPr/>
        </p:nvCxnSpPr>
        <p:spPr>
          <a:xfrm flipH="1" flipV="1">
            <a:off x="5954160" y="3641704"/>
            <a:ext cx="1175845" cy="423011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55" idx="3"/>
          </p:cNvCxnSpPr>
          <p:nvPr/>
        </p:nvCxnSpPr>
        <p:spPr>
          <a:xfrm flipV="1">
            <a:off x="5954160" y="3713705"/>
            <a:ext cx="162868" cy="774021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54" idx="7"/>
            <a:endCxn id="9" idx="5"/>
          </p:cNvCxnSpPr>
          <p:nvPr/>
        </p:nvCxnSpPr>
        <p:spPr>
          <a:xfrm flipH="1">
            <a:off x="6500482" y="2538014"/>
            <a:ext cx="317417" cy="399503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stCxn id="54" idx="0"/>
            <a:endCxn id="54" idx="6"/>
          </p:cNvCxnSpPr>
          <p:nvPr/>
        </p:nvCxnSpPr>
        <p:spPr>
          <a:xfrm>
            <a:off x="6470168" y="2396568"/>
            <a:ext cx="491766" cy="482927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54" idx="1"/>
            <a:endCxn id="54" idx="4"/>
          </p:cNvCxnSpPr>
          <p:nvPr/>
        </p:nvCxnSpPr>
        <p:spPr>
          <a:xfrm>
            <a:off x="6122436" y="2538014"/>
            <a:ext cx="347732" cy="824408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54" idx="0"/>
          </p:cNvCxnSpPr>
          <p:nvPr/>
        </p:nvCxnSpPr>
        <p:spPr>
          <a:xfrm>
            <a:off x="6470168" y="2396568"/>
            <a:ext cx="0" cy="482927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stCxn id="54" idx="2"/>
            <a:endCxn id="54" idx="6"/>
          </p:cNvCxnSpPr>
          <p:nvPr/>
        </p:nvCxnSpPr>
        <p:spPr>
          <a:xfrm>
            <a:off x="5978401" y="2879495"/>
            <a:ext cx="983533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ight Triangle 8"/>
          <p:cNvSpPr/>
          <p:nvPr/>
        </p:nvSpPr>
        <p:spPr>
          <a:xfrm>
            <a:off x="6201646" y="2687236"/>
            <a:ext cx="597672" cy="500561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/>
          <p:cNvCxnSpPr>
            <a:stCxn id="54" idx="3"/>
            <a:endCxn id="9" idx="1"/>
          </p:cNvCxnSpPr>
          <p:nvPr/>
        </p:nvCxnSpPr>
        <p:spPr>
          <a:xfrm flipV="1">
            <a:off x="6122436" y="2937517"/>
            <a:ext cx="79210" cy="283459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2" idx="3"/>
            <a:endCxn id="51" idx="4"/>
          </p:cNvCxnSpPr>
          <p:nvPr/>
        </p:nvCxnSpPr>
        <p:spPr>
          <a:xfrm flipH="1">
            <a:off x="6251965" y="636455"/>
            <a:ext cx="31059" cy="19709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stCxn id="51" idx="0"/>
            <a:endCxn id="51" idx="6"/>
          </p:cNvCxnSpPr>
          <p:nvPr/>
        </p:nvCxnSpPr>
        <p:spPr>
          <a:xfrm>
            <a:off x="6251965" y="383546"/>
            <a:ext cx="112437" cy="22500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51" idx="1"/>
            <a:endCxn id="51" idx="5"/>
          </p:cNvCxnSpPr>
          <p:nvPr/>
        </p:nvCxnSpPr>
        <p:spPr>
          <a:xfrm>
            <a:off x="6172459" y="449447"/>
            <a:ext cx="159011" cy="318197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stCxn id="51" idx="0"/>
            <a:endCxn id="51" idx="2"/>
          </p:cNvCxnSpPr>
          <p:nvPr/>
        </p:nvCxnSpPr>
        <p:spPr>
          <a:xfrm flipH="1">
            <a:off x="6139527" y="383546"/>
            <a:ext cx="112438" cy="22500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>
            <a:stCxn id="51" idx="6"/>
            <a:endCxn id="51" idx="2"/>
          </p:cNvCxnSpPr>
          <p:nvPr/>
        </p:nvCxnSpPr>
        <p:spPr>
          <a:xfrm flipH="1">
            <a:off x="6139527" y="608546"/>
            <a:ext cx="224875" cy="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ight Triangle 1"/>
          <p:cNvSpPr/>
          <p:nvPr/>
        </p:nvSpPr>
        <p:spPr>
          <a:xfrm>
            <a:off x="6201646" y="477685"/>
            <a:ext cx="162756" cy="158770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>
            <a:stCxn id="52" idx="7"/>
            <a:endCxn id="52" idx="2"/>
          </p:cNvCxnSpPr>
          <p:nvPr/>
        </p:nvCxnSpPr>
        <p:spPr>
          <a:xfrm flipH="1">
            <a:off x="6139527" y="960181"/>
            <a:ext cx="415634" cy="188684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52" idx="5"/>
            <a:endCxn id="6" idx="3"/>
          </p:cNvCxnSpPr>
          <p:nvPr/>
        </p:nvCxnSpPr>
        <p:spPr>
          <a:xfrm flipH="1" flipV="1">
            <a:off x="6356942" y="1253008"/>
            <a:ext cx="198219" cy="8454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52" idx="3"/>
            <a:endCxn id="52" idx="6"/>
          </p:cNvCxnSpPr>
          <p:nvPr/>
        </p:nvCxnSpPr>
        <p:spPr>
          <a:xfrm flipV="1">
            <a:off x="6210839" y="1148865"/>
            <a:ext cx="415634" cy="188683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>
            <a:stCxn id="52" idx="4"/>
            <a:endCxn id="52" idx="0"/>
          </p:cNvCxnSpPr>
          <p:nvPr/>
        </p:nvCxnSpPr>
        <p:spPr>
          <a:xfrm flipV="1">
            <a:off x="6383000" y="882026"/>
            <a:ext cx="0" cy="533677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52" idx="4"/>
            <a:endCxn id="6" idx="1"/>
          </p:cNvCxnSpPr>
          <p:nvPr/>
        </p:nvCxnSpPr>
        <p:spPr>
          <a:xfrm flipH="1" flipV="1">
            <a:off x="6201646" y="1112761"/>
            <a:ext cx="181354" cy="302942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>
            <a:stCxn id="52" idx="1"/>
            <a:endCxn id="52" idx="6"/>
          </p:cNvCxnSpPr>
          <p:nvPr/>
        </p:nvCxnSpPr>
        <p:spPr>
          <a:xfrm>
            <a:off x="6210839" y="960181"/>
            <a:ext cx="415634" cy="188684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/>
        </p:nvSpPr>
        <p:spPr>
          <a:xfrm>
            <a:off x="6201646" y="972514"/>
            <a:ext cx="310591" cy="280494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7" name="Straight Connector 156"/>
          <p:cNvCxnSpPr>
            <a:stCxn id="53" idx="2"/>
            <a:endCxn id="53" idx="7"/>
          </p:cNvCxnSpPr>
          <p:nvPr/>
        </p:nvCxnSpPr>
        <p:spPr>
          <a:xfrm flipV="1">
            <a:off x="6117028" y="1657368"/>
            <a:ext cx="499483" cy="250645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>
            <a:stCxn id="53" idx="4"/>
          </p:cNvCxnSpPr>
          <p:nvPr/>
        </p:nvCxnSpPr>
        <p:spPr>
          <a:xfrm flipH="1" flipV="1">
            <a:off x="6383000" y="1553547"/>
            <a:ext cx="26619" cy="708931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>
            <a:stCxn id="53" idx="5"/>
            <a:endCxn id="8" idx="2"/>
          </p:cNvCxnSpPr>
          <p:nvPr/>
        </p:nvCxnSpPr>
        <p:spPr>
          <a:xfrm flipH="1" flipV="1">
            <a:off x="6201646" y="2037553"/>
            <a:ext cx="414865" cy="121104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8" idx="2"/>
            <a:endCxn id="53" idx="6"/>
          </p:cNvCxnSpPr>
          <p:nvPr/>
        </p:nvCxnSpPr>
        <p:spPr>
          <a:xfrm flipV="1">
            <a:off x="6201646" y="1908013"/>
            <a:ext cx="500563" cy="129540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stCxn id="53" idx="3"/>
            <a:endCxn id="8" idx="1"/>
          </p:cNvCxnSpPr>
          <p:nvPr/>
        </p:nvCxnSpPr>
        <p:spPr>
          <a:xfrm flipH="1" flipV="1">
            <a:off x="6201646" y="1853694"/>
            <a:ext cx="1080" cy="304963"/>
          </a:xfrm>
          <a:prstGeom prst="line">
            <a:avLst/>
          </a:prstGeom>
          <a:ln w="952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ight Triangle 7"/>
          <p:cNvSpPr/>
          <p:nvPr/>
        </p:nvSpPr>
        <p:spPr>
          <a:xfrm>
            <a:off x="6201646" y="1669834"/>
            <a:ext cx="424827" cy="367719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780117" y="4488004"/>
            <a:ext cx="2169661" cy="517289"/>
            <a:chOff x="3780117" y="4488004"/>
            <a:chExt cx="2169661" cy="517289"/>
          </a:xfrm>
        </p:grpSpPr>
        <p:sp>
          <p:nvSpPr>
            <p:cNvPr id="5" name="Rectangle 4"/>
            <p:cNvSpPr/>
            <p:nvPr/>
          </p:nvSpPr>
          <p:spPr>
            <a:xfrm>
              <a:off x="3780117" y="4644035"/>
              <a:ext cx="2169661" cy="361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183528" y="4488004"/>
              <a:ext cx="1531059" cy="316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3918161" y="4804946"/>
            <a:ext cx="3194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Microsoft Sans Serif"/>
                <a:cs typeface="Microsoft Sans Serif"/>
              </a:rPr>
              <a:t>Flowchart from the authors</a:t>
            </a:r>
            <a:endParaRPr lang="en-US" sz="16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996918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49778" cy="51435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714587" y="361354"/>
            <a:ext cx="3214455" cy="4282681"/>
          </a:xfrm>
          <a:prstGeom prst="roundRect">
            <a:avLst/>
          </a:prstGeom>
          <a:solidFill>
            <a:srgbClr val="BFD7F1"/>
          </a:solidFill>
          <a:ln>
            <a:solidFill>
              <a:srgbClr val="7599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Rectangle 3"/>
          <p:cNvSpPr/>
          <p:nvPr/>
        </p:nvSpPr>
        <p:spPr>
          <a:xfrm>
            <a:off x="2166470" y="4361506"/>
            <a:ext cx="1514240" cy="71849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/>
        </p:nvSpPr>
        <p:spPr>
          <a:xfrm>
            <a:off x="6201646" y="3879387"/>
            <a:ext cx="781747" cy="607247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328" y="383546"/>
            <a:ext cx="1071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Residential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52520" y="991126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Neighborhood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03280" y="1738123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Quarter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03280" y="3054645"/>
            <a:ext cx="1316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District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2728" y="4180227"/>
            <a:ext cx="588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City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4379" y="-37860"/>
            <a:ext cx="325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icrosoft Sans Serif"/>
                <a:cs typeface="Microsoft Sans Serif"/>
              </a:rPr>
              <a:t>Spatial Association Analysis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9" name="Right Triangle 8"/>
          <p:cNvSpPr/>
          <p:nvPr/>
        </p:nvSpPr>
        <p:spPr>
          <a:xfrm>
            <a:off x="6201646" y="2687236"/>
            <a:ext cx="597672" cy="500561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Triangle 1"/>
          <p:cNvSpPr/>
          <p:nvPr/>
        </p:nvSpPr>
        <p:spPr>
          <a:xfrm>
            <a:off x="6201646" y="477685"/>
            <a:ext cx="162756" cy="158770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>
            <a:off x="6201646" y="972514"/>
            <a:ext cx="310591" cy="280494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/>
          <p:cNvSpPr/>
          <p:nvPr/>
        </p:nvSpPr>
        <p:spPr>
          <a:xfrm>
            <a:off x="6201646" y="1669834"/>
            <a:ext cx="424827" cy="367719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780117" y="4488004"/>
            <a:ext cx="2169661" cy="517289"/>
            <a:chOff x="3780117" y="4488004"/>
            <a:chExt cx="2169661" cy="517289"/>
          </a:xfrm>
        </p:grpSpPr>
        <p:sp>
          <p:nvSpPr>
            <p:cNvPr id="5" name="Rectangle 4"/>
            <p:cNvSpPr/>
            <p:nvPr/>
          </p:nvSpPr>
          <p:spPr>
            <a:xfrm>
              <a:off x="3780117" y="4644035"/>
              <a:ext cx="2169661" cy="361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183528" y="4488004"/>
              <a:ext cx="1531059" cy="316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6610816" y="436890"/>
            <a:ext cx="702235" cy="19709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6961933" y="633980"/>
            <a:ext cx="351118" cy="23231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799318" y="414324"/>
            <a:ext cx="478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951718" y="566724"/>
            <a:ext cx="478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6630567" y="1030569"/>
            <a:ext cx="702235" cy="19709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6981684" y="1227659"/>
            <a:ext cx="351118" cy="23231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6819069" y="1008003"/>
            <a:ext cx="478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971469" y="1160403"/>
            <a:ext cx="478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610816" y="1694348"/>
            <a:ext cx="702235" cy="197090"/>
          </a:xfrm>
          <a:prstGeom prst="rect">
            <a:avLst/>
          </a:prstGeom>
          <a:solidFill>
            <a:srgbClr val="FC525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6961933" y="1891438"/>
            <a:ext cx="351118" cy="23231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6702210" y="1671782"/>
            <a:ext cx="57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icrosoft Sans Serif"/>
                <a:cs typeface="Microsoft Sans Serif"/>
              </a:rPr>
              <a:t>5</a:t>
            </a:r>
            <a:r>
              <a:rPr lang="en-US" sz="1200" dirty="0" smtClean="0">
                <a:latin typeface="Microsoft Sans Serif"/>
                <a:cs typeface="Microsoft Sans Serif"/>
              </a:rPr>
              <a:t>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951718" y="1824182"/>
            <a:ext cx="478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610816" y="2800212"/>
            <a:ext cx="702235" cy="197090"/>
          </a:xfrm>
          <a:prstGeom prst="rect">
            <a:avLst/>
          </a:prstGeom>
          <a:solidFill>
            <a:srgbClr val="FEC0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6961933" y="2997302"/>
            <a:ext cx="351118" cy="23231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6702210" y="2777646"/>
            <a:ext cx="57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50%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951718" y="2930046"/>
            <a:ext cx="478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610816" y="4122876"/>
            <a:ext cx="702235" cy="197090"/>
          </a:xfrm>
          <a:prstGeom prst="rect">
            <a:avLst/>
          </a:prstGeom>
          <a:solidFill>
            <a:srgbClr val="C3D69B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6961933" y="4319966"/>
            <a:ext cx="351118" cy="232315"/>
          </a:xfrm>
          <a:prstGeom prst="rect">
            <a:avLst/>
          </a:prstGeom>
          <a:solidFill>
            <a:srgbClr val="FC525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/>
        </p:nvSpPr>
        <p:spPr>
          <a:xfrm>
            <a:off x="6702210" y="4100310"/>
            <a:ext cx="575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80%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918161" y="4804946"/>
            <a:ext cx="3194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Microsoft Sans Serif"/>
                <a:cs typeface="Microsoft Sans Serif"/>
              </a:rPr>
              <a:t>Flowchart from the authors</a:t>
            </a:r>
            <a:endParaRPr lang="en-US" sz="1600" dirty="0">
              <a:latin typeface="Microsoft Sans Serif"/>
              <a:cs typeface="Microsoft Sans Serif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139527" y="383546"/>
            <a:ext cx="224875" cy="449999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139527" y="882026"/>
            <a:ext cx="486946" cy="533677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117028" y="1553547"/>
            <a:ext cx="585181" cy="708931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978401" y="2396568"/>
            <a:ext cx="983533" cy="965854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256989" y="4333073"/>
            <a:ext cx="702235" cy="197090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6" name="Rectangle 45"/>
          <p:cNvSpPr/>
          <p:nvPr/>
        </p:nvSpPr>
        <p:spPr>
          <a:xfrm>
            <a:off x="6259698" y="646633"/>
            <a:ext cx="702235" cy="19709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280182" y="1242059"/>
            <a:ext cx="702235" cy="197090"/>
          </a:xfrm>
          <a:prstGeom prst="rect">
            <a:avLst/>
          </a:prstGeom>
          <a:solidFill>
            <a:srgbClr val="FC5257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6249483" y="1905599"/>
            <a:ext cx="702235" cy="19709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9" name="Rectangle 48"/>
          <p:cNvSpPr/>
          <p:nvPr/>
        </p:nvSpPr>
        <p:spPr>
          <a:xfrm>
            <a:off x="6235093" y="3009955"/>
            <a:ext cx="702235" cy="197090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6416407" y="610703"/>
            <a:ext cx="478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icrosoft Sans Serif"/>
                <a:cs typeface="Microsoft Sans Serif"/>
              </a:rPr>
              <a:t>5</a:t>
            </a:r>
            <a:r>
              <a:rPr lang="en-US" sz="1200" dirty="0" smtClean="0">
                <a:latin typeface="Microsoft Sans Serif"/>
                <a:cs typeface="Microsoft Sans Serif"/>
              </a:rPr>
              <a:t>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511705" y="1846754"/>
            <a:ext cx="57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60%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405892" y="2948562"/>
            <a:ext cx="57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99%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445573" y="4294275"/>
            <a:ext cx="575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99%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927284" y="4275282"/>
            <a:ext cx="478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5%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752417" y="3466487"/>
            <a:ext cx="1377588" cy="1196456"/>
          </a:xfrm>
          <a:prstGeom prst="ellipse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6445573" y="1215191"/>
            <a:ext cx="571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icrosoft Sans Serif"/>
                <a:cs typeface="Microsoft Sans Serif"/>
              </a:rPr>
              <a:t>30%</a:t>
            </a:r>
            <a:endParaRPr lang="en-US" sz="12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972549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239058" y="283882"/>
            <a:ext cx="4258236" cy="3052672"/>
          </a:xfrm>
          <a:prstGeom prst="roundRect">
            <a:avLst/>
          </a:prstGeom>
          <a:solidFill>
            <a:srgbClr val="FFE2C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TextBox 26"/>
          <p:cNvSpPr txBox="1"/>
          <p:nvPr/>
        </p:nvSpPr>
        <p:spPr>
          <a:xfrm>
            <a:off x="1008528" y="-85450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icrosoft Sans Serif"/>
                <a:cs typeface="Microsoft Sans Serif"/>
              </a:rPr>
              <a:t>Mann-Whitney U test</a:t>
            </a:r>
            <a:endParaRPr lang="en-US" dirty="0">
              <a:latin typeface="Microsoft Sans Serif"/>
              <a:cs typeface="Microsoft Sans Serif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751" y="656159"/>
            <a:ext cx="4169335" cy="1710194"/>
          </a:xfrm>
          <a:prstGeom prst="rect">
            <a:avLst/>
          </a:prstGeom>
        </p:spPr>
      </p:pic>
      <p:sp>
        <p:nvSpPr>
          <p:cNvPr id="67" name="Rounded Rectangle 66"/>
          <p:cNvSpPr/>
          <p:nvPr/>
        </p:nvSpPr>
        <p:spPr>
          <a:xfrm>
            <a:off x="239058" y="283882"/>
            <a:ext cx="4258236" cy="3052672"/>
          </a:xfrm>
          <a:prstGeom prst="roundRect">
            <a:avLst/>
          </a:prstGeom>
          <a:solidFill>
            <a:srgbClr val="FFE2C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9" name="Rectangle 68"/>
          <p:cNvSpPr/>
          <p:nvPr/>
        </p:nvSpPr>
        <p:spPr>
          <a:xfrm>
            <a:off x="1490802" y="1451049"/>
            <a:ext cx="1724866" cy="371555"/>
          </a:xfrm>
          <a:prstGeom prst="rect">
            <a:avLst/>
          </a:prstGeom>
          <a:solidFill>
            <a:srgbClr val="FD8F8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2353234" y="1822604"/>
            <a:ext cx="862434" cy="433512"/>
          </a:xfrm>
          <a:prstGeom prst="rect">
            <a:avLst/>
          </a:prstGeom>
          <a:solidFill>
            <a:srgbClr val="FD8F8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3215668" y="917780"/>
            <a:ext cx="862434" cy="533269"/>
          </a:xfrm>
          <a:prstGeom prst="rect">
            <a:avLst/>
          </a:prstGeom>
          <a:solidFill>
            <a:srgbClr val="16920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866589" y="1822604"/>
            <a:ext cx="1486645" cy="433512"/>
          </a:xfrm>
          <a:prstGeom prst="rect">
            <a:avLst/>
          </a:prstGeom>
          <a:solidFill>
            <a:srgbClr val="F21B2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1195294" y="1195293"/>
            <a:ext cx="295508" cy="627311"/>
          </a:xfrm>
          <a:prstGeom prst="rect">
            <a:avLst/>
          </a:prstGeom>
          <a:solidFill>
            <a:srgbClr val="F21B2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215668" y="1451049"/>
            <a:ext cx="340333" cy="1174399"/>
          </a:xfrm>
          <a:prstGeom prst="rect">
            <a:avLst/>
          </a:prstGeom>
          <a:solidFill>
            <a:srgbClr val="16920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1490802" y="2256117"/>
            <a:ext cx="1724866" cy="369332"/>
          </a:xfrm>
          <a:prstGeom prst="rect">
            <a:avLst/>
          </a:prstGeom>
          <a:solidFill>
            <a:srgbClr val="FD8F8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2249487" y="2625447"/>
            <a:ext cx="1724866" cy="536611"/>
          </a:xfrm>
          <a:prstGeom prst="rect">
            <a:avLst/>
          </a:prstGeom>
          <a:solidFill>
            <a:srgbClr val="FD8F8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1490801" y="2616479"/>
            <a:ext cx="758684" cy="536611"/>
          </a:xfrm>
          <a:prstGeom prst="rect">
            <a:avLst/>
          </a:prstGeom>
          <a:solidFill>
            <a:srgbClr val="FD8F8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1900517" y="555657"/>
            <a:ext cx="678286" cy="907942"/>
          </a:xfrm>
          <a:prstGeom prst="rect">
            <a:avLst/>
          </a:prstGeom>
          <a:solidFill>
            <a:srgbClr val="49F045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866588" y="2267581"/>
            <a:ext cx="624213" cy="907942"/>
          </a:xfrm>
          <a:prstGeom prst="rect">
            <a:avLst/>
          </a:prstGeom>
          <a:solidFill>
            <a:srgbClr val="16920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343647" y="914660"/>
            <a:ext cx="851647" cy="907943"/>
          </a:xfrm>
          <a:prstGeom prst="rect">
            <a:avLst/>
          </a:prstGeom>
          <a:solidFill>
            <a:srgbClr val="F21B2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3556001" y="1442080"/>
            <a:ext cx="806822" cy="1174399"/>
          </a:xfrm>
          <a:prstGeom prst="rect">
            <a:avLst/>
          </a:prstGeom>
          <a:solidFill>
            <a:srgbClr val="16920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1490801" y="403410"/>
            <a:ext cx="409716" cy="1060189"/>
          </a:xfrm>
          <a:prstGeom prst="rect">
            <a:avLst/>
          </a:prstGeom>
          <a:solidFill>
            <a:srgbClr val="49F045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2578803" y="1195293"/>
            <a:ext cx="409716" cy="246787"/>
          </a:xfrm>
          <a:prstGeom prst="rect">
            <a:avLst/>
          </a:prstGeom>
          <a:solidFill>
            <a:srgbClr val="49F045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2578802" y="403410"/>
            <a:ext cx="636866" cy="791883"/>
          </a:xfrm>
          <a:prstGeom prst="rect">
            <a:avLst/>
          </a:prstGeom>
          <a:solidFill>
            <a:srgbClr val="F21B2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448234" y="2013057"/>
            <a:ext cx="418353" cy="791883"/>
          </a:xfrm>
          <a:prstGeom prst="rect">
            <a:avLst/>
          </a:prstGeom>
          <a:solidFill>
            <a:srgbClr val="FD8F8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3564517" y="1590000"/>
            <a:ext cx="1027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High access.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&gt; 3Q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438927" y="587926"/>
            <a:ext cx="162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Medium-</a:t>
            </a:r>
          </a:p>
          <a:p>
            <a:r>
              <a:rPr lang="en-US" dirty="0" smtClean="0"/>
              <a:t>High access.</a:t>
            </a:r>
          </a:p>
          <a:p>
            <a:r>
              <a:rPr lang="en-US" dirty="0" smtClean="0"/>
              <a:t>&gt; 2Q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1490801" y="2258014"/>
            <a:ext cx="1724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Medium</a:t>
            </a:r>
          </a:p>
          <a:p>
            <a:r>
              <a:rPr lang="en-US" dirty="0" smtClean="0"/>
              <a:t>-Low </a:t>
            </a:r>
          </a:p>
          <a:p>
            <a:r>
              <a:rPr lang="en-US" dirty="0" smtClean="0"/>
              <a:t>Access. &lt; 2Q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328706" y="899274"/>
            <a:ext cx="1027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Low access.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&lt; 1Q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00706" y="0"/>
            <a:ext cx="4013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High and low access groups </a:t>
            </a:r>
            <a:r>
              <a:rPr lang="en-US" dirty="0" smtClean="0"/>
              <a:t>come from Boxplot quartiles definition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36180"/>
            <a:ext cx="5431048" cy="1607319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216058" y="4505464"/>
            <a:ext cx="1395550" cy="5392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918161" y="4804946"/>
            <a:ext cx="3194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Microsoft Sans Serif"/>
                <a:cs typeface="Microsoft Sans Serif"/>
              </a:rPr>
              <a:t>Flowchart from the authors</a:t>
            </a:r>
            <a:endParaRPr lang="en-US" sz="1600" dirty="0">
              <a:latin typeface="Microsoft Sans Serif"/>
              <a:cs typeface="Microsoft Sans Serif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744751" y="2513331"/>
            <a:ext cx="4398199" cy="137372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4591686" y="2513330"/>
            <a:ext cx="455126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Assumption: Non-parametric test comparing two independent groups w/ </a:t>
            </a:r>
            <a:r>
              <a:rPr lang="en-US" sz="1600" dirty="0" smtClean="0">
                <a:solidFill>
                  <a:srgbClr val="FF0000"/>
                </a:solidFill>
              </a:rPr>
              <a:t>independent observations</a:t>
            </a:r>
            <a:endParaRPr lang="en-US" sz="1600" b="1" dirty="0" smtClean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00706" y="3175523"/>
            <a:ext cx="4213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What about </a:t>
            </a:r>
            <a:r>
              <a:rPr lang="en-US" b="1" dirty="0" smtClean="0"/>
              <a:t>spatial dependency </a:t>
            </a:r>
            <a:r>
              <a:rPr lang="en-US" dirty="0" smtClean="0"/>
              <a:t>of socioeconomic variables??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1831" y="917780"/>
            <a:ext cx="369777" cy="39774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272" y="919370"/>
            <a:ext cx="369777" cy="39774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9342" y="1511256"/>
            <a:ext cx="369777" cy="39774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3533" y="1391128"/>
            <a:ext cx="369777" cy="39774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9777" y="1968610"/>
            <a:ext cx="369777" cy="39774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98" y="1822604"/>
            <a:ext cx="369777" cy="39774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0177" y="447459"/>
            <a:ext cx="369777" cy="39774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18" y="919370"/>
            <a:ext cx="364620" cy="36462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8207" y="1830747"/>
            <a:ext cx="364620" cy="36462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9554" y="1381982"/>
            <a:ext cx="364620" cy="36462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912" y="2314458"/>
            <a:ext cx="369777" cy="39774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05" y="2744511"/>
            <a:ext cx="369777" cy="39774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333779" y="4040344"/>
            <a:ext cx="2809172" cy="7646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333779" y="4086629"/>
            <a:ext cx="2809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   Is there overall equity for each social variable?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452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 animBg="1"/>
      <p:bldP spid="43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239058" y="283882"/>
            <a:ext cx="4258236" cy="3052672"/>
          </a:xfrm>
          <a:prstGeom prst="roundRect">
            <a:avLst/>
          </a:prstGeom>
          <a:solidFill>
            <a:srgbClr val="FFE2C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36180"/>
            <a:ext cx="5431048" cy="16073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91530" y="2315880"/>
            <a:ext cx="522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Microsoft Sans Serif"/>
                <a:cs typeface="Microsoft Sans Serif"/>
              </a:rPr>
              <a:t>k = </a:t>
            </a:r>
            <a:endParaRPr lang="en-US" i="1" dirty="0">
              <a:latin typeface="Microsoft Sans Serif"/>
              <a:cs typeface="Microsoft Sans Serif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91530" y="3341350"/>
            <a:ext cx="522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Microsoft Sans Serif"/>
                <a:cs typeface="Microsoft Sans Serif"/>
              </a:rPr>
              <a:t>l = </a:t>
            </a:r>
            <a:endParaRPr lang="en-US" i="1" dirty="0">
              <a:latin typeface="Microsoft Sans Serif"/>
              <a:cs typeface="Microsoft Sans Serif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227074" y="3655866"/>
            <a:ext cx="1395550" cy="53920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008528" y="-85450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icrosoft Sans Serif"/>
                <a:cs typeface="Microsoft Sans Serif"/>
              </a:rPr>
              <a:t>LISA maps, bivariate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117282" y="2414210"/>
            <a:ext cx="1071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Residential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5246102" y="1899039"/>
            <a:ext cx="3920154" cy="1979655"/>
            <a:chOff x="5246102" y="1899039"/>
            <a:chExt cx="3920154" cy="197965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8733" y="3121121"/>
              <a:ext cx="674671" cy="72569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59514" y="3152998"/>
              <a:ext cx="725696" cy="72569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33820" y="3075310"/>
              <a:ext cx="776922" cy="77692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25000"/>
            </a:blip>
            <a:stretch>
              <a:fillRect/>
            </a:stretch>
          </p:blipFill>
          <p:spPr>
            <a:xfrm>
              <a:off x="7063024" y="3121121"/>
              <a:ext cx="731111" cy="731111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8242649" y="1930574"/>
              <a:ext cx="702235" cy="197090"/>
            </a:xfrm>
            <a:prstGeom prst="rect">
              <a:avLst/>
            </a:prstGeom>
            <a:solidFill>
              <a:srgbClr val="C3D69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593766" y="2127664"/>
              <a:ext cx="351118" cy="232315"/>
            </a:xfrm>
            <a:prstGeom prst="rect">
              <a:avLst/>
            </a:prstGeom>
            <a:solidFill>
              <a:srgbClr val="FEC0CC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34043" y="1908008"/>
              <a:ext cx="5752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Microsoft Sans Serif"/>
                  <a:cs typeface="Microsoft Sans Serif"/>
                </a:rPr>
                <a:t>80%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55490" y="2060408"/>
              <a:ext cx="6107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Microsoft Sans Serif"/>
                  <a:cs typeface="Microsoft Sans Serif"/>
                </a:rPr>
                <a:t>3</a:t>
              </a:r>
              <a:r>
                <a:rPr lang="en-US" sz="1200" dirty="0" smtClean="0">
                  <a:latin typeface="Microsoft Sans Serif"/>
                  <a:cs typeface="Microsoft Sans Serif"/>
                </a:rPr>
                <a:t>0%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501028" y="1922179"/>
              <a:ext cx="702235" cy="197090"/>
            </a:xfrm>
            <a:prstGeom prst="rect">
              <a:avLst/>
            </a:prstGeom>
            <a:solidFill>
              <a:srgbClr val="FEC0CC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852145" y="2119269"/>
              <a:ext cx="351118" cy="23231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592422" y="1899613"/>
              <a:ext cx="575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Microsoft Sans Serif"/>
                  <a:cs typeface="Microsoft Sans Serif"/>
                </a:rPr>
                <a:t>50%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752284" y="2052013"/>
              <a:ext cx="4781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Microsoft Sans Serif"/>
                  <a:cs typeface="Microsoft Sans Serif"/>
                </a:rPr>
                <a:t>0%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746477" y="1921605"/>
              <a:ext cx="702235" cy="197090"/>
            </a:xfrm>
            <a:prstGeom prst="rect">
              <a:avLst/>
            </a:prstGeom>
            <a:solidFill>
              <a:srgbClr val="FC5257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097594" y="2118695"/>
              <a:ext cx="351118" cy="23231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37871" y="1899039"/>
              <a:ext cx="575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Microsoft Sans Serif"/>
                  <a:cs typeface="Microsoft Sans Serif"/>
                </a:rPr>
                <a:t>5</a:t>
              </a:r>
              <a:r>
                <a:rPr lang="en-US" sz="1200" dirty="0" smtClean="0">
                  <a:latin typeface="Microsoft Sans Serif"/>
                  <a:cs typeface="Microsoft Sans Serif"/>
                </a:rPr>
                <a:t>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087379" y="2051439"/>
              <a:ext cx="4781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Microsoft Sans Serif"/>
                  <a:cs typeface="Microsoft Sans Serif"/>
                </a:rPr>
                <a:t>0%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000264" y="1929595"/>
              <a:ext cx="702235" cy="19709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351381" y="2126685"/>
              <a:ext cx="351118" cy="23231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188766" y="1907029"/>
              <a:ext cx="4781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Microsoft Sans Serif"/>
                  <a:cs typeface="Microsoft Sans Serif"/>
                </a:rPr>
                <a:t>0%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311284" y="2059429"/>
              <a:ext cx="4781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Microsoft Sans Serif"/>
                  <a:cs typeface="Microsoft Sans Serif"/>
                </a:rPr>
                <a:t>0%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246102" y="1930574"/>
              <a:ext cx="702235" cy="19709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597219" y="2127664"/>
              <a:ext cx="351118" cy="232315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434604" y="1908008"/>
              <a:ext cx="4781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Microsoft Sans Serif"/>
                  <a:cs typeface="Microsoft Sans Serif"/>
                </a:rPr>
                <a:t>0%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557122" y="2060408"/>
              <a:ext cx="4781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Microsoft Sans Serif"/>
                  <a:cs typeface="Microsoft Sans Serif"/>
                </a:rPr>
                <a:t>0%</a:t>
              </a:r>
              <a:endParaRPr lang="en-US" sz="1200" dirty="0">
                <a:latin typeface="Microsoft Sans Serif"/>
                <a:cs typeface="Microsoft Sans Serif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781388" y="2714335"/>
              <a:ext cx="13162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Microsoft Sans Serif"/>
                  <a:cs typeface="Microsoft Sans Serif"/>
                </a:rPr>
                <a:t>Neighborhood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861514" y="2406558"/>
              <a:ext cx="89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Microsoft Sans Serif"/>
                  <a:cs typeface="Microsoft Sans Serif"/>
                </a:rPr>
                <a:t>Quarter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628678" y="2714335"/>
              <a:ext cx="9029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Microsoft Sans Serif"/>
                  <a:cs typeface="Microsoft Sans Serif"/>
                </a:rPr>
                <a:t>District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8523228" y="2365966"/>
              <a:ext cx="624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Microsoft Sans Serif"/>
                  <a:cs typeface="Microsoft Sans Serif"/>
                </a:rPr>
                <a:t>City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6547791" y="2482912"/>
              <a:ext cx="0" cy="239075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8044897" y="2482912"/>
              <a:ext cx="0" cy="239075"/>
            </a:xfrm>
            <a:prstGeom prst="line">
              <a:avLst/>
            </a:prstGeom>
            <a:ln w="317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3556001" y="1767256"/>
            <a:ext cx="1027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High- High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918161" y="4804946"/>
            <a:ext cx="3194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Microsoft Sans Serif"/>
                <a:cs typeface="Microsoft Sans Serif"/>
              </a:rPr>
              <a:t>Flowchart from the authors</a:t>
            </a:r>
            <a:endParaRPr lang="en-US" sz="1600" dirty="0">
              <a:latin typeface="Microsoft Sans Serif"/>
              <a:cs typeface="Microsoft Sans Serif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5334437" y="3162058"/>
            <a:ext cx="2459698" cy="716636"/>
          </a:xfrm>
          <a:prstGeom prst="rect">
            <a:avLst/>
          </a:prstGeom>
          <a:noFill/>
          <a:ln>
            <a:solidFill>
              <a:srgbClr val="F21B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5006151" y="208062"/>
            <a:ext cx="3583759" cy="1387906"/>
            <a:chOff x="4985378" y="436128"/>
            <a:chExt cx="3583759" cy="138790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65058" y="436128"/>
              <a:ext cx="3504079" cy="1266947"/>
            </a:xfrm>
            <a:prstGeom prst="rect">
              <a:avLst/>
            </a:prstGeom>
          </p:spPr>
        </p:pic>
        <p:sp>
          <p:nvSpPr>
            <p:cNvPr id="77" name="TextBox 76"/>
            <p:cNvSpPr txBox="1"/>
            <p:nvPr/>
          </p:nvSpPr>
          <p:spPr>
            <a:xfrm>
              <a:off x="4985378" y="1516257"/>
              <a:ext cx="17142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Xiao et al. (2017) </a:t>
              </a:r>
              <a:endParaRPr lang="en-US" sz="1400" dirty="0"/>
            </a:p>
          </p:txBody>
        </p:sp>
      </p:grpSp>
      <p:sp>
        <p:nvSpPr>
          <p:cNvPr id="78" name="Rectangle 77"/>
          <p:cNvSpPr/>
          <p:nvPr/>
        </p:nvSpPr>
        <p:spPr>
          <a:xfrm>
            <a:off x="6601415" y="4040344"/>
            <a:ext cx="2541535" cy="76460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6772566" y="4086629"/>
            <a:ext cx="2370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  Where could equity be improved?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393591" y="1195293"/>
            <a:ext cx="486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/n</a:t>
            </a:r>
            <a:endParaRPr lang="en-US" sz="2400" i="1" dirty="0">
              <a:solidFill>
                <a:srgbClr val="FF00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5015352" y="0"/>
            <a:ext cx="4288467" cy="1788469"/>
            <a:chOff x="5557007" y="267316"/>
            <a:chExt cx="3586993" cy="137330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57007" y="267316"/>
              <a:ext cx="2987385" cy="137330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7429721" y="1214242"/>
              <a:ext cx="17142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Anselin</a:t>
              </a:r>
              <a:r>
                <a:rPr lang="en-US" sz="1400" dirty="0"/>
                <a:t> </a:t>
              </a:r>
              <a:r>
                <a:rPr lang="en-US" sz="1400" dirty="0" smtClean="0"/>
                <a:t>et al. (2002) </a:t>
              </a:r>
              <a:endParaRPr lang="en-US" sz="14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43647" y="403410"/>
            <a:ext cx="4019176" cy="2772113"/>
            <a:chOff x="343647" y="403410"/>
            <a:chExt cx="4019176" cy="2772113"/>
          </a:xfrm>
        </p:grpSpPr>
        <p:sp>
          <p:nvSpPr>
            <p:cNvPr id="5" name="Rectangle 4"/>
            <p:cNvSpPr/>
            <p:nvPr/>
          </p:nvSpPr>
          <p:spPr>
            <a:xfrm>
              <a:off x="1490802" y="1451049"/>
              <a:ext cx="1724866" cy="371555"/>
            </a:xfrm>
            <a:prstGeom prst="rect">
              <a:avLst/>
            </a:prstGeom>
            <a:solidFill>
              <a:srgbClr val="EBEBE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353234" y="1822604"/>
              <a:ext cx="862434" cy="433512"/>
            </a:xfrm>
            <a:prstGeom prst="rect">
              <a:avLst/>
            </a:prstGeom>
            <a:solidFill>
              <a:srgbClr val="EBEBE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215668" y="917780"/>
              <a:ext cx="862434" cy="533269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66589" y="1822604"/>
              <a:ext cx="1486645" cy="433512"/>
            </a:xfrm>
            <a:prstGeom prst="rect">
              <a:avLst/>
            </a:prstGeom>
            <a:solidFill>
              <a:srgbClr val="0100F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95294" y="1195293"/>
              <a:ext cx="295508" cy="627311"/>
            </a:xfrm>
            <a:prstGeom prst="rect">
              <a:avLst/>
            </a:prstGeom>
            <a:solidFill>
              <a:srgbClr val="0100F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215668" y="1451049"/>
              <a:ext cx="340333" cy="1174399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490802" y="2256117"/>
              <a:ext cx="1724866" cy="369332"/>
            </a:xfrm>
            <a:prstGeom prst="rect">
              <a:avLst/>
            </a:prstGeom>
            <a:solidFill>
              <a:srgbClr val="EBEBE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2249487" y="2625447"/>
              <a:ext cx="1724866" cy="536611"/>
            </a:xfrm>
            <a:prstGeom prst="rect">
              <a:avLst/>
            </a:prstGeom>
            <a:solidFill>
              <a:srgbClr val="EBEBE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490801" y="2616479"/>
              <a:ext cx="758684" cy="536611"/>
            </a:xfrm>
            <a:prstGeom prst="rect">
              <a:avLst/>
            </a:prstGeom>
            <a:solidFill>
              <a:srgbClr val="EBEBE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900517" y="555657"/>
              <a:ext cx="678286" cy="907942"/>
            </a:xfrm>
            <a:prstGeom prst="rect">
              <a:avLst/>
            </a:prstGeom>
            <a:solidFill>
              <a:srgbClr val="EBEBE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66588" y="2267581"/>
              <a:ext cx="624213" cy="907942"/>
            </a:xfrm>
            <a:prstGeom prst="rect">
              <a:avLst/>
            </a:prstGeom>
            <a:solidFill>
              <a:srgbClr val="FD818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43647" y="914660"/>
              <a:ext cx="851647" cy="907943"/>
            </a:xfrm>
            <a:prstGeom prst="rect">
              <a:avLst/>
            </a:prstGeom>
            <a:solidFill>
              <a:srgbClr val="0100F9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556001" y="1442080"/>
              <a:ext cx="806822" cy="1174399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490801" y="403410"/>
              <a:ext cx="409716" cy="1060189"/>
            </a:xfrm>
            <a:prstGeom prst="rect">
              <a:avLst/>
            </a:prstGeom>
            <a:solidFill>
              <a:srgbClr val="EBEBE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578803" y="1195293"/>
              <a:ext cx="409716" cy="246787"/>
            </a:xfrm>
            <a:prstGeom prst="rect">
              <a:avLst/>
            </a:prstGeom>
            <a:solidFill>
              <a:srgbClr val="EBEBE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578802" y="403410"/>
              <a:ext cx="636866" cy="791883"/>
            </a:xfrm>
            <a:prstGeom prst="rect">
              <a:avLst/>
            </a:prstGeom>
            <a:solidFill>
              <a:srgbClr val="8081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48234" y="2013057"/>
              <a:ext cx="418353" cy="791883"/>
            </a:xfrm>
            <a:prstGeom prst="rect">
              <a:avLst/>
            </a:prstGeom>
            <a:solidFill>
              <a:srgbClr val="EBEBEB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526507" y="481893"/>
              <a:ext cx="851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Low - High</a:t>
              </a: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866587" y="2422958"/>
              <a:ext cx="851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High -</a:t>
              </a:r>
            </a:p>
            <a:p>
              <a:r>
                <a:rPr lang="en-US" dirty="0" smtClean="0">
                  <a:solidFill>
                    <a:srgbClr val="FFFFFF"/>
                  </a:solidFill>
                </a:rPr>
                <a:t>Low</a:t>
              </a: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3647" y="1010627"/>
              <a:ext cx="851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Low- Low</a:t>
              </a:r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26" name="Rectangle 125"/>
          <p:cNvSpPr/>
          <p:nvPr/>
        </p:nvSpPr>
        <p:spPr>
          <a:xfrm>
            <a:off x="2468091" y="305245"/>
            <a:ext cx="910063" cy="890048"/>
          </a:xfrm>
          <a:prstGeom prst="rect">
            <a:avLst/>
          </a:prstGeom>
          <a:noFill/>
          <a:ln>
            <a:solidFill>
              <a:srgbClr val="F21B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7879011" y="3152998"/>
            <a:ext cx="751283" cy="699234"/>
          </a:xfrm>
          <a:prstGeom prst="rect">
            <a:avLst/>
          </a:prstGeom>
          <a:noFill/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285231" y="766909"/>
            <a:ext cx="1205571" cy="1500671"/>
          </a:xfrm>
          <a:prstGeom prst="rect">
            <a:avLst/>
          </a:prstGeom>
          <a:noFill/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3492337" y="1609786"/>
            <a:ext cx="851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High -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High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35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" grpId="0"/>
      <p:bldP spid="4" grpId="1"/>
      <p:bldP spid="17" grpId="0"/>
      <p:bldP spid="17" grpId="1"/>
      <p:bldP spid="50" grpId="0"/>
      <p:bldP spid="74" grpId="0" animBg="1"/>
      <p:bldP spid="19" grpId="0"/>
      <p:bldP spid="126" grpId="0" animBg="1"/>
      <p:bldP spid="127" grpId="0" animBg="1"/>
      <p:bldP spid="1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39047"/>
            <a:ext cx="9144000" cy="1974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306"/>
            <a:ext cx="7772400" cy="1102519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Microsoft Sans Serif"/>
                <a:cs typeface="Microsoft Sans Serif"/>
              </a:rPr>
              <a:t>3. CASE STUDY: Barcelona</a:t>
            </a:r>
            <a:r>
              <a:rPr lang="en-US" sz="2400" b="1" dirty="0">
                <a:latin typeface="Microsoft Sans Serif"/>
                <a:cs typeface="Microsoft Sans Serif"/>
              </a:rPr>
              <a:t/>
            </a:r>
            <a:br>
              <a:rPr lang="en-US" sz="2400" b="1" dirty="0">
                <a:latin typeface="Microsoft Sans Serif"/>
                <a:cs typeface="Microsoft Sans Serif"/>
              </a:rPr>
            </a:br>
            <a:r>
              <a:rPr lang="en-US" sz="2400" b="1" dirty="0" smtClean="0">
                <a:latin typeface="Microsoft Sans Serif"/>
                <a:cs typeface="Microsoft Sans Serif"/>
              </a:rPr>
              <a:t>Visualizing data</a:t>
            </a:r>
            <a:endParaRPr lang="en-US" sz="2400" b="1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276469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898342" y="29882"/>
            <a:ext cx="5477930" cy="5143500"/>
            <a:chOff x="0" y="0"/>
            <a:chExt cx="5477930" cy="5143500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0"/>
              <a:ext cx="5181838" cy="5143500"/>
              <a:chOff x="0" y="0"/>
              <a:chExt cx="5181838" cy="5143500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5152508" cy="5143500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1700241" y="1603169"/>
                <a:ext cx="763373" cy="5899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4288496" y="1603169"/>
                <a:ext cx="763373" cy="6870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852641" y="1755569"/>
                <a:ext cx="763373" cy="5899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852641" y="4165553"/>
                <a:ext cx="763373" cy="5899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418465" y="4165553"/>
                <a:ext cx="763373" cy="72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00242" y="1693617"/>
              <a:ext cx="1316764" cy="99892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88496" y="1693617"/>
              <a:ext cx="1143505" cy="998924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52641" y="4091665"/>
              <a:ext cx="1059465" cy="99892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18465" y="4091665"/>
              <a:ext cx="1059465" cy="998924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8201" y="2675794"/>
              <a:ext cx="527940" cy="56786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86828" y="2674903"/>
              <a:ext cx="593025" cy="593025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5841" y="0"/>
              <a:ext cx="591113" cy="591113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25000"/>
            </a:blip>
            <a:stretch>
              <a:fillRect/>
            </a:stretch>
          </p:blipFill>
          <p:spPr>
            <a:xfrm>
              <a:off x="2546550" y="0"/>
              <a:ext cx="731111" cy="731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0980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63" y="0"/>
            <a:ext cx="5332161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6967" t="51203" r="21197"/>
          <a:stretch/>
        </p:blipFill>
        <p:spPr>
          <a:xfrm>
            <a:off x="6075935" y="1069046"/>
            <a:ext cx="2763977" cy="25098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6117" y="1739210"/>
            <a:ext cx="8132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icrosoft Sans Serif"/>
                <a:cs typeface="Microsoft Sans Serif"/>
              </a:rPr>
              <a:t>Max. </a:t>
            </a:r>
            <a:r>
              <a:rPr lang="en-US" sz="800" dirty="0" err="1" smtClean="0">
                <a:latin typeface="Microsoft Sans Serif"/>
                <a:cs typeface="Microsoft Sans Serif"/>
              </a:rPr>
              <a:t>dist</a:t>
            </a:r>
            <a:r>
              <a:rPr lang="en-US" sz="800" dirty="0" smtClean="0">
                <a:latin typeface="Microsoft Sans Serif"/>
                <a:cs typeface="Microsoft Sans Serif"/>
              </a:rPr>
              <a:t> = 150 m</a:t>
            </a:r>
          </a:p>
          <a:p>
            <a:r>
              <a:rPr lang="en-US" sz="800" dirty="0" smtClean="0">
                <a:latin typeface="Microsoft Sans Serif"/>
                <a:cs typeface="Microsoft Sans Serif"/>
              </a:rPr>
              <a:t>Min. size = 0.1 ha</a:t>
            </a:r>
            <a:endParaRPr lang="en-US" sz="800" dirty="0">
              <a:latin typeface="Microsoft Sans Serif"/>
              <a:cs typeface="Microsoft Sans Serif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16209" y="1738711"/>
            <a:ext cx="8132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icrosoft Sans Serif"/>
                <a:cs typeface="Microsoft Sans Serif"/>
              </a:rPr>
              <a:t>Max. </a:t>
            </a:r>
            <a:r>
              <a:rPr lang="en-US" sz="800" dirty="0" err="1" smtClean="0">
                <a:latin typeface="Microsoft Sans Serif"/>
                <a:cs typeface="Microsoft Sans Serif"/>
              </a:rPr>
              <a:t>dist</a:t>
            </a:r>
            <a:r>
              <a:rPr lang="en-US" sz="800" dirty="0" smtClean="0">
                <a:latin typeface="Microsoft Sans Serif"/>
                <a:cs typeface="Microsoft Sans Serif"/>
              </a:rPr>
              <a:t> = 400 m</a:t>
            </a:r>
          </a:p>
          <a:p>
            <a:r>
              <a:rPr lang="en-US" sz="800" dirty="0" smtClean="0">
                <a:latin typeface="Microsoft Sans Serif"/>
                <a:cs typeface="Microsoft Sans Serif"/>
              </a:rPr>
              <a:t>Min. size = </a:t>
            </a:r>
          </a:p>
          <a:p>
            <a:r>
              <a:rPr lang="en-US" sz="800" dirty="0" smtClean="0">
                <a:latin typeface="Microsoft Sans Serif"/>
                <a:cs typeface="Microsoft Sans Serif"/>
              </a:rPr>
              <a:t>1 ha</a:t>
            </a:r>
            <a:endParaRPr lang="en-US" sz="800" dirty="0">
              <a:latin typeface="Microsoft Sans Serif"/>
              <a:cs typeface="Microsoft Sans Serif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6117" y="4169720"/>
            <a:ext cx="8132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icrosoft Sans Serif"/>
                <a:cs typeface="Microsoft Sans Serif"/>
              </a:rPr>
              <a:t>Max. </a:t>
            </a:r>
            <a:r>
              <a:rPr lang="en-US" sz="800" dirty="0" err="1" smtClean="0">
                <a:latin typeface="Microsoft Sans Serif"/>
                <a:cs typeface="Microsoft Sans Serif"/>
              </a:rPr>
              <a:t>dist</a:t>
            </a:r>
            <a:r>
              <a:rPr lang="en-US" sz="800" dirty="0" smtClean="0">
                <a:latin typeface="Microsoft Sans Serif"/>
                <a:cs typeface="Microsoft Sans Serif"/>
              </a:rPr>
              <a:t> = 800 m</a:t>
            </a:r>
          </a:p>
          <a:p>
            <a:r>
              <a:rPr lang="en-US" sz="800" dirty="0" smtClean="0">
                <a:latin typeface="Microsoft Sans Serif"/>
                <a:cs typeface="Microsoft Sans Serif"/>
              </a:rPr>
              <a:t>Min. size = </a:t>
            </a:r>
          </a:p>
          <a:p>
            <a:r>
              <a:rPr lang="en-US" sz="800" dirty="0" smtClean="0">
                <a:latin typeface="Microsoft Sans Serif"/>
                <a:cs typeface="Microsoft Sans Serif"/>
              </a:rPr>
              <a:t>5 ha</a:t>
            </a:r>
            <a:endParaRPr lang="en-US" sz="800" dirty="0">
              <a:latin typeface="Microsoft Sans Serif"/>
              <a:cs typeface="Microsoft Sans Serif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16209" y="4169720"/>
            <a:ext cx="8132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icrosoft Sans Serif"/>
                <a:cs typeface="Microsoft Sans Serif"/>
              </a:rPr>
              <a:t>Max. </a:t>
            </a:r>
            <a:r>
              <a:rPr lang="en-US" sz="800" dirty="0" err="1" smtClean="0">
                <a:latin typeface="Microsoft Sans Serif"/>
                <a:cs typeface="Microsoft Sans Serif"/>
              </a:rPr>
              <a:t>dist</a:t>
            </a:r>
            <a:r>
              <a:rPr lang="en-US" sz="800" dirty="0" smtClean="0">
                <a:latin typeface="Microsoft Sans Serif"/>
                <a:cs typeface="Microsoft Sans Serif"/>
              </a:rPr>
              <a:t> = 1600 m</a:t>
            </a:r>
          </a:p>
          <a:p>
            <a:r>
              <a:rPr lang="en-US" sz="800" dirty="0" smtClean="0">
                <a:latin typeface="Microsoft Sans Serif"/>
                <a:cs typeface="Microsoft Sans Serif"/>
              </a:rPr>
              <a:t>Min. size = </a:t>
            </a:r>
          </a:p>
          <a:p>
            <a:r>
              <a:rPr lang="en-US" sz="800" dirty="0" smtClean="0">
                <a:latin typeface="Microsoft Sans Serif"/>
                <a:cs typeface="Microsoft Sans Serif"/>
              </a:rPr>
              <a:t>30 ha</a:t>
            </a:r>
            <a:endParaRPr lang="en-US" sz="800" dirty="0">
              <a:latin typeface="Microsoft Sans Serif"/>
              <a:cs typeface="Microsoft Sans Serif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25343" y="2605145"/>
            <a:ext cx="8132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Microsoft Sans Serif"/>
                <a:cs typeface="Microsoft Sans Serif"/>
              </a:rPr>
              <a:t>Max. </a:t>
            </a:r>
            <a:r>
              <a:rPr lang="en-US" sz="800" dirty="0" err="1" smtClean="0">
                <a:latin typeface="Microsoft Sans Serif"/>
                <a:cs typeface="Microsoft Sans Serif"/>
              </a:rPr>
              <a:t>dist</a:t>
            </a:r>
            <a:r>
              <a:rPr lang="en-US" sz="800" dirty="0" smtClean="0">
                <a:latin typeface="Microsoft Sans Serif"/>
                <a:cs typeface="Microsoft Sans Serif"/>
              </a:rPr>
              <a:t> = 3200 m</a:t>
            </a:r>
          </a:p>
          <a:p>
            <a:r>
              <a:rPr lang="en-US" sz="800" dirty="0" smtClean="0">
                <a:latin typeface="Microsoft Sans Serif"/>
                <a:cs typeface="Microsoft Sans Serif"/>
              </a:rPr>
              <a:t>Min. size = </a:t>
            </a:r>
          </a:p>
          <a:p>
            <a:r>
              <a:rPr lang="en-US" sz="800" dirty="0" smtClean="0">
                <a:latin typeface="Microsoft Sans Serif"/>
                <a:cs typeface="Microsoft Sans Serif"/>
              </a:rPr>
              <a:t>60 ha</a:t>
            </a:r>
            <a:endParaRPr lang="en-US" sz="8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54342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39047"/>
            <a:ext cx="9144000" cy="1974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306"/>
            <a:ext cx="7772400" cy="1102519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Microsoft Sans Serif"/>
                <a:cs typeface="Microsoft Sans Serif"/>
              </a:rPr>
              <a:t>1</a:t>
            </a:r>
            <a:r>
              <a:rPr lang="en-US" sz="2400" b="1" baseline="30000" dirty="0" smtClean="0">
                <a:latin typeface="Microsoft Sans Serif"/>
                <a:cs typeface="Microsoft Sans Serif"/>
              </a:rPr>
              <a:t>st</a:t>
            </a:r>
            <a:r>
              <a:rPr lang="en-US" sz="2400" b="1" dirty="0" smtClean="0">
                <a:latin typeface="Microsoft Sans Serif"/>
                <a:cs typeface="Microsoft Sans Serif"/>
              </a:rPr>
              <a:t>: </a:t>
            </a:r>
            <a:r>
              <a:rPr lang="en-US" sz="2400" dirty="0" smtClean="0"/>
              <a:t> Is there overall equity in the UGS accessibility for each social variable?</a:t>
            </a:r>
            <a:endParaRPr lang="en-US" sz="2400" b="1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989739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39047"/>
            <a:ext cx="9144000" cy="1974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306"/>
            <a:ext cx="7772400" cy="1102519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Microsoft Sans Serif"/>
                <a:cs typeface="Microsoft Sans Serif"/>
              </a:rPr>
              <a:t>1. INTRODUCTION</a:t>
            </a:r>
            <a:endParaRPr lang="en-US" sz="2400" b="1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971609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0" y="0"/>
            <a:ext cx="8336992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2928" y="832158"/>
            <a:ext cx="8017080" cy="845752"/>
          </a:xfrm>
          <a:prstGeom prst="rect">
            <a:avLst/>
          </a:prstGeom>
          <a:noFill/>
          <a:ln>
            <a:solidFill>
              <a:srgbClr val="16920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42928" y="3261732"/>
            <a:ext cx="8017080" cy="759664"/>
          </a:xfrm>
          <a:prstGeom prst="rect">
            <a:avLst/>
          </a:prstGeom>
          <a:noFill/>
          <a:ln>
            <a:solidFill>
              <a:srgbClr val="16920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42928" y="4021395"/>
            <a:ext cx="8017080" cy="886884"/>
          </a:xfrm>
          <a:prstGeom prst="rect">
            <a:avLst/>
          </a:prstGeom>
          <a:noFill/>
          <a:ln>
            <a:solidFill>
              <a:srgbClr val="16920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482353" y="3974353"/>
            <a:ext cx="657412" cy="239059"/>
          </a:xfrm>
          <a:prstGeom prst="ellipse">
            <a:avLst/>
          </a:prstGeom>
          <a:noFill/>
          <a:ln>
            <a:solidFill>
              <a:srgbClr val="F21B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482353" y="4395695"/>
            <a:ext cx="657412" cy="239059"/>
          </a:xfrm>
          <a:prstGeom prst="ellipse">
            <a:avLst/>
          </a:prstGeom>
          <a:noFill/>
          <a:ln>
            <a:solidFill>
              <a:srgbClr val="F21B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144731" y="406957"/>
            <a:ext cx="1131324" cy="425201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306046" y="406957"/>
            <a:ext cx="1047339" cy="425201"/>
          </a:xfrm>
          <a:prstGeom prst="ellipse">
            <a:avLst/>
          </a:prstGeom>
          <a:noFill/>
          <a:ln>
            <a:solidFill>
              <a:srgbClr val="F21B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917222" y="406957"/>
            <a:ext cx="642785" cy="4501322"/>
          </a:xfrm>
          <a:prstGeom prst="rect">
            <a:avLst/>
          </a:prstGeom>
          <a:noFill/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4030" y="1075765"/>
            <a:ext cx="6615977" cy="239060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44030" y="3434223"/>
            <a:ext cx="6615978" cy="239060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44030" y="3851668"/>
            <a:ext cx="6576244" cy="155492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944030" y="4030465"/>
            <a:ext cx="6615978" cy="198628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944030" y="4395695"/>
            <a:ext cx="6615978" cy="239059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342934" y="1075765"/>
            <a:ext cx="657412" cy="239059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66627" y="3439459"/>
            <a:ext cx="1026311" cy="239059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42933" y="3827930"/>
            <a:ext cx="740529" cy="239059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60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4" grpId="0" animBg="1"/>
      <p:bldP spid="22" grpId="0" animBg="1"/>
      <p:bldP spid="11" grpId="0" animBg="1"/>
      <p:bldP spid="12" grpId="0" animBg="1"/>
      <p:bldP spid="5" grpId="0" animBg="1"/>
      <p:bldP spid="15" grpId="0" animBg="1"/>
      <p:bldP spid="16" grpId="0" animBg="1"/>
      <p:bldP spid="17" grpId="0" animBg="1"/>
      <p:bldP spid="21" grpId="0" animBg="1"/>
      <p:bldP spid="23" grpId="0" animBg="1"/>
      <p:bldP spid="9" grpId="0" animBg="1"/>
      <p:bldP spid="10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39047"/>
            <a:ext cx="9144000" cy="1974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306"/>
            <a:ext cx="7772400" cy="1102519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Microsoft Sans Serif"/>
                <a:cs typeface="Microsoft Sans Serif"/>
              </a:rPr>
              <a:t>2</a:t>
            </a:r>
            <a:r>
              <a:rPr lang="en-US" sz="2400" b="1" baseline="30000" dirty="0" smtClean="0">
                <a:latin typeface="Microsoft Sans Serif"/>
                <a:cs typeface="Microsoft Sans Serif"/>
              </a:rPr>
              <a:t>nd</a:t>
            </a:r>
            <a:r>
              <a:rPr lang="en-US" sz="2400" b="1" dirty="0" smtClean="0">
                <a:latin typeface="Microsoft Sans Serif"/>
                <a:cs typeface="Microsoft Sans Serif"/>
              </a:rPr>
              <a:t>:   </a:t>
            </a:r>
            <a:r>
              <a:rPr lang="en-US" sz="2400" b="1" dirty="0">
                <a:latin typeface="Microsoft Sans Serif"/>
                <a:cs typeface="Microsoft Sans Serif"/>
              </a:rPr>
              <a:t>Where could equity be </a:t>
            </a:r>
            <a:r>
              <a:rPr lang="en-US" sz="2400" b="1" dirty="0" smtClean="0">
                <a:latin typeface="Microsoft Sans Serif"/>
                <a:cs typeface="Microsoft Sans Serif"/>
              </a:rPr>
              <a:t>improved?</a:t>
            </a:r>
            <a:endParaRPr lang="en-US" sz="2400" b="1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585934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509" y="844902"/>
            <a:ext cx="7575491" cy="18541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933" y="1882114"/>
            <a:ext cx="527940" cy="5678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9809" y="1797155"/>
            <a:ext cx="593025" cy="5930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8664" y="1799067"/>
            <a:ext cx="591113" cy="5911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</a:blip>
          <a:stretch>
            <a:fillRect/>
          </a:stretch>
        </p:blipFill>
        <p:spPr>
          <a:xfrm>
            <a:off x="3272206" y="1797155"/>
            <a:ext cx="731111" cy="7311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/>
          <a:srcRect l="40" r="49828"/>
          <a:stretch/>
        </p:blipFill>
        <p:spPr>
          <a:xfrm>
            <a:off x="-29881" y="3300622"/>
            <a:ext cx="1867566" cy="17831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5434" y="3300622"/>
            <a:ext cx="3699440" cy="18428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44874" y="3300622"/>
            <a:ext cx="3699439" cy="1842877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2099777" y="119529"/>
            <a:ext cx="6918631" cy="646331"/>
            <a:chOff x="2099777" y="119529"/>
            <a:chExt cx="6918631" cy="646331"/>
          </a:xfrm>
        </p:grpSpPr>
        <p:sp>
          <p:nvSpPr>
            <p:cNvPr id="22" name="TextBox 21"/>
            <p:cNvSpPr txBox="1"/>
            <p:nvPr/>
          </p:nvSpPr>
          <p:spPr>
            <a:xfrm>
              <a:off x="2099777" y="119529"/>
              <a:ext cx="1016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Microsoft Sans Serif"/>
                  <a:cs typeface="Microsoft Sans Serif"/>
                </a:rPr>
                <a:t>Income</a:t>
              </a:r>
            </a:p>
            <a:p>
              <a:pPr algn="ctr"/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253449" y="119529"/>
              <a:ext cx="10255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Microsoft Sans Serif"/>
                  <a:cs typeface="Microsoft Sans Serif"/>
                </a:rPr>
                <a:t>Pop. </a:t>
              </a:r>
            </a:p>
            <a:p>
              <a:pPr algn="ctr"/>
              <a:r>
                <a:rPr lang="en-US" dirty="0" smtClean="0">
                  <a:latin typeface="Microsoft Sans Serif"/>
                  <a:cs typeface="Microsoft Sans Serif"/>
                </a:rPr>
                <a:t>density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977602" y="119529"/>
              <a:ext cx="10255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Microsoft Sans Serif"/>
                  <a:cs typeface="Microsoft Sans Serif"/>
                </a:rPr>
                <a:t>Pop. </a:t>
              </a:r>
            </a:p>
            <a:p>
              <a:pPr algn="ctr"/>
              <a:r>
                <a:rPr lang="en-US" dirty="0" smtClean="0">
                  <a:latin typeface="Microsoft Sans Serif"/>
                  <a:cs typeface="Microsoft Sans Serif"/>
                </a:rPr>
                <a:t>&lt; 15 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992834" y="119529"/>
              <a:ext cx="10255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Microsoft Sans Serif"/>
                  <a:cs typeface="Microsoft Sans Serif"/>
                </a:rPr>
                <a:t>Pop. </a:t>
              </a:r>
            </a:p>
            <a:p>
              <a:pPr algn="ctr"/>
              <a:r>
                <a:rPr lang="en-US" dirty="0" smtClean="0">
                  <a:latin typeface="Microsoft Sans Serif"/>
                  <a:cs typeface="Microsoft Sans Serif"/>
                </a:rPr>
                <a:t>&gt; 65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34471" y="2664643"/>
            <a:ext cx="1254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Residential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272206" y="492725"/>
            <a:ext cx="0" cy="3689962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279023" y="492725"/>
            <a:ext cx="0" cy="3689962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238510" y="492725"/>
            <a:ext cx="0" cy="3689962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-29881" y="492725"/>
            <a:ext cx="1756382" cy="792586"/>
            <a:chOff x="0" y="139164"/>
            <a:chExt cx="1756382" cy="79258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11"/>
            <a:srcRect r="37085"/>
            <a:stretch/>
          </p:blipFill>
          <p:spPr>
            <a:xfrm>
              <a:off x="20683" y="139164"/>
              <a:ext cx="1735699" cy="39267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11"/>
            <a:srcRect l="65476" t="50000" r="-28391" b="-50000"/>
            <a:stretch/>
          </p:blipFill>
          <p:spPr>
            <a:xfrm>
              <a:off x="0" y="539074"/>
              <a:ext cx="1735699" cy="392676"/>
            </a:xfrm>
            <a:prstGeom prst="rect">
              <a:avLst/>
            </a:prstGeom>
          </p:spPr>
        </p:pic>
      </p:grpSp>
      <p:sp>
        <p:nvSpPr>
          <p:cNvPr id="42" name="4-Point Star 41"/>
          <p:cNvSpPr/>
          <p:nvPr/>
        </p:nvSpPr>
        <p:spPr>
          <a:xfrm>
            <a:off x="974339" y="3300622"/>
            <a:ext cx="164214" cy="198537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4-Point Star 42"/>
          <p:cNvSpPr/>
          <p:nvPr/>
        </p:nvSpPr>
        <p:spPr>
          <a:xfrm>
            <a:off x="574763" y="3640141"/>
            <a:ext cx="164214" cy="198537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612500" y="3416227"/>
            <a:ext cx="503591" cy="12619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526842" y="3635214"/>
            <a:ext cx="420853" cy="22293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954706" y="3642213"/>
            <a:ext cx="383167" cy="392929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385008" y="3449073"/>
            <a:ext cx="383167" cy="18614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4-Point Star 50"/>
          <p:cNvSpPr/>
          <p:nvPr/>
        </p:nvSpPr>
        <p:spPr>
          <a:xfrm>
            <a:off x="1005695" y="3693691"/>
            <a:ext cx="45719" cy="4571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4-Point Star 51"/>
          <p:cNvSpPr/>
          <p:nvPr/>
        </p:nvSpPr>
        <p:spPr>
          <a:xfrm>
            <a:off x="2779829" y="833226"/>
            <a:ext cx="164214" cy="198537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4-Point Star 53"/>
          <p:cNvSpPr/>
          <p:nvPr/>
        </p:nvSpPr>
        <p:spPr>
          <a:xfrm>
            <a:off x="6603961" y="793366"/>
            <a:ext cx="164214" cy="198537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4-Point Star 54"/>
          <p:cNvSpPr/>
          <p:nvPr/>
        </p:nvSpPr>
        <p:spPr>
          <a:xfrm>
            <a:off x="8298770" y="1067814"/>
            <a:ext cx="164214" cy="198537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4-Point Star 36"/>
          <p:cNvSpPr/>
          <p:nvPr/>
        </p:nvSpPr>
        <p:spPr>
          <a:xfrm>
            <a:off x="4661897" y="1266351"/>
            <a:ext cx="65264" cy="49634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90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2" grpId="0" animBg="1"/>
      <p:bldP spid="43" grpId="0" animBg="1"/>
      <p:bldP spid="44" grpId="0" animBg="1"/>
      <p:bldP spid="46" grpId="0" animBg="1"/>
      <p:bldP spid="48" grpId="0" animBg="1"/>
      <p:bldP spid="49" grpId="0" animBg="1"/>
      <p:bldP spid="51" grpId="0" animBg="1"/>
      <p:bldP spid="52" grpId="0" animBg="1"/>
      <p:bldP spid="54" grpId="0" animBg="1"/>
      <p:bldP spid="55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39047"/>
            <a:ext cx="9144000" cy="1974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306"/>
            <a:ext cx="7772400" cy="1102519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Microsoft Sans Serif"/>
                <a:cs typeface="Microsoft Sans Serif"/>
              </a:rPr>
              <a:t>4. Concluding Remarks</a:t>
            </a:r>
            <a:endParaRPr lang="en-US" sz="2400" b="1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571386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4563884" y="0"/>
            <a:ext cx="4580116" cy="51278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6" y="0"/>
            <a:ext cx="4530368" cy="5143500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563884" y="3925380"/>
            <a:ext cx="4580116" cy="1587095"/>
            <a:chOff x="4563884" y="3925380"/>
            <a:chExt cx="4580116" cy="1587095"/>
          </a:xfrm>
        </p:grpSpPr>
        <p:sp>
          <p:nvSpPr>
            <p:cNvPr id="13" name="Rectangle 12"/>
            <p:cNvSpPr/>
            <p:nvPr/>
          </p:nvSpPr>
          <p:spPr>
            <a:xfrm>
              <a:off x="4563884" y="3925380"/>
              <a:ext cx="4580116" cy="120243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750333" y="4035147"/>
              <a:ext cx="424864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en-US" dirty="0">
                  <a:solidFill>
                    <a:srgbClr val="FF0000"/>
                  </a:solidFill>
                  <a:latin typeface="Microsoft Sans Serif"/>
                  <a:cs typeface="Microsoft Sans Serif"/>
                </a:rPr>
                <a:t>Caution! </a:t>
              </a:r>
            </a:p>
            <a:p>
              <a:pPr marL="742950" lvl="1" indent="-285750">
                <a:buFont typeface="Arial"/>
                <a:buChar char="•"/>
              </a:pPr>
              <a:r>
                <a:rPr lang="en-US" dirty="0">
                  <a:latin typeface="Microsoft Sans Serif"/>
                  <a:cs typeface="Microsoft Sans Serif"/>
                </a:rPr>
                <a:t>Association between Ki and </a:t>
              </a:r>
              <a:r>
                <a:rPr lang="en-US" dirty="0" err="1">
                  <a:latin typeface="Microsoft Sans Serif"/>
                  <a:cs typeface="Microsoft Sans Serif"/>
                </a:rPr>
                <a:t>Lj-neighbours</a:t>
              </a:r>
              <a:endParaRPr lang="en-US" dirty="0">
                <a:latin typeface="Microsoft Sans Serif"/>
                <a:cs typeface="Microsoft Sans Serif"/>
              </a:endParaRPr>
            </a:p>
            <a:p>
              <a:endParaRPr lang="en-US" dirty="0">
                <a:latin typeface="Microsoft Sans Serif"/>
                <a:cs typeface="Microsoft Sans Serif"/>
              </a:endParaRPr>
            </a:p>
            <a:p>
              <a:endParaRPr lang="en-US" dirty="0">
                <a:latin typeface="Microsoft Sans Serif"/>
                <a:cs typeface="Microsoft Sans Serif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563884" y="558525"/>
            <a:ext cx="4580116" cy="646331"/>
            <a:chOff x="4563884" y="1439570"/>
            <a:chExt cx="4580116" cy="646331"/>
          </a:xfrm>
        </p:grpSpPr>
        <p:sp>
          <p:nvSpPr>
            <p:cNvPr id="10" name="Rectangle 9"/>
            <p:cNvSpPr/>
            <p:nvPr/>
          </p:nvSpPr>
          <p:spPr>
            <a:xfrm>
              <a:off x="4563884" y="1475866"/>
              <a:ext cx="4580116" cy="59953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750333" y="1439570"/>
              <a:ext cx="42486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Suggest inequalities not perceived by Mann-Whitney U test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563884" y="1616609"/>
            <a:ext cx="4580116" cy="599535"/>
            <a:chOff x="4563884" y="1616609"/>
            <a:chExt cx="4580116" cy="599535"/>
          </a:xfrm>
        </p:grpSpPr>
        <p:sp>
          <p:nvSpPr>
            <p:cNvPr id="12" name="Rectangle 11"/>
            <p:cNvSpPr/>
            <p:nvPr/>
          </p:nvSpPr>
          <p:spPr>
            <a:xfrm>
              <a:off x="4563884" y="1616609"/>
              <a:ext cx="4580116" cy="59953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750333" y="1726375"/>
              <a:ext cx="42486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Microsoft Sans Serif"/>
                  <a:cs typeface="Microsoft Sans Serif"/>
                </a:rPr>
                <a:t>Important for local administration plans</a:t>
              </a:r>
              <a:endParaRPr lang="en-US" dirty="0">
                <a:latin typeface="Microsoft Sans Serif"/>
                <a:cs typeface="Microsoft Sans Serif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750333" y="79447"/>
            <a:ext cx="424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Microsoft Sans Serif"/>
                <a:cs typeface="Microsoft Sans Serif"/>
              </a:rPr>
              <a:t>Pros and Cons</a:t>
            </a:r>
            <a:endParaRPr lang="en-US" sz="2400" b="1" dirty="0">
              <a:latin typeface="Microsoft Sans Serif"/>
              <a:cs typeface="Microsoft Sans Serif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63884" y="2749933"/>
            <a:ext cx="458011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Microsoft Sans Serif"/>
                <a:cs typeface="Microsoft Sans Serif"/>
              </a:rPr>
              <a:t>Significance Map? </a:t>
            </a:r>
            <a:endParaRPr lang="en-US" dirty="0" smtClean="0">
              <a:latin typeface="Microsoft Sans Serif"/>
              <a:cs typeface="Microsoft Sans Serif"/>
            </a:endParaRPr>
          </a:p>
          <a:p>
            <a:r>
              <a:rPr lang="en-US" dirty="0" smtClean="0">
                <a:latin typeface="Microsoft Sans Serif"/>
                <a:cs typeface="Microsoft Sans Serif"/>
              </a:rPr>
              <a:t>Significance </a:t>
            </a:r>
            <a:r>
              <a:rPr lang="en-US" dirty="0">
                <a:latin typeface="Microsoft Sans Serif"/>
                <a:cs typeface="Microsoft Sans Serif"/>
              </a:rPr>
              <a:t>filter?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659525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3367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References</a:t>
            </a:r>
            <a:endParaRPr lang="en-US" dirty="0">
              <a:solidFill>
                <a:schemeClr val="tx1"/>
              </a:solidFill>
              <a:latin typeface="Microsoft Sans Serif"/>
              <a:cs typeface="Microsoft Sans Serif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794" y="459852"/>
            <a:ext cx="90616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400" dirty="0">
                <a:latin typeface="Microsoft Sans Serif"/>
                <a:cs typeface="Microsoft Sans Serif"/>
              </a:rPr>
              <a:t>﻿</a:t>
            </a:r>
            <a:r>
              <a:rPr lang="en-US" sz="1400" dirty="0" smtClean="0">
                <a:latin typeface="Microsoft Sans Serif"/>
                <a:cs typeface="Microsoft Sans Serif"/>
              </a:rPr>
              <a:t>ARNBERGER, </a:t>
            </a:r>
            <a:r>
              <a:rPr lang="en-US" sz="1400" dirty="0">
                <a:latin typeface="Microsoft Sans Serif"/>
                <a:cs typeface="Microsoft Sans Serif"/>
              </a:rPr>
              <a:t>A.; </a:t>
            </a:r>
            <a:r>
              <a:rPr lang="en-US" sz="1400" dirty="0" smtClean="0">
                <a:latin typeface="Microsoft Sans Serif"/>
                <a:cs typeface="Microsoft Sans Serif"/>
              </a:rPr>
              <a:t>EDER, </a:t>
            </a:r>
            <a:r>
              <a:rPr lang="en-US" sz="1400" dirty="0">
                <a:latin typeface="Microsoft Sans Serif"/>
                <a:cs typeface="Microsoft Sans Serif"/>
              </a:rPr>
              <a:t>R. The influence of green space on community attachment of urban and suburban residents. </a:t>
            </a:r>
            <a:r>
              <a:rPr lang="en-US" sz="1400" b="1" dirty="0">
                <a:latin typeface="Microsoft Sans Serif"/>
                <a:cs typeface="Microsoft Sans Serif"/>
              </a:rPr>
              <a:t>Urban For. Urban Green.</a:t>
            </a:r>
            <a:r>
              <a:rPr lang="en-US" sz="1400" dirty="0">
                <a:latin typeface="Microsoft Sans Serif"/>
                <a:cs typeface="Microsoft Sans Serif"/>
              </a:rPr>
              <a:t> 2012, 11, 41–49. </a:t>
            </a:r>
          </a:p>
          <a:p>
            <a:pPr>
              <a:spcAft>
                <a:spcPts val="1200"/>
              </a:spcAft>
            </a:pPr>
            <a:r>
              <a:rPr lang="en-US" sz="1400" dirty="0" smtClean="0">
                <a:latin typeface="Microsoft Sans Serif"/>
                <a:cs typeface="Microsoft Sans Serif"/>
              </a:rPr>
              <a:t>BOWLER, </a:t>
            </a:r>
            <a:r>
              <a:rPr lang="en-US" sz="1400" dirty="0">
                <a:latin typeface="Microsoft Sans Serif"/>
                <a:cs typeface="Microsoft Sans Serif"/>
              </a:rPr>
              <a:t>D.E.; </a:t>
            </a:r>
            <a:r>
              <a:rPr lang="en-US" sz="1400" dirty="0" smtClean="0">
                <a:latin typeface="Microsoft Sans Serif"/>
                <a:cs typeface="Microsoft Sans Serif"/>
              </a:rPr>
              <a:t>BUYUNG-ALI, </a:t>
            </a:r>
            <a:r>
              <a:rPr lang="en-US" sz="1400" dirty="0">
                <a:latin typeface="Microsoft Sans Serif"/>
                <a:cs typeface="Microsoft Sans Serif"/>
              </a:rPr>
              <a:t>L.; </a:t>
            </a:r>
            <a:r>
              <a:rPr lang="en-US" sz="1400" dirty="0" smtClean="0">
                <a:latin typeface="Microsoft Sans Serif"/>
                <a:cs typeface="Microsoft Sans Serif"/>
              </a:rPr>
              <a:t>KNIGHT, </a:t>
            </a:r>
            <a:r>
              <a:rPr lang="en-US" sz="1400" dirty="0">
                <a:latin typeface="Microsoft Sans Serif"/>
                <a:cs typeface="Microsoft Sans Serif"/>
              </a:rPr>
              <a:t>T.M.; </a:t>
            </a:r>
            <a:r>
              <a:rPr lang="en-US" sz="1400" dirty="0" smtClean="0">
                <a:latin typeface="Microsoft Sans Serif"/>
                <a:cs typeface="Microsoft Sans Serif"/>
              </a:rPr>
              <a:t>PULLIN, </a:t>
            </a:r>
            <a:r>
              <a:rPr lang="en-US" sz="1400" dirty="0">
                <a:latin typeface="Microsoft Sans Serif"/>
                <a:cs typeface="Microsoft Sans Serif"/>
              </a:rPr>
              <a:t>A.S. Urban greening to cool towns and cities: A systematic review of the empirical evidence</a:t>
            </a:r>
            <a:r>
              <a:rPr lang="en-US" sz="1400" b="1" dirty="0">
                <a:latin typeface="Microsoft Sans Serif"/>
                <a:cs typeface="Microsoft Sans Serif"/>
              </a:rPr>
              <a:t>. </a:t>
            </a:r>
            <a:r>
              <a:rPr lang="en-US" sz="1400" b="1" dirty="0" err="1">
                <a:latin typeface="Microsoft Sans Serif"/>
                <a:cs typeface="Microsoft Sans Serif"/>
              </a:rPr>
              <a:t>Landsc</a:t>
            </a:r>
            <a:r>
              <a:rPr lang="en-US" sz="1400" b="1" dirty="0">
                <a:latin typeface="Microsoft Sans Serif"/>
                <a:cs typeface="Microsoft Sans Serif"/>
              </a:rPr>
              <a:t>. Urban Plan</a:t>
            </a:r>
            <a:r>
              <a:rPr lang="en-US" sz="1400" dirty="0">
                <a:latin typeface="Microsoft Sans Serif"/>
                <a:cs typeface="Microsoft Sans Serif"/>
              </a:rPr>
              <a:t>. 2010, 97, 147–155. </a:t>
            </a:r>
            <a:endParaRPr lang="en-US" sz="1400" dirty="0" smtClean="0">
              <a:latin typeface="Microsoft Sans Serif"/>
              <a:cs typeface="Microsoft Sans Serif"/>
            </a:endParaRPr>
          </a:p>
          <a:p>
            <a:pPr>
              <a:spcAft>
                <a:spcPts val="1200"/>
              </a:spcAft>
            </a:pPr>
            <a:r>
              <a:rPr lang="en-US" sz="1400" dirty="0" smtClean="0">
                <a:latin typeface="Microsoft Sans Serif"/>
                <a:cs typeface="Microsoft Sans Serif"/>
              </a:rPr>
              <a:t>JANHÄLL, </a:t>
            </a:r>
            <a:r>
              <a:rPr lang="en-US" sz="1400" dirty="0">
                <a:latin typeface="Microsoft Sans Serif"/>
                <a:cs typeface="Microsoft Sans Serif"/>
              </a:rPr>
              <a:t>S. Review on urban vegetation and particle air pollution—Deposition and dispersion. </a:t>
            </a:r>
            <a:r>
              <a:rPr lang="en-US" sz="1400" b="1" dirty="0">
                <a:latin typeface="Microsoft Sans Serif"/>
                <a:cs typeface="Microsoft Sans Serif"/>
              </a:rPr>
              <a:t>Atmos. Environ.  </a:t>
            </a:r>
            <a:r>
              <a:rPr lang="en-US" sz="1400" dirty="0">
                <a:latin typeface="Microsoft Sans Serif"/>
                <a:cs typeface="Microsoft Sans Serif"/>
              </a:rPr>
              <a:t>2015, 105, 130–137</a:t>
            </a:r>
            <a:r>
              <a:rPr lang="en-US" sz="1400" dirty="0" smtClean="0">
                <a:latin typeface="Microsoft Sans Serif"/>
                <a:cs typeface="Microsoft Sans Serif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1400" dirty="0" smtClean="0">
                <a:latin typeface="Microsoft Sans Serif"/>
                <a:cs typeface="Microsoft Sans Serif"/>
              </a:rPr>
              <a:t>KA´ZMIERCZAK, </a:t>
            </a:r>
            <a:r>
              <a:rPr lang="en-US" sz="1400" dirty="0">
                <a:latin typeface="Microsoft Sans Serif"/>
                <a:cs typeface="Microsoft Sans Serif"/>
              </a:rPr>
              <a:t>A. The contribution of local parks to </a:t>
            </a:r>
            <a:r>
              <a:rPr lang="en-US" sz="1400" dirty="0" err="1">
                <a:latin typeface="Microsoft Sans Serif"/>
                <a:cs typeface="Microsoft Sans Serif"/>
              </a:rPr>
              <a:t>neighbourhood</a:t>
            </a:r>
            <a:r>
              <a:rPr lang="en-US" sz="1400" dirty="0">
                <a:latin typeface="Microsoft Sans Serif"/>
                <a:cs typeface="Microsoft Sans Serif"/>
              </a:rPr>
              <a:t> social ties. </a:t>
            </a:r>
            <a:r>
              <a:rPr lang="en-US" sz="1400" b="1" dirty="0" err="1">
                <a:latin typeface="Microsoft Sans Serif"/>
                <a:cs typeface="Microsoft Sans Serif"/>
              </a:rPr>
              <a:t>Landsc</a:t>
            </a:r>
            <a:r>
              <a:rPr lang="en-US" sz="1400" b="1" dirty="0">
                <a:latin typeface="Microsoft Sans Serif"/>
                <a:cs typeface="Microsoft Sans Serif"/>
              </a:rPr>
              <a:t>. Urban Plan</a:t>
            </a:r>
            <a:r>
              <a:rPr lang="en-US" sz="1400" dirty="0">
                <a:latin typeface="Microsoft Sans Serif"/>
                <a:cs typeface="Microsoft Sans Serif"/>
              </a:rPr>
              <a:t>. 2013, 109, 31–44</a:t>
            </a:r>
            <a:r>
              <a:rPr lang="en-US" sz="1400" dirty="0" smtClean="0">
                <a:latin typeface="Microsoft Sans Serif"/>
                <a:cs typeface="Microsoft Sans Serif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1400" dirty="0">
                <a:latin typeface="Microsoft Sans Serif"/>
                <a:cs typeface="Microsoft Sans Serif"/>
              </a:rPr>
              <a:t>﻿﻿</a:t>
            </a:r>
            <a:r>
              <a:rPr lang="en-US" sz="1400" dirty="0" smtClean="0">
                <a:latin typeface="Microsoft Sans Serif"/>
                <a:cs typeface="Microsoft Sans Serif"/>
              </a:rPr>
              <a:t>NICHOLLS, </a:t>
            </a:r>
            <a:r>
              <a:rPr lang="en-US" sz="1400" dirty="0">
                <a:latin typeface="Microsoft Sans Serif"/>
                <a:cs typeface="Microsoft Sans Serif"/>
              </a:rPr>
              <a:t>S. Measuring the accessibility and equity of public parks: A case study using GIS. </a:t>
            </a:r>
            <a:r>
              <a:rPr lang="en-US" sz="1400" b="1" dirty="0" err="1">
                <a:latin typeface="Microsoft Sans Serif"/>
                <a:cs typeface="Microsoft Sans Serif"/>
              </a:rPr>
              <a:t>Manag</a:t>
            </a:r>
            <a:r>
              <a:rPr lang="en-US" sz="1400" b="1" dirty="0">
                <a:latin typeface="Microsoft Sans Serif"/>
                <a:cs typeface="Microsoft Sans Serif"/>
              </a:rPr>
              <a:t>. Leis. </a:t>
            </a:r>
            <a:r>
              <a:rPr lang="en-US" sz="1400" dirty="0">
                <a:latin typeface="Microsoft Sans Serif"/>
                <a:cs typeface="Microsoft Sans Serif"/>
              </a:rPr>
              <a:t>2001, 6, 201–219</a:t>
            </a:r>
            <a:r>
              <a:rPr lang="en-US" sz="1400" dirty="0" smtClean="0">
                <a:latin typeface="Microsoft Sans Serif"/>
                <a:cs typeface="Microsoft Sans Serif"/>
              </a:rPr>
              <a:t>.</a:t>
            </a:r>
            <a:endParaRPr lang="en-US" sz="1400" dirty="0">
              <a:latin typeface="Microsoft Sans Serif"/>
              <a:cs typeface="Microsoft Sans Serif"/>
            </a:endParaRPr>
          </a:p>
          <a:p>
            <a:pPr>
              <a:spcAft>
                <a:spcPts val="1200"/>
              </a:spcAft>
            </a:pPr>
            <a:r>
              <a:rPr lang="en-US" sz="1400" dirty="0">
                <a:latin typeface="Microsoft Sans Serif"/>
                <a:cs typeface="Microsoft Sans Serif"/>
              </a:rPr>
              <a:t>﻿</a:t>
            </a:r>
            <a:r>
              <a:rPr lang="en-US" sz="1400" dirty="0" smtClean="0">
                <a:latin typeface="Microsoft Sans Serif"/>
                <a:cs typeface="Microsoft Sans Serif"/>
              </a:rPr>
              <a:t>TALEN, </a:t>
            </a:r>
            <a:r>
              <a:rPr lang="en-US" sz="1400" dirty="0">
                <a:latin typeface="Microsoft Sans Serif"/>
                <a:cs typeface="Microsoft Sans Serif"/>
              </a:rPr>
              <a:t>E.; </a:t>
            </a:r>
            <a:r>
              <a:rPr lang="en-US" sz="1400" dirty="0" smtClean="0">
                <a:latin typeface="Microsoft Sans Serif"/>
                <a:cs typeface="Microsoft Sans Serif"/>
              </a:rPr>
              <a:t>ANSELIN, </a:t>
            </a:r>
            <a:r>
              <a:rPr lang="en-US" sz="1400" dirty="0">
                <a:latin typeface="Microsoft Sans Serif"/>
                <a:cs typeface="Microsoft Sans Serif"/>
              </a:rPr>
              <a:t>L. Assessing spatial equity: </a:t>
            </a:r>
            <a:r>
              <a:rPr lang="en-US" sz="1400" dirty="0" err="1">
                <a:latin typeface="Microsoft Sans Serif"/>
                <a:cs typeface="Microsoft Sans Serif"/>
              </a:rPr>
              <a:t>Anevaluation</a:t>
            </a:r>
            <a:r>
              <a:rPr lang="en-US" sz="1400" dirty="0">
                <a:latin typeface="Microsoft Sans Serif"/>
                <a:cs typeface="Microsoft Sans Serif"/>
              </a:rPr>
              <a:t> of measures of accessibility to public playgrounds. </a:t>
            </a:r>
            <a:r>
              <a:rPr lang="en-US" sz="1400" b="1" dirty="0">
                <a:latin typeface="Microsoft Sans Serif"/>
                <a:cs typeface="Microsoft Sans Serif"/>
              </a:rPr>
              <a:t>Environ. Plan. </a:t>
            </a:r>
            <a:r>
              <a:rPr lang="en-US" sz="1400" dirty="0">
                <a:latin typeface="Microsoft Sans Serif"/>
                <a:cs typeface="Microsoft Sans Serif"/>
              </a:rPr>
              <a:t>A 1998, 30, 595–613</a:t>
            </a:r>
            <a:r>
              <a:rPr lang="en-US" sz="1400" dirty="0" smtClean="0">
                <a:latin typeface="Microsoft Sans Serif"/>
                <a:cs typeface="Microsoft Sans Serif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1400" dirty="0">
                <a:latin typeface="Microsoft Sans Serif"/>
                <a:cs typeface="Microsoft Sans Serif"/>
              </a:rPr>
              <a:t>﻿</a:t>
            </a:r>
            <a:r>
              <a:rPr lang="en-US" sz="1400" dirty="0" smtClean="0">
                <a:latin typeface="Microsoft Sans Serif"/>
                <a:cs typeface="Microsoft Sans Serif"/>
              </a:rPr>
              <a:t>TALEN, </a:t>
            </a:r>
            <a:r>
              <a:rPr lang="en-US" sz="1400" dirty="0">
                <a:latin typeface="Microsoft Sans Serif"/>
                <a:cs typeface="Microsoft Sans Serif"/>
              </a:rPr>
              <a:t>E. The social equity of urban service distribution: An exploration of park access in Pueblo, Colorado, and Macon, Georgia</a:t>
            </a:r>
            <a:r>
              <a:rPr lang="en-US" sz="1400" b="1" dirty="0">
                <a:latin typeface="Microsoft Sans Serif"/>
                <a:cs typeface="Microsoft Sans Serif"/>
              </a:rPr>
              <a:t>. Urban </a:t>
            </a:r>
            <a:r>
              <a:rPr lang="en-US" sz="1400" b="1" dirty="0" err="1">
                <a:latin typeface="Microsoft Sans Serif"/>
                <a:cs typeface="Microsoft Sans Serif"/>
              </a:rPr>
              <a:t>Geogr</a:t>
            </a:r>
            <a:r>
              <a:rPr lang="en-US" sz="1400" dirty="0">
                <a:latin typeface="Microsoft Sans Serif"/>
                <a:cs typeface="Microsoft Sans Serif"/>
              </a:rPr>
              <a:t>. 1997, 18, 521–541.</a:t>
            </a:r>
          </a:p>
        </p:txBody>
      </p:sp>
    </p:spTree>
    <p:extLst>
      <p:ext uri="{BB962C8B-B14F-4D97-AF65-F5344CB8AC3E}">
        <p14:creationId xmlns:p14="http://schemas.microsoft.com/office/powerpoint/2010/main" val="2288204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39047"/>
            <a:ext cx="9144000" cy="1974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19259"/>
            <a:ext cx="7772400" cy="928845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Microsoft Sans Serif"/>
                <a:cs typeface="Microsoft Sans Serif"/>
              </a:rPr>
              <a:t>﻿Thank You</a:t>
            </a:r>
            <a:endParaRPr lang="en-US" sz="2400" b="1" dirty="0">
              <a:latin typeface="Microsoft Sans Serif"/>
              <a:cs typeface="Microsoft Sans Serif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715" y="4474670"/>
            <a:ext cx="2859773" cy="4713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sz="1400" dirty="0">
                <a:latin typeface="Microsoft Sans Serif"/>
                <a:ea typeface="+mj-ea"/>
                <a:cs typeface="Microsoft Sans Serif"/>
              </a:rPr>
              <a:t>﻿</a:t>
            </a:r>
            <a:r>
              <a:rPr lang="en-US" sz="1400" dirty="0" smtClean="0">
                <a:latin typeface="Microsoft Sans Serif"/>
                <a:ea typeface="+mj-ea"/>
                <a:cs typeface="Microsoft Sans Serif"/>
              </a:rPr>
              <a:t>Bruno Vargas Adorno</a:t>
            </a:r>
            <a:endParaRPr lang="en-US" sz="1400" dirty="0">
              <a:latin typeface="Microsoft Sans Serif"/>
              <a:ea typeface="+mj-ea"/>
              <a:cs typeface="Microsoft Sans Serif"/>
            </a:endParaRPr>
          </a:p>
        </p:txBody>
      </p:sp>
      <p:pic>
        <p:nvPicPr>
          <p:cNvPr id="9" name="Picture 8" descr="logo_Inp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885" y="4095018"/>
            <a:ext cx="1289115" cy="10467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057" y="4095017"/>
            <a:ext cx="1419339" cy="104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995897" y="1256289"/>
            <a:ext cx="5310455" cy="3921578"/>
            <a:chOff x="1995897" y="1256289"/>
            <a:chExt cx="5310455" cy="392157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/>
            <a:srcRect t="14364"/>
            <a:stretch/>
          </p:blipFill>
          <p:spPr>
            <a:xfrm>
              <a:off x="1995897" y="1256289"/>
              <a:ext cx="5310455" cy="3490691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3" name="TextBox 2"/>
            <p:cNvSpPr txBox="1"/>
            <p:nvPr/>
          </p:nvSpPr>
          <p:spPr>
            <a:xfrm>
              <a:off x="1995897" y="4746980"/>
              <a:ext cx="53104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/>
                <a:t>https://</a:t>
              </a:r>
              <a:r>
                <a:rPr lang="en-US" sz="1100" dirty="0" err="1" smtClean="0"/>
                <a:t>www.barcelona-metropolitan.com</a:t>
              </a:r>
              <a:r>
                <a:rPr lang="en-US" sz="1100" dirty="0" smtClean="0"/>
                <a:t>/in-the-city/best-of-</a:t>
              </a:r>
              <a:r>
                <a:rPr lang="en-US" sz="1100" dirty="0" err="1" smtClean="0"/>
                <a:t>barcelona</a:t>
              </a:r>
              <a:r>
                <a:rPr lang="en-US" sz="1100" dirty="0" smtClean="0"/>
                <a:t>/birds-eye-views/#page=1 / Photo by Ernest </a:t>
              </a:r>
              <a:r>
                <a:rPr lang="en-US" sz="1100" dirty="0" err="1" smtClean="0"/>
                <a:t>Siquier</a:t>
              </a:r>
              <a:endParaRPr lang="en-US" sz="1100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7454275" y="1256289"/>
            <a:ext cx="1491279" cy="349069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rgbClr val="EBEBEB"/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49579" y="1256289"/>
            <a:ext cx="1491279" cy="3490691"/>
          </a:xfrm>
          <a:prstGeom prst="rect">
            <a:avLst/>
          </a:prstGeom>
          <a:gradFill flip="none" rotWithShape="1">
            <a:gsLst>
              <a:gs pos="0">
                <a:srgbClr val="FEC0CC"/>
              </a:gs>
              <a:gs pos="100000">
                <a:srgbClr val="EBEBEB"/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7530168" y="1368103"/>
            <a:ext cx="1256314" cy="125631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0016" y="2925963"/>
            <a:ext cx="1427149" cy="1427149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349579" y="4737937"/>
            <a:ext cx="13117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latin typeface="Microsoft Sans Serif"/>
                <a:cs typeface="Microsoft Sans Serif"/>
              </a:rPr>
              <a:t>Icons from:</a:t>
            </a:r>
          </a:p>
          <a:p>
            <a:r>
              <a:rPr lang="en-US" sz="1000" dirty="0" err="1" smtClean="0">
                <a:latin typeface="Microsoft Sans Serif"/>
                <a:cs typeface="Microsoft Sans Serif"/>
              </a:rPr>
              <a:t>thenounproject.com</a:t>
            </a:r>
            <a:endParaRPr lang="en-US" sz="1000" dirty="0">
              <a:latin typeface="Microsoft Sans Serif"/>
              <a:cs typeface="Microsoft Sans Serif"/>
            </a:endParaRPr>
          </a:p>
        </p:txBody>
      </p:sp>
      <p:sp>
        <p:nvSpPr>
          <p:cNvPr id="6" name="Isosceles Triangle 5"/>
          <p:cNvSpPr/>
          <p:nvPr/>
        </p:nvSpPr>
        <p:spPr>
          <a:xfrm rot="10800000">
            <a:off x="624015" y="164242"/>
            <a:ext cx="932206" cy="889066"/>
          </a:xfrm>
          <a:prstGeom prst="triangle">
            <a:avLst/>
          </a:prstGeom>
          <a:gradFill>
            <a:gsLst>
              <a:gs pos="0">
                <a:srgbClr val="FF0000"/>
              </a:gs>
              <a:gs pos="57000">
                <a:srgbClr val="FEC0CC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>
            <a:off x="7739101" y="164242"/>
            <a:ext cx="932206" cy="889066"/>
          </a:xfrm>
          <a:prstGeom prst="triangle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7000">
                <a:schemeClr val="accent3">
                  <a:lumMod val="5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95897" y="164242"/>
            <a:ext cx="5310455" cy="889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﻿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95897" y="175820"/>
            <a:ext cx="1695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/>
              <a:t>[1] </a:t>
            </a:r>
            <a:r>
              <a:rPr lang="en-US" dirty="0" err="1" smtClean="0"/>
              <a:t>Janhäll</a:t>
            </a:r>
            <a:r>
              <a:rPr lang="en-US" dirty="0" smtClean="0"/>
              <a:t> (2015)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95897" y="568490"/>
            <a:ext cx="2230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﻿</a:t>
            </a:r>
            <a:r>
              <a:rPr lang="en-US" baseline="30000" dirty="0" smtClean="0"/>
              <a:t>[2] </a:t>
            </a:r>
            <a:r>
              <a:rPr lang="en-US" dirty="0" smtClean="0"/>
              <a:t>Bowler et al. (2010)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78797" y="210736"/>
            <a:ext cx="2527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/>
              <a:t>﻿</a:t>
            </a:r>
            <a:r>
              <a:rPr lang="en-US" baseline="30000" dirty="0"/>
              <a:t>[</a:t>
            </a:r>
            <a:r>
              <a:rPr lang="en-US" baseline="30000" dirty="0" smtClean="0"/>
              <a:t>3] </a:t>
            </a:r>
            <a:r>
              <a:rPr lang="en-US" dirty="0" err="1" smtClean="0"/>
              <a:t>Arnberger</a:t>
            </a:r>
            <a:r>
              <a:rPr lang="en-US" dirty="0" smtClean="0"/>
              <a:t>; Eder (2012)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778797" y="596420"/>
            <a:ext cx="2347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﻿</a:t>
            </a:r>
            <a:r>
              <a:rPr lang="en-US" baseline="30000" dirty="0" smtClean="0"/>
              <a:t>[4]</a:t>
            </a:r>
            <a:r>
              <a:rPr lang="en-US" dirty="0" smtClean="0"/>
              <a:t>  </a:t>
            </a:r>
            <a:r>
              <a:rPr lang="en-US" dirty="0" err="1" smtClean="0"/>
              <a:t>Ka</a:t>
            </a:r>
            <a:r>
              <a:rPr lang="en-US" dirty="0" err="1"/>
              <a:t>´</a:t>
            </a:r>
            <a:r>
              <a:rPr lang="en-US" dirty="0" err="1" smtClean="0"/>
              <a:t>zmierczak</a:t>
            </a:r>
            <a:r>
              <a:rPr lang="en-US" dirty="0" smtClean="0"/>
              <a:t> (2013)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407467" y="1368103"/>
            <a:ext cx="1459669" cy="1292995"/>
            <a:chOff x="407467" y="1368103"/>
            <a:chExt cx="1459669" cy="129299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7467" y="1368103"/>
              <a:ext cx="1292995" cy="129299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455575" y="2377458"/>
              <a:ext cx="411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[1]</a:t>
              </a:r>
              <a:endParaRPr lang="en-US" sz="12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07467" y="3178965"/>
            <a:ext cx="1459669" cy="1341984"/>
            <a:chOff x="407467" y="3178965"/>
            <a:chExt cx="1459669" cy="1341984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467" y="3178965"/>
              <a:ext cx="1341984" cy="134198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455575" y="4163890"/>
              <a:ext cx="411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[2]</a:t>
              </a:r>
              <a:endParaRPr lang="en-US" sz="12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969531" y="4353112"/>
            <a:ext cx="520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[3, 4]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63900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40" grpId="0"/>
      <p:bldP spid="6" grpId="0" animBg="1"/>
      <p:bldP spid="18" grpId="0" animBg="1"/>
      <p:bldP spid="7" grpId="0" animBg="1"/>
      <p:bldP spid="5" grpId="0"/>
      <p:bldP spid="8" grpId="0"/>
      <p:bldP spid="9" grpId="0"/>
      <p:bldP spid="1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13264" r="9924"/>
          <a:stretch/>
        </p:blipFill>
        <p:spPr>
          <a:xfrm>
            <a:off x="179294" y="1093960"/>
            <a:ext cx="3331882" cy="39703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176" y="242312"/>
            <a:ext cx="3600824" cy="32958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b="49186"/>
          <a:stretch/>
        </p:blipFill>
        <p:spPr>
          <a:xfrm>
            <a:off x="5288334" y="3748077"/>
            <a:ext cx="3840725" cy="12878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0224" y="1093960"/>
            <a:ext cx="2715010" cy="219973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52091" y="916892"/>
            <a:ext cx="2014362" cy="219973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79477" y="4299377"/>
            <a:ext cx="1062786" cy="219973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9294" y="120444"/>
            <a:ext cx="3115940" cy="796448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765176" y="3663416"/>
            <a:ext cx="1523158" cy="1419020"/>
          </a:xfrm>
          <a:prstGeom prst="rect">
            <a:avLst/>
          </a:prstGeom>
          <a:solidFill>
            <a:srgbClr val="FFFF00">
              <a:alpha val="1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453658" y="120443"/>
            <a:ext cx="1523158" cy="3160819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36729" y="3923732"/>
            <a:ext cx="569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765176" y="4299377"/>
            <a:ext cx="1523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Network Analysis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61070" y="193870"/>
            <a:ext cx="3034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Exploratory Spatial Data Analysis (ESDA)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18129" y="4708258"/>
            <a:ext cx="1423190" cy="84919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Elbow Connector 12"/>
          <p:cNvCxnSpPr>
            <a:stCxn id="16" idx="3"/>
            <a:endCxn id="15" idx="3"/>
          </p:cNvCxnSpPr>
          <p:nvPr/>
        </p:nvCxnSpPr>
        <p:spPr>
          <a:xfrm flipV="1">
            <a:off x="2441319" y="517036"/>
            <a:ext cx="853914" cy="4233682"/>
          </a:xfrm>
          <a:prstGeom prst="bentConnector3">
            <a:avLst>
              <a:gd name="adj1" fmla="val 126771"/>
            </a:avLst>
          </a:prstGeom>
          <a:ln w="3175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8254506" y="4299377"/>
            <a:ext cx="328428" cy="219973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Elbow Connector 21"/>
          <p:cNvCxnSpPr>
            <a:stCxn id="20" idx="0"/>
            <a:endCxn id="11" idx="0"/>
          </p:cNvCxnSpPr>
          <p:nvPr/>
        </p:nvCxnSpPr>
        <p:spPr>
          <a:xfrm rot="16200000" flipV="1">
            <a:off x="6154758" y="2035414"/>
            <a:ext cx="635961" cy="3891965"/>
          </a:xfrm>
          <a:prstGeom prst="bentConnector3">
            <a:avLst>
              <a:gd name="adj1" fmla="val 122172"/>
            </a:avLst>
          </a:prstGeom>
          <a:ln w="3175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345338" y="3196343"/>
            <a:ext cx="3020661" cy="84919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7453658" y="307985"/>
            <a:ext cx="1523158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Local indicators of spatial association (LISA) </a:t>
            </a:r>
            <a:r>
              <a:rPr lang="en-US" sz="2200" dirty="0" smtClean="0"/>
              <a:t>and other  ESDA techniques</a:t>
            </a:r>
            <a:endParaRPr lang="en-US" sz="2200" dirty="0"/>
          </a:p>
        </p:txBody>
      </p:sp>
      <p:sp>
        <p:nvSpPr>
          <p:cNvPr id="23" name="Rectangle 22"/>
          <p:cNvSpPr/>
          <p:nvPr/>
        </p:nvSpPr>
        <p:spPr>
          <a:xfrm>
            <a:off x="4827901" y="242312"/>
            <a:ext cx="317481" cy="219973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592173" y="3813745"/>
            <a:ext cx="317481" cy="219973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Elbow Connector 24"/>
          <p:cNvCxnSpPr>
            <a:stCxn id="28" idx="3"/>
            <a:endCxn id="12" idx="2"/>
          </p:cNvCxnSpPr>
          <p:nvPr/>
        </p:nvCxnSpPr>
        <p:spPr>
          <a:xfrm>
            <a:off x="7365999" y="3238803"/>
            <a:ext cx="849238" cy="42459"/>
          </a:xfrm>
          <a:prstGeom prst="bentConnector4">
            <a:avLst>
              <a:gd name="adj1" fmla="val 5161"/>
              <a:gd name="adj2" fmla="val 444521"/>
            </a:avLst>
          </a:prstGeom>
          <a:ln w="3175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613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4" grpId="0" animBg="1"/>
      <p:bldP spid="11" grpId="0" animBg="1"/>
      <p:bldP spid="12" grpId="0" animBg="1"/>
      <p:bldP spid="5" grpId="0"/>
      <p:bldP spid="14" grpId="0"/>
      <p:bldP spid="15" grpId="0"/>
      <p:bldP spid="16" grpId="0" animBg="1"/>
      <p:bldP spid="20" grpId="0" animBg="1"/>
      <p:bldP spid="28" grpId="0" animBg="1"/>
      <p:bldP spid="30" grpId="0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9398" y="93559"/>
            <a:ext cx="8848598" cy="8346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Overall, do different functional levels of UGS in Barcelona equitably serve children, seniors the less wealthy and denser </a:t>
            </a:r>
            <a:r>
              <a:rPr lang="en-US" dirty="0" err="1" smtClean="0">
                <a:solidFill>
                  <a:schemeClr val="tx1"/>
                </a:solidFill>
                <a:latin typeface="Microsoft Sans Serif"/>
                <a:cs typeface="Microsoft Sans Serif"/>
              </a:rPr>
              <a:t>neighbourhoods</a:t>
            </a:r>
            <a:r>
              <a:rPr lang="en-US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?</a:t>
            </a:r>
          </a:p>
        </p:txBody>
      </p:sp>
      <p:sp>
        <p:nvSpPr>
          <p:cNvPr id="31" name="Oval 30"/>
          <p:cNvSpPr/>
          <p:nvPr/>
        </p:nvSpPr>
        <p:spPr>
          <a:xfrm>
            <a:off x="4002883" y="1725531"/>
            <a:ext cx="3414875" cy="2122665"/>
          </a:xfrm>
          <a:prstGeom prst="ellipse">
            <a:avLst/>
          </a:prstGeom>
          <a:solidFill>
            <a:srgbClr val="CCFFCC"/>
          </a:solidFill>
          <a:ln>
            <a:solidFill>
              <a:srgbClr val="1692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957952" y="2620330"/>
            <a:ext cx="2906761" cy="2355138"/>
          </a:xfrm>
          <a:prstGeom prst="ellipse">
            <a:avLst/>
          </a:prstGeom>
          <a:solidFill>
            <a:srgbClr val="CCFFCC"/>
          </a:solidFill>
          <a:ln>
            <a:solidFill>
              <a:srgbClr val="1692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1957951" y="2473325"/>
            <a:ext cx="2044931" cy="1083798"/>
          </a:xfrm>
          <a:prstGeom prst="ellipse">
            <a:avLst/>
          </a:prstGeom>
          <a:solidFill>
            <a:srgbClr val="CCFFCC"/>
          </a:solidFill>
          <a:ln>
            <a:solidFill>
              <a:srgbClr val="1692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Triangle 39"/>
          <p:cNvSpPr/>
          <p:nvPr/>
        </p:nvSpPr>
        <p:spPr>
          <a:xfrm>
            <a:off x="3025996" y="2825269"/>
            <a:ext cx="410074" cy="3481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gular Pentagon 40"/>
          <p:cNvSpPr/>
          <p:nvPr/>
        </p:nvSpPr>
        <p:spPr>
          <a:xfrm>
            <a:off x="3105365" y="3500223"/>
            <a:ext cx="661410" cy="487085"/>
          </a:xfrm>
          <a:prstGeom prst="pentagon">
            <a:avLst/>
          </a:prstGeom>
          <a:solidFill>
            <a:srgbClr val="779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Hexagon 41"/>
          <p:cNvSpPr/>
          <p:nvPr/>
        </p:nvSpPr>
        <p:spPr>
          <a:xfrm>
            <a:off x="4864713" y="2473325"/>
            <a:ext cx="1031800" cy="939391"/>
          </a:xfrm>
          <a:prstGeom prst="hexagon">
            <a:avLst/>
          </a:prstGeom>
          <a:solidFill>
            <a:srgbClr val="779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6041061" y="1832618"/>
            <a:ext cx="978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Older than 65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05335" y="1796862"/>
            <a:ext cx="1130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Less wealthy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07847" y="4005356"/>
            <a:ext cx="1795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Denser </a:t>
            </a:r>
            <a:r>
              <a:rPr lang="en-US" dirty="0" err="1" smtClean="0">
                <a:latin typeface="Microsoft Sans Serif"/>
                <a:cs typeface="Microsoft Sans Serif"/>
              </a:rPr>
              <a:t>neighbourhood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864457" y="1689062"/>
            <a:ext cx="1196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Younger than 15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97686" y="1125731"/>
            <a:ext cx="1795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Denser </a:t>
            </a:r>
            <a:r>
              <a:rPr lang="en-US" dirty="0" err="1" smtClean="0">
                <a:latin typeface="Microsoft Sans Serif"/>
                <a:cs typeface="Microsoft Sans Serif"/>
              </a:rPr>
              <a:t>neighbourhood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180167" y="4002936"/>
            <a:ext cx="1196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Younger than 15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36096" y="4407761"/>
            <a:ext cx="978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Older than 65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215726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50" grpId="0"/>
      <p:bldP spid="51" grpId="0"/>
      <p:bldP spid="53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/>
          <p:cNvSpPr/>
          <p:nvPr/>
        </p:nvSpPr>
        <p:spPr>
          <a:xfrm>
            <a:off x="1693731" y="1191063"/>
            <a:ext cx="2578117" cy="1817968"/>
          </a:xfrm>
          <a:prstGeom prst="ellipse">
            <a:avLst/>
          </a:prstGeom>
          <a:solidFill>
            <a:srgbClr val="8081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553051" y="3688828"/>
            <a:ext cx="1789780" cy="1460295"/>
          </a:xfrm>
          <a:prstGeom prst="ellipse">
            <a:avLst/>
          </a:prstGeom>
          <a:solidFill>
            <a:srgbClr val="8081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002883" y="1725531"/>
            <a:ext cx="3414875" cy="2122665"/>
          </a:xfrm>
          <a:prstGeom prst="ellipse">
            <a:avLst/>
          </a:prstGeom>
          <a:solidFill>
            <a:srgbClr val="CCFFCC"/>
          </a:solidFill>
          <a:ln>
            <a:solidFill>
              <a:srgbClr val="1692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57952" y="2620330"/>
            <a:ext cx="2906761" cy="2355138"/>
          </a:xfrm>
          <a:prstGeom prst="ellipse">
            <a:avLst/>
          </a:prstGeom>
          <a:solidFill>
            <a:srgbClr val="CCFFCC"/>
          </a:solidFill>
          <a:ln>
            <a:solidFill>
              <a:srgbClr val="1692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957951" y="2473325"/>
            <a:ext cx="2044931" cy="1083798"/>
          </a:xfrm>
          <a:prstGeom prst="ellipse">
            <a:avLst/>
          </a:prstGeom>
          <a:solidFill>
            <a:srgbClr val="CCFFCC"/>
          </a:solidFill>
          <a:ln>
            <a:solidFill>
              <a:srgbClr val="16920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/>
        </p:nvSpPr>
        <p:spPr>
          <a:xfrm>
            <a:off x="3025996" y="2825269"/>
            <a:ext cx="410074" cy="3481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gular Pentagon 10"/>
          <p:cNvSpPr/>
          <p:nvPr/>
        </p:nvSpPr>
        <p:spPr>
          <a:xfrm>
            <a:off x="3105365" y="3500223"/>
            <a:ext cx="661410" cy="487085"/>
          </a:xfrm>
          <a:prstGeom prst="pentagon">
            <a:avLst/>
          </a:prstGeom>
          <a:solidFill>
            <a:srgbClr val="779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xagon 11"/>
          <p:cNvSpPr/>
          <p:nvPr/>
        </p:nvSpPr>
        <p:spPr>
          <a:xfrm>
            <a:off x="4864713" y="2473325"/>
            <a:ext cx="1031800" cy="939391"/>
          </a:xfrm>
          <a:prstGeom prst="hexagon">
            <a:avLst/>
          </a:prstGeom>
          <a:solidFill>
            <a:srgbClr val="779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041061" y="1832618"/>
            <a:ext cx="978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Older than 65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07847" y="4005356"/>
            <a:ext cx="1795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Denser </a:t>
            </a:r>
            <a:r>
              <a:rPr lang="en-US" dirty="0" err="1" smtClean="0">
                <a:latin typeface="Microsoft Sans Serif"/>
                <a:cs typeface="Microsoft Sans Serif"/>
              </a:rPr>
              <a:t>neighbourhood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25" name="Regular Pentagon 24"/>
          <p:cNvSpPr/>
          <p:nvPr/>
        </p:nvSpPr>
        <p:spPr>
          <a:xfrm>
            <a:off x="3436070" y="2130550"/>
            <a:ext cx="661410" cy="487085"/>
          </a:xfrm>
          <a:prstGeom prst="pentagon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Triangle 28"/>
          <p:cNvSpPr/>
          <p:nvPr/>
        </p:nvSpPr>
        <p:spPr>
          <a:xfrm>
            <a:off x="5116053" y="3848196"/>
            <a:ext cx="410074" cy="348160"/>
          </a:xfrm>
          <a:prstGeom prst="rtTriangle">
            <a:avLst/>
          </a:prstGeom>
          <a:solidFill>
            <a:srgbClr val="173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864457" y="1689062"/>
            <a:ext cx="1196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Younger than 15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31" name="TextBox 30"/>
          <p:cNvSpPr txBox="1"/>
          <p:nvPr/>
        </p:nvSpPr>
        <p:spPr>
          <a:xfrm rot="826758">
            <a:off x="3081623" y="1504396"/>
            <a:ext cx="639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Microsoft Sans Serif"/>
                <a:cs typeface="Microsoft Sans Serif"/>
              </a:rPr>
              <a:t>?</a:t>
            </a:r>
            <a:endParaRPr lang="en-US" sz="6000" dirty="0">
              <a:latin typeface="Microsoft Sans Serif"/>
              <a:cs typeface="Microsoft Sans Serif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39398" y="93559"/>
            <a:ext cx="8848598" cy="83468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Microsoft Sans Serif"/>
                <a:cs typeface="Microsoft Sans Serif"/>
              </a:rPr>
              <a:t>Where in the city could </a:t>
            </a:r>
            <a:r>
              <a:rPr lang="en-US" dirty="0" smtClean="0">
                <a:solidFill>
                  <a:schemeClr val="tx1"/>
                </a:solidFill>
                <a:latin typeface="Microsoft Sans Serif"/>
                <a:cs typeface="Microsoft Sans Serif"/>
              </a:rPr>
              <a:t>equity be improved </a:t>
            </a:r>
            <a:r>
              <a:rPr lang="en-US" dirty="0">
                <a:solidFill>
                  <a:schemeClr val="tx1"/>
                </a:solidFill>
                <a:latin typeface="Microsoft Sans Serif"/>
                <a:cs typeface="Microsoft Sans Serif"/>
              </a:rPr>
              <a:t>by increasing UGS distribution?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80167" y="4002936"/>
            <a:ext cx="1196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Younger than 15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34" name="TextBox 33"/>
          <p:cNvSpPr txBox="1"/>
          <p:nvPr/>
        </p:nvSpPr>
        <p:spPr>
          <a:xfrm rot="826758">
            <a:off x="6008874" y="3850277"/>
            <a:ext cx="597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Microsoft Sans Serif"/>
                <a:cs typeface="Microsoft Sans Serif"/>
              </a:rPr>
              <a:t>?</a:t>
            </a:r>
            <a:endParaRPr lang="en-US" sz="6000" dirty="0">
              <a:latin typeface="Microsoft Sans Serif"/>
              <a:cs typeface="Microsoft Sans Serif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36096" y="4407761"/>
            <a:ext cx="978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Older than 65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05335" y="1796862"/>
            <a:ext cx="1130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Less wealthy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97686" y="1125731"/>
            <a:ext cx="1795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Microsoft Sans Serif"/>
                <a:cs typeface="Microsoft Sans Serif"/>
              </a:rPr>
              <a:t>Denser </a:t>
            </a:r>
            <a:r>
              <a:rPr lang="en-US" dirty="0" err="1" smtClean="0">
                <a:latin typeface="Microsoft Sans Serif"/>
                <a:cs typeface="Microsoft Sans Serif"/>
              </a:rPr>
              <a:t>neighbourhood</a:t>
            </a:r>
            <a:endParaRPr lang="en-US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380758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25" grpId="0" animBg="1"/>
      <p:bldP spid="29" grpId="0" animBg="1"/>
      <p:bldP spid="31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39047"/>
            <a:ext cx="9144000" cy="1974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0306"/>
            <a:ext cx="7772400" cy="1102519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Microsoft Sans Serif"/>
                <a:cs typeface="Microsoft Sans Serif"/>
              </a:rPr>
              <a:t>2. METHODS</a:t>
            </a:r>
            <a:endParaRPr lang="en-US" sz="2400" b="1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964556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49778" cy="51435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76216" y="0"/>
            <a:ext cx="4920894" cy="168032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5714587" y="767388"/>
            <a:ext cx="3214455" cy="3784031"/>
          </a:xfrm>
          <a:prstGeom prst="roundRect">
            <a:avLst/>
          </a:prstGeom>
          <a:solidFill>
            <a:srgbClr val="FFE2C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3" name="TextBox 32"/>
          <p:cNvSpPr txBox="1"/>
          <p:nvPr/>
        </p:nvSpPr>
        <p:spPr>
          <a:xfrm>
            <a:off x="6931582" y="237024"/>
            <a:ext cx="78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icrosoft Sans Serif"/>
                <a:cs typeface="Microsoft Sans Serif"/>
              </a:rPr>
              <a:t>Data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13225" y="767388"/>
            <a:ext cx="160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Socio-economic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01808" y="3281275"/>
            <a:ext cx="1223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Network data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033" y="1136139"/>
            <a:ext cx="674671" cy="72569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7814" y="1168016"/>
            <a:ext cx="725696" cy="72569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4939" y="1087602"/>
            <a:ext cx="776922" cy="77692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</a:blip>
          <a:stretch>
            <a:fillRect/>
          </a:stretch>
        </p:blipFill>
        <p:spPr>
          <a:xfrm>
            <a:off x="8074091" y="1130724"/>
            <a:ext cx="731111" cy="73111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3646" y="3602073"/>
            <a:ext cx="936115" cy="93611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30642" y="2433681"/>
            <a:ext cx="792663" cy="792663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714587" y="1910461"/>
            <a:ext cx="3214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Spatial data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3509" y="2433681"/>
            <a:ext cx="757568" cy="757568"/>
          </a:xfrm>
          <a:prstGeom prst="rect">
            <a:avLst/>
          </a:prstGeom>
        </p:spPr>
      </p:pic>
      <p:grpSp>
        <p:nvGrpSpPr>
          <p:cNvPr id="54" name="Group 53"/>
          <p:cNvGrpSpPr/>
          <p:nvPr/>
        </p:nvGrpSpPr>
        <p:grpSpPr>
          <a:xfrm>
            <a:off x="3780117" y="4488004"/>
            <a:ext cx="2169661" cy="517289"/>
            <a:chOff x="3780117" y="4488004"/>
            <a:chExt cx="2169661" cy="517289"/>
          </a:xfrm>
        </p:grpSpPr>
        <p:sp>
          <p:nvSpPr>
            <p:cNvPr id="55" name="Rectangle 54"/>
            <p:cNvSpPr/>
            <p:nvPr/>
          </p:nvSpPr>
          <p:spPr>
            <a:xfrm>
              <a:off x="3780117" y="4644035"/>
              <a:ext cx="2169661" cy="361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183528" y="4488004"/>
              <a:ext cx="1531059" cy="316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18161" y="4804946"/>
            <a:ext cx="3194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Microsoft Sans Serif"/>
                <a:cs typeface="Microsoft Sans Serif"/>
              </a:rPr>
              <a:t>Flowchart from the authors</a:t>
            </a:r>
            <a:endParaRPr lang="en-US" sz="16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163617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/>
      <p:bldP spid="34" grpId="0"/>
      <p:bldP spid="39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49778" cy="51435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714587" y="361354"/>
            <a:ext cx="3214455" cy="4282681"/>
          </a:xfrm>
          <a:prstGeom prst="roundRect">
            <a:avLst/>
          </a:prstGeom>
          <a:solidFill>
            <a:srgbClr val="BFD7F1"/>
          </a:solidFill>
          <a:ln>
            <a:solidFill>
              <a:srgbClr val="7599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Rectangle 3"/>
          <p:cNvSpPr/>
          <p:nvPr/>
        </p:nvSpPr>
        <p:spPr>
          <a:xfrm>
            <a:off x="2090057" y="2011092"/>
            <a:ext cx="1666756" cy="75416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Triangle 1"/>
          <p:cNvSpPr/>
          <p:nvPr/>
        </p:nvSpPr>
        <p:spPr>
          <a:xfrm>
            <a:off x="6201646" y="477685"/>
            <a:ext cx="162756" cy="158770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>
            <a:off x="6201646" y="972514"/>
            <a:ext cx="310591" cy="280494"/>
          </a:xfrm>
          <a:prstGeom prst="rtTriangle">
            <a:avLst/>
          </a:prstGeom>
          <a:solidFill>
            <a:srgbClr val="5A9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20412" y="-23957"/>
            <a:ext cx="290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icrosoft Sans Serif"/>
                <a:cs typeface="Microsoft Sans Serif"/>
              </a:rPr>
              <a:t>Functional levels</a:t>
            </a:r>
            <a:endParaRPr lang="en-US" dirty="0">
              <a:latin typeface="Microsoft Sans Serif"/>
              <a:cs typeface="Microsoft Sans Serif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99318" y="383546"/>
            <a:ext cx="853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&lt; 1 ha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99318" y="972514"/>
            <a:ext cx="82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5 ha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780117" y="4488004"/>
            <a:ext cx="2169661" cy="517289"/>
            <a:chOff x="3780117" y="4488004"/>
            <a:chExt cx="2169661" cy="517289"/>
          </a:xfrm>
        </p:grpSpPr>
        <p:sp>
          <p:nvSpPr>
            <p:cNvPr id="24" name="Rectangle 23"/>
            <p:cNvSpPr/>
            <p:nvPr/>
          </p:nvSpPr>
          <p:spPr>
            <a:xfrm>
              <a:off x="3780117" y="4644035"/>
              <a:ext cx="2169661" cy="361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183528" y="4488004"/>
              <a:ext cx="1531059" cy="316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918161" y="4804946"/>
            <a:ext cx="3194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Microsoft Sans Serif"/>
                <a:cs typeface="Microsoft Sans Serif"/>
              </a:rPr>
              <a:t>Flowchart from the authors</a:t>
            </a:r>
            <a:endParaRPr lang="en-US" sz="1600" dirty="0">
              <a:latin typeface="Microsoft Sans Serif"/>
              <a:cs typeface="Microsoft Sans Serif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70333" y="383546"/>
            <a:ext cx="853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Microsoft Sans Serif"/>
                <a:cs typeface="Microsoft Sans Serif"/>
              </a:rPr>
              <a:t>&lt; 150m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49613" y="1013925"/>
            <a:ext cx="82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icrosoft Sans Serif"/>
                <a:cs typeface="Microsoft Sans Serif"/>
              </a:rPr>
              <a:t>&lt; 400m</a:t>
            </a:r>
            <a:endParaRPr lang="en-US" sz="1400" dirty="0">
              <a:latin typeface="Microsoft Sans Serif"/>
              <a:cs typeface="Microsoft Sans Serif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01646" y="1669834"/>
            <a:ext cx="2632482" cy="2822443"/>
            <a:chOff x="6201646" y="1669834"/>
            <a:chExt cx="2632482" cy="2822443"/>
          </a:xfrm>
        </p:grpSpPr>
        <p:sp>
          <p:nvSpPr>
            <p:cNvPr id="8" name="Right Triangle 7"/>
            <p:cNvSpPr/>
            <p:nvPr/>
          </p:nvSpPr>
          <p:spPr>
            <a:xfrm>
              <a:off x="6201646" y="1669834"/>
              <a:ext cx="424827" cy="367719"/>
            </a:xfrm>
            <a:prstGeom prst="rtTriangle">
              <a:avLst/>
            </a:prstGeom>
            <a:solidFill>
              <a:srgbClr val="5A9C3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Triangle 8"/>
            <p:cNvSpPr/>
            <p:nvPr/>
          </p:nvSpPr>
          <p:spPr>
            <a:xfrm>
              <a:off x="6201646" y="2687236"/>
              <a:ext cx="597672" cy="500561"/>
            </a:xfrm>
            <a:prstGeom prst="rtTriangle">
              <a:avLst/>
            </a:prstGeom>
            <a:solidFill>
              <a:srgbClr val="5A9C3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ight Triangle 9"/>
            <p:cNvSpPr/>
            <p:nvPr/>
          </p:nvSpPr>
          <p:spPr>
            <a:xfrm>
              <a:off x="6201646" y="3879387"/>
              <a:ext cx="781747" cy="607247"/>
            </a:xfrm>
            <a:prstGeom prst="rtTriangle">
              <a:avLst/>
            </a:prstGeom>
            <a:solidFill>
              <a:srgbClr val="5A9C3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799318" y="1738123"/>
              <a:ext cx="8210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Microsoft Sans Serif"/>
                  <a:cs typeface="Microsoft Sans Serif"/>
                </a:rPr>
                <a:t>&lt; 30 ha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51718" y="3033908"/>
              <a:ext cx="8210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Microsoft Sans Serif"/>
                  <a:cs typeface="Microsoft Sans Serif"/>
                </a:rPr>
                <a:t>&lt; 60 ha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99171" y="4178857"/>
              <a:ext cx="8210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Microsoft Sans Serif"/>
                  <a:cs typeface="Microsoft Sans Serif"/>
                </a:rPr>
                <a:t>&gt; 60 ha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883285" y="1743766"/>
              <a:ext cx="8210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Microsoft Sans Serif"/>
                  <a:cs typeface="Microsoft Sans Serif"/>
                </a:rPr>
                <a:t>&lt; 800m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829771" y="3060288"/>
              <a:ext cx="9734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Microsoft Sans Serif"/>
                  <a:cs typeface="Microsoft Sans Serif"/>
                </a:rPr>
                <a:t>&lt; 1600m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813265" y="4184500"/>
              <a:ext cx="1020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Microsoft Sans Serif"/>
                  <a:cs typeface="Microsoft Sans Serif"/>
                </a:rPr>
                <a:t>&lt; 3200m</a:t>
              </a:r>
              <a:endParaRPr lang="en-US" sz="1400" dirty="0">
                <a:latin typeface="Microsoft Sans Serif"/>
                <a:cs typeface="Microsoft Sans Serif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8748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2" grpId="0" animBg="1"/>
      <p:bldP spid="6" grpId="0" animBg="1"/>
      <p:bldP spid="16" grpId="0"/>
      <p:bldP spid="17" grpId="0"/>
      <p:bldP spid="18" grpId="0"/>
      <p:bldP spid="27" grpId="0"/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3398</TotalTime>
  <Words>2037</Words>
  <Application>Microsoft Macintosh PowerPoint</Application>
  <PresentationFormat>On-screen Show (16:9)</PresentationFormat>
  <Paragraphs>255</Paragraphs>
  <Slides>26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﻿Assessing equity in the accessibility to urban green spaces according to different functional levels</vt:lpstr>
      <vt:lpstr>1. INTRODUCTION</vt:lpstr>
      <vt:lpstr>PowerPoint Presentation</vt:lpstr>
      <vt:lpstr>PowerPoint Presentation</vt:lpstr>
      <vt:lpstr>PowerPoint Presentation</vt:lpstr>
      <vt:lpstr>PowerPoint Presentation</vt:lpstr>
      <vt:lpstr>2.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CASE STUDY: Barcelona Visualizing data</vt:lpstr>
      <vt:lpstr>PowerPoint Presentation</vt:lpstr>
      <vt:lpstr>PowerPoint Presentation</vt:lpstr>
      <vt:lpstr>1st:  Is there overall equity in the UGS accessibility for each social variable?</vt:lpstr>
      <vt:lpstr>PowerPoint Presentation</vt:lpstr>
      <vt:lpstr>2nd:   Where could equity be improved?</vt:lpstr>
      <vt:lpstr>PowerPoint Presentation</vt:lpstr>
      <vt:lpstr>4. Concluding Remarks</vt:lpstr>
      <vt:lpstr>PowerPoint Presentation</vt:lpstr>
      <vt:lpstr>PowerPoint Presentation</vt:lpstr>
      <vt:lpstr>﻿Thank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Bruno Adorno</dc:creator>
  <cp:lastModifiedBy>Bruno Adorno</cp:lastModifiedBy>
  <cp:revision>127</cp:revision>
  <dcterms:created xsi:type="dcterms:W3CDTF">2020-11-14T18:59:14Z</dcterms:created>
  <dcterms:modified xsi:type="dcterms:W3CDTF">2020-12-04T17:33:46Z</dcterms:modified>
</cp:coreProperties>
</file>