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84" r:id="rId4"/>
    <p:sldId id="259" r:id="rId5"/>
    <p:sldId id="261" r:id="rId6"/>
    <p:sldId id="262" r:id="rId7"/>
    <p:sldId id="263" r:id="rId8"/>
    <p:sldId id="285" r:id="rId9"/>
    <p:sldId id="287" r:id="rId10"/>
    <p:sldId id="303" r:id="rId11"/>
    <p:sldId id="289" r:id="rId12"/>
    <p:sldId id="304" r:id="rId13"/>
    <p:sldId id="305" r:id="rId14"/>
    <p:sldId id="306" r:id="rId15"/>
    <p:sldId id="307" r:id="rId16"/>
    <p:sldId id="308" r:id="rId17"/>
    <p:sldId id="309" r:id="rId18"/>
    <p:sldId id="290" r:id="rId19"/>
    <p:sldId id="310" r:id="rId20"/>
    <p:sldId id="311" r:id="rId21"/>
    <p:sldId id="296" r:id="rId22"/>
    <p:sldId id="312" r:id="rId23"/>
    <p:sldId id="30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9F156-9811-4003-AB39-D632D4106E3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81BE3D1-D738-4121-B6E7-4823684C1A9C}">
      <dgm:prSet phldrT="[Texto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Quais são os hubs com incidência de inundações no ABC Paulista e quais as relações espaciais entre eles?</a:t>
          </a:r>
          <a:endParaRPr lang="pt-BR" sz="2000" dirty="0">
            <a:solidFill>
              <a:schemeClr val="tx1"/>
            </a:solidFill>
          </a:endParaRPr>
        </a:p>
      </dgm:t>
    </dgm:pt>
    <dgm:pt modelId="{C2739230-FE36-4845-B4F3-29CAA5F4AA99}" type="parTrans" cxnId="{D71D415A-2189-45A1-876D-BF334C5602F9}">
      <dgm:prSet/>
      <dgm:spPr/>
      <dgm:t>
        <a:bodyPr/>
        <a:lstStyle/>
        <a:p>
          <a:endParaRPr lang="pt-BR"/>
        </a:p>
      </dgm:t>
    </dgm:pt>
    <dgm:pt modelId="{98C64301-850A-41C0-92EC-032207D78B89}" type="sibTrans" cxnId="{D71D415A-2189-45A1-876D-BF334C5602F9}">
      <dgm:prSet/>
      <dgm:spPr/>
      <dgm:t>
        <a:bodyPr/>
        <a:lstStyle/>
        <a:p>
          <a:endParaRPr lang="pt-BR"/>
        </a:p>
      </dgm:t>
    </dgm:pt>
    <dgm:pt modelId="{47671E14-8663-4A97-A48B-597AC7EEEBA6}">
      <dgm:prSet phldrT="[Texto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Técnicas de análise espacial para </a:t>
          </a:r>
          <a:r>
            <a:rPr lang="pt-BR" sz="2000" dirty="0" smtClean="0">
              <a:solidFill>
                <a:schemeClr val="tx1"/>
              </a:solidFill>
            </a:rPr>
            <a:t>lidar </a:t>
          </a:r>
          <a:r>
            <a:rPr lang="pt-BR" sz="2000" dirty="0" smtClean="0">
              <a:solidFill>
                <a:schemeClr val="tx1"/>
              </a:solidFill>
            </a:rPr>
            <a:t>com a questão</a:t>
          </a:r>
          <a:endParaRPr lang="pt-BR" sz="2000" dirty="0">
            <a:solidFill>
              <a:schemeClr val="tx1"/>
            </a:solidFill>
          </a:endParaRPr>
        </a:p>
      </dgm:t>
    </dgm:pt>
    <dgm:pt modelId="{CD3E3059-E448-4BF7-A364-8D5F92ABEAEC}" type="parTrans" cxnId="{55F82C22-F557-4B9E-B070-1742F6E9BE6C}">
      <dgm:prSet/>
      <dgm:spPr/>
      <dgm:t>
        <a:bodyPr/>
        <a:lstStyle/>
        <a:p>
          <a:endParaRPr lang="pt-BR"/>
        </a:p>
      </dgm:t>
    </dgm:pt>
    <dgm:pt modelId="{0ECCD2E1-0A8D-45FB-BE75-D10BEF56191A}" type="sibTrans" cxnId="{55F82C22-F557-4B9E-B070-1742F6E9BE6C}">
      <dgm:prSet/>
      <dgm:spPr/>
      <dgm:t>
        <a:bodyPr/>
        <a:lstStyle/>
        <a:p>
          <a:endParaRPr lang="pt-BR"/>
        </a:p>
      </dgm:t>
    </dgm:pt>
    <dgm:pt modelId="{AA7BA0B2-D7D0-40F3-9603-C525B6BAB1D3}">
      <dgm:prSet phldrT="[Texto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Estabelecimento de  regimes de </a:t>
          </a:r>
          <a:r>
            <a:rPr lang="pt-BR" sz="2000" dirty="0" err="1" smtClean="0">
              <a:solidFill>
                <a:schemeClr val="tx1"/>
              </a:solidFill>
            </a:rPr>
            <a:t>autocorrelação</a:t>
          </a:r>
          <a:r>
            <a:rPr lang="pt-BR" sz="2000" dirty="0" smtClean="0">
              <a:solidFill>
                <a:schemeClr val="tx1"/>
              </a:solidFill>
            </a:rPr>
            <a:t> </a:t>
          </a:r>
          <a:r>
            <a:rPr lang="pt-BR" sz="2000" dirty="0" smtClean="0">
              <a:solidFill>
                <a:schemeClr val="tx1"/>
              </a:solidFill>
            </a:rPr>
            <a:t>espacial na incidência de inundações entre 1993 e 2013 nos </a:t>
          </a:r>
          <a:r>
            <a:rPr lang="pt-BR" sz="2000" dirty="0" smtClean="0">
              <a:solidFill>
                <a:schemeClr val="tx1"/>
              </a:solidFill>
            </a:rPr>
            <a:t>subdistritos </a:t>
          </a:r>
          <a:r>
            <a:rPr lang="pt-BR" sz="2000" dirty="0" smtClean="0">
              <a:solidFill>
                <a:schemeClr val="tx1"/>
              </a:solidFill>
            </a:rPr>
            <a:t>do ABC Paulista.</a:t>
          </a:r>
          <a:endParaRPr lang="pt-BR" sz="2000" dirty="0">
            <a:solidFill>
              <a:schemeClr val="tx1"/>
            </a:solidFill>
          </a:endParaRPr>
        </a:p>
      </dgm:t>
    </dgm:pt>
    <dgm:pt modelId="{EE99C70C-E0E7-4856-8651-E7093AB7874D}" type="parTrans" cxnId="{562E833A-7B79-4B6D-A9E8-CB8439AE72EC}">
      <dgm:prSet/>
      <dgm:spPr/>
      <dgm:t>
        <a:bodyPr/>
        <a:lstStyle/>
        <a:p>
          <a:endParaRPr lang="pt-BR"/>
        </a:p>
      </dgm:t>
    </dgm:pt>
    <dgm:pt modelId="{436CC184-8621-4521-B3BE-66761B486A63}" type="sibTrans" cxnId="{562E833A-7B79-4B6D-A9E8-CB8439AE72EC}">
      <dgm:prSet/>
      <dgm:spPr/>
      <dgm:t>
        <a:bodyPr/>
        <a:lstStyle/>
        <a:p>
          <a:endParaRPr lang="pt-BR"/>
        </a:p>
      </dgm:t>
    </dgm:pt>
    <dgm:pt modelId="{FF6D5C25-688D-423B-BA07-159462187F50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pt-BR" sz="2000" dirty="0" smtClean="0">
              <a:solidFill>
                <a:schemeClr val="tx1"/>
              </a:solidFill>
            </a:rPr>
            <a:t>1) Indicadores globais de </a:t>
          </a:r>
          <a:r>
            <a:rPr lang="pt-BR" sz="2000" dirty="0" err="1" smtClean="0">
              <a:solidFill>
                <a:schemeClr val="tx1"/>
              </a:solidFill>
            </a:rPr>
            <a:t>Autocorrelação</a:t>
          </a:r>
          <a:r>
            <a:rPr lang="pt-BR" sz="2000" dirty="0" smtClean="0">
              <a:solidFill>
                <a:schemeClr val="tx1"/>
              </a:solidFill>
            </a:rPr>
            <a:t> espacial via </a:t>
          </a:r>
          <a:r>
            <a:rPr lang="pt-BR" sz="2000" dirty="0" err="1" smtClean="0">
              <a:solidFill>
                <a:schemeClr val="tx1"/>
              </a:solidFill>
            </a:rPr>
            <a:t>Geary</a:t>
          </a:r>
          <a:endParaRPr lang="pt-BR" sz="2000" dirty="0" smtClean="0">
            <a:solidFill>
              <a:schemeClr val="tx1"/>
            </a:solidFill>
          </a:endParaRPr>
        </a:p>
        <a:p>
          <a:r>
            <a:rPr lang="pt-BR" sz="2000" dirty="0" smtClean="0">
              <a:solidFill>
                <a:schemeClr val="tx1"/>
              </a:solidFill>
            </a:rPr>
            <a:t>2) Indicadores locais de </a:t>
          </a:r>
          <a:r>
            <a:rPr lang="pt-BR" sz="2000" dirty="0" err="1" smtClean="0">
              <a:solidFill>
                <a:schemeClr val="tx1"/>
              </a:solidFill>
            </a:rPr>
            <a:t>autocorrelação</a:t>
          </a:r>
          <a:r>
            <a:rPr lang="pt-BR" sz="2000" dirty="0" smtClean="0">
              <a:solidFill>
                <a:schemeClr val="tx1"/>
              </a:solidFill>
            </a:rPr>
            <a:t> espacial via Índice Moran e G local</a:t>
          </a:r>
        </a:p>
        <a:p>
          <a:r>
            <a:rPr lang="pt-BR" sz="2000" dirty="0" smtClean="0">
              <a:solidFill>
                <a:schemeClr val="tx1"/>
              </a:solidFill>
            </a:rPr>
            <a:t>3) Comparação com número absoluto de eventos </a:t>
          </a:r>
        </a:p>
      </dgm:t>
    </dgm:pt>
    <dgm:pt modelId="{1E8A0418-CB39-41FF-9698-787B2BC36202}" type="parTrans" cxnId="{3AAECD0F-8D6D-4605-A736-8D4253A5DC0C}">
      <dgm:prSet/>
      <dgm:spPr/>
      <dgm:t>
        <a:bodyPr/>
        <a:lstStyle/>
        <a:p>
          <a:endParaRPr lang="pt-BR"/>
        </a:p>
      </dgm:t>
    </dgm:pt>
    <dgm:pt modelId="{0319A114-43F1-4CAC-B3C7-57A8F1085442}" type="sibTrans" cxnId="{3AAECD0F-8D6D-4605-A736-8D4253A5DC0C}">
      <dgm:prSet/>
      <dgm:spPr/>
      <dgm:t>
        <a:bodyPr/>
        <a:lstStyle/>
        <a:p>
          <a:endParaRPr lang="pt-BR"/>
        </a:p>
      </dgm:t>
    </dgm:pt>
    <dgm:pt modelId="{568E252C-1541-4C23-9A0B-358F67F34D31}" type="pres">
      <dgm:prSet presAssocID="{C679F156-9811-4003-AB39-D632D4106E34}" presName="Name0" presStyleCnt="0">
        <dgm:presLayoutVars>
          <dgm:dir/>
          <dgm:resizeHandles val="exact"/>
        </dgm:presLayoutVars>
      </dgm:prSet>
      <dgm:spPr/>
    </dgm:pt>
    <dgm:pt modelId="{9616D3DE-AE6A-4B56-B80B-8AC26CA4F579}" type="pres">
      <dgm:prSet presAssocID="{881BE3D1-D738-4121-B6E7-4823684C1A9C}" presName="node" presStyleLbl="node1" presStyleIdx="0" presStyleCnt="4" custScaleX="134710" custScaleY="904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3F390EB-A8DB-488A-B357-B4577E045780}" type="pres">
      <dgm:prSet presAssocID="{98C64301-850A-41C0-92EC-032207D78B89}" presName="sibTrans" presStyleLbl="sibTrans2D1" presStyleIdx="0" presStyleCnt="3"/>
      <dgm:spPr/>
      <dgm:t>
        <a:bodyPr/>
        <a:lstStyle/>
        <a:p>
          <a:endParaRPr lang="pt-BR"/>
        </a:p>
      </dgm:t>
    </dgm:pt>
    <dgm:pt modelId="{DB339A4C-47E0-4A44-97CA-336F190002C4}" type="pres">
      <dgm:prSet presAssocID="{98C64301-850A-41C0-92EC-032207D78B89}" presName="connectorText" presStyleLbl="sibTrans2D1" presStyleIdx="0" presStyleCnt="3"/>
      <dgm:spPr/>
      <dgm:t>
        <a:bodyPr/>
        <a:lstStyle/>
        <a:p>
          <a:endParaRPr lang="pt-BR"/>
        </a:p>
      </dgm:t>
    </dgm:pt>
    <dgm:pt modelId="{E5089740-8AE8-4A3E-A13C-715120229E56}" type="pres">
      <dgm:prSet presAssocID="{47671E14-8663-4A97-A48B-597AC7EEEBA6}" presName="node" presStyleLbl="node1" presStyleIdx="1" presStyleCnt="4" custScaleY="885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9B6327-163E-4B19-855E-F8CB1BEB0797}" type="pres">
      <dgm:prSet presAssocID="{0ECCD2E1-0A8D-45FB-BE75-D10BEF56191A}" presName="sibTrans" presStyleLbl="sibTrans2D1" presStyleIdx="1" presStyleCnt="3"/>
      <dgm:spPr/>
      <dgm:t>
        <a:bodyPr/>
        <a:lstStyle/>
        <a:p>
          <a:endParaRPr lang="pt-BR"/>
        </a:p>
      </dgm:t>
    </dgm:pt>
    <dgm:pt modelId="{F665E978-E2D9-4D01-BF22-2242F537242B}" type="pres">
      <dgm:prSet presAssocID="{0ECCD2E1-0A8D-45FB-BE75-D10BEF56191A}" presName="connectorText" presStyleLbl="sibTrans2D1" presStyleIdx="1" presStyleCnt="3"/>
      <dgm:spPr/>
      <dgm:t>
        <a:bodyPr/>
        <a:lstStyle/>
        <a:p>
          <a:endParaRPr lang="pt-BR"/>
        </a:p>
      </dgm:t>
    </dgm:pt>
    <dgm:pt modelId="{F61706D4-3D72-4983-9F7C-A4E4EA3194E4}" type="pres">
      <dgm:prSet presAssocID="{FF6D5C25-688D-423B-BA07-159462187F50}" presName="node" presStyleLbl="node1" presStyleIdx="2" presStyleCnt="4" custScaleX="268371" custScaleY="8929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FACDDF-2768-4E3F-BB04-0E59237032CA}" type="pres">
      <dgm:prSet presAssocID="{0319A114-43F1-4CAC-B3C7-57A8F1085442}" presName="sibTrans" presStyleLbl="sibTrans2D1" presStyleIdx="2" presStyleCnt="3"/>
      <dgm:spPr/>
      <dgm:t>
        <a:bodyPr/>
        <a:lstStyle/>
        <a:p>
          <a:endParaRPr lang="pt-BR"/>
        </a:p>
      </dgm:t>
    </dgm:pt>
    <dgm:pt modelId="{FF1AB8D8-0155-495E-8575-B682C62C006B}" type="pres">
      <dgm:prSet presAssocID="{0319A114-43F1-4CAC-B3C7-57A8F1085442}" presName="connectorText" presStyleLbl="sibTrans2D1" presStyleIdx="2" presStyleCnt="3"/>
      <dgm:spPr/>
      <dgm:t>
        <a:bodyPr/>
        <a:lstStyle/>
        <a:p>
          <a:endParaRPr lang="pt-BR"/>
        </a:p>
      </dgm:t>
    </dgm:pt>
    <dgm:pt modelId="{4D7766D9-D562-429F-90CF-37B0D978576B}" type="pres">
      <dgm:prSet presAssocID="{AA7BA0B2-D7D0-40F3-9603-C525B6BAB1D3}" presName="node" presStyleLbl="node1" presStyleIdx="3" presStyleCnt="4" custScaleX="174539" custScaleY="8723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5F82C22-F557-4B9E-B070-1742F6E9BE6C}" srcId="{C679F156-9811-4003-AB39-D632D4106E34}" destId="{47671E14-8663-4A97-A48B-597AC7EEEBA6}" srcOrd="1" destOrd="0" parTransId="{CD3E3059-E448-4BF7-A364-8D5F92ABEAEC}" sibTransId="{0ECCD2E1-0A8D-45FB-BE75-D10BEF56191A}"/>
    <dgm:cxn modelId="{263DE960-2614-4CE6-99F8-C4F0486BECCC}" type="presOf" srcId="{0ECCD2E1-0A8D-45FB-BE75-D10BEF56191A}" destId="{F665E978-E2D9-4D01-BF22-2242F537242B}" srcOrd="1" destOrd="0" presId="urn:microsoft.com/office/officeart/2005/8/layout/process1"/>
    <dgm:cxn modelId="{7EFC7DA6-F0A1-4AD7-B75F-C234E56052E7}" type="presOf" srcId="{98C64301-850A-41C0-92EC-032207D78B89}" destId="{F3F390EB-A8DB-488A-B357-B4577E045780}" srcOrd="0" destOrd="0" presId="urn:microsoft.com/office/officeart/2005/8/layout/process1"/>
    <dgm:cxn modelId="{522DF2C0-C3A3-47FB-9B52-81F3FD47D1F5}" type="presOf" srcId="{98C64301-850A-41C0-92EC-032207D78B89}" destId="{DB339A4C-47E0-4A44-97CA-336F190002C4}" srcOrd="1" destOrd="0" presId="urn:microsoft.com/office/officeart/2005/8/layout/process1"/>
    <dgm:cxn modelId="{3AAECD0F-8D6D-4605-A736-8D4253A5DC0C}" srcId="{C679F156-9811-4003-AB39-D632D4106E34}" destId="{FF6D5C25-688D-423B-BA07-159462187F50}" srcOrd="2" destOrd="0" parTransId="{1E8A0418-CB39-41FF-9698-787B2BC36202}" sibTransId="{0319A114-43F1-4CAC-B3C7-57A8F1085442}"/>
    <dgm:cxn modelId="{A69BAED4-CA5D-47AB-AA3E-DD55DC1F995F}" type="presOf" srcId="{47671E14-8663-4A97-A48B-597AC7EEEBA6}" destId="{E5089740-8AE8-4A3E-A13C-715120229E56}" srcOrd="0" destOrd="0" presId="urn:microsoft.com/office/officeart/2005/8/layout/process1"/>
    <dgm:cxn modelId="{BC1EBC67-3BD6-406B-AC40-26456ABCB095}" type="presOf" srcId="{FF6D5C25-688D-423B-BA07-159462187F50}" destId="{F61706D4-3D72-4983-9F7C-A4E4EA3194E4}" srcOrd="0" destOrd="0" presId="urn:microsoft.com/office/officeart/2005/8/layout/process1"/>
    <dgm:cxn modelId="{ACCB2A19-6CCA-4443-AFBA-1E5731E3F5CE}" type="presOf" srcId="{0319A114-43F1-4CAC-B3C7-57A8F1085442}" destId="{91FACDDF-2768-4E3F-BB04-0E59237032CA}" srcOrd="0" destOrd="0" presId="urn:microsoft.com/office/officeart/2005/8/layout/process1"/>
    <dgm:cxn modelId="{562E833A-7B79-4B6D-A9E8-CB8439AE72EC}" srcId="{C679F156-9811-4003-AB39-D632D4106E34}" destId="{AA7BA0B2-D7D0-40F3-9603-C525B6BAB1D3}" srcOrd="3" destOrd="0" parTransId="{EE99C70C-E0E7-4856-8651-E7093AB7874D}" sibTransId="{436CC184-8621-4521-B3BE-66761B486A63}"/>
    <dgm:cxn modelId="{625BEEBE-64BA-46BF-9630-675DCF051DFC}" type="presOf" srcId="{0319A114-43F1-4CAC-B3C7-57A8F1085442}" destId="{FF1AB8D8-0155-495E-8575-B682C62C006B}" srcOrd="1" destOrd="0" presId="urn:microsoft.com/office/officeart/2005/8/layout/process1"/>
    <dgm:cxn modelId="{6B4470BD-9473-4DD8-982C-D62097A4989D}" type="presOf" srcId="{0ECCD2E1-0A8D-45FB-BE75-D10BEF56191A}" destId="{769B6327-163E-4B19-855E-F8CB1BEB0797}" srcOrd="0" destOrd="0" presId="urn:microsoft.com/office/officeart/2005/8/layout/process1"/>
    <dgm:cxn modelId="{D71D415A-2189-45A1-876D-BF334C5602F9}" srcId="{C679F156-9811-4003-AB39-D632D4106E34}" destId="{881BE3D1-D738-4121-B6E7-4823684C1A9C}" srcOrd="0" destOrd="0" parTransId="{C2739230-FE36-4845-B4F3-29CAA5F4AA99}" sibTransId="{98C64301-850A-41C0-92EC-032207D78B89}"/>
    <dgm:cxn modelId="{A18E2812-4134-4C9B-AFEC-3DB7E5C88D07}" type="presOf" srcId="{C679F156-9811-4003-AB39-D632D4106E34}" destId="{568E252C-1541-4C23-9A0B-358F67F34D31}" srcOrd="0" destOrd="0" presId="urn:microsoft.com/office/officeart/2005/8/layout/process1"/>
    <dgm:cxn modelId="{3B5CEF92-5717-4FB4-BE21-4844C8AD4847}" type="presOf" srcId="{881BE3D1-D738-4121-B6E7-4823684C1A9C}" destId="{9616D3DE-AE6A-4B56-B80B-8AC26CA4F579}" srcOrd="0" destOrd="0" presId="urn:microsoft.com/office/officeart/2005/8/layout/process1"/>
    <dgm:cxn modelId="{4B30C267-273D-4944-8B9F-7A773A991D19}" type="presOf" srcId="{AA7BA0B2-D7D0-40F3-9603-C525B6BAB1D3}" destId="{4D7766D9-D562-429F-90CF-37B0D978576B}" srcOrd="0" destOrd="0" presId="urn:microsoft.com/office/officeart/2005/8/layout/process1"/>
    <dgm:cxn modelId="{82AA4366-606C-4AF4-9CA9-89C334F42B59}" type="presParOf" srcId="{568E252C-1541-4C23-9A0B-358F67F34D31}" destId="{9616D3DE-AE6A-4B56-B80B-8AC26CA4F579}" srcOrd="0" destOrd="0" presId="urn:microsoft.com/office/officeart/2005/8/layout/process1"/>
    <dgm:cxn modelId="{23521C64-7F75-4B58-8402-61F0EBC39892}" type="presParOf" srcId="{568E252C-1541-4C23-9A0B-358F67F34D31}" destId="{F3F390EB-A8DB-488A-B357-B4577E045780}" srcOrd="1" destOrd="0" presId="urn:microsoft.com/office/officeart/2005/8/layout/process1"/>
    <dgm:cxn modelId="{22B9D9A7-67AF-4915-A7D3-DA061AD94415}" type="presParOf" srcId="{F3F390EB-A8DB-488A-B357-B4577E045780}" destId="{DB339A4C-47E0-4A44-97CA-336F190002C4}" srcOrd="0" destOrd="0" presId="urn:microsoft.com/office/officeart/2005/8/layout/process1"/>
    <dgm:cxn modelId="{73BA4986-5961-48C0-BB16-3C89EC08998B}" type="presParOf" srcId="{568E252C-1541-4C23-9A0B-358F67F34D31}" destId="{E5089740-8AE8-4A3E-A13C-715120229E56}" srcOrd="2" destOrd="0" presId="urn:microsoft.com/office/officeart/2005/8/layout/process1"/>
    <dgm:cxn modelId="{683759E2-7CD3-41DC-85D8-FB4733FD1183}" type="presParOf" srcId="{568E252C-1541-4C23-9A0B-358F67F34D31}" destId="{769B6327-163E-4B19-855E-F8CB1BEB0797}" srcOrd="3" destOrd="0" presId="urn:microsoft.com/office/officeart/2005/8/layout/process1"/>
    <dgm:cxn modelId="{D72E3130-7D78-41E2-847A-E6ED246CF75A}" type="presParOf" srcId="{769B6327-163E-4B19-855E-F8CB1BEB0797}" destId="{F665E978-E2D9-4D01-BF22-2242F537242B}" srcOrd="0" destOrd="0" presId="urn:microsoft.com/office/officeart/2005/8/layout/process1"/>
    <dgm:cxn modelId="{0A906507-B53E-42B0-BFD4-C389A3A8899E}" type="presParOf" srcId="{568E252C-1541-4C23-9A0B-358F67F34D31}" destId="{F61706D4-3D72-4983-9F7C-A4E4EA3194E4}" srcOrd="4" destOrd="0" presId="urn:microsoft.com/office/officeart/2005/8/layout/process1"/>
    <dgm:cxn modelId="{02D2F6EF-2849-49FE-9770-A39DC6681F7A}" type="presParOf" srcId="{568E252C-1541-4C23-9A0B-358F67F34D31}" destId="{91FACDDF-2768-4E3F-BB04-0E59237032CA}" srcOrd="5" destOrd="0" presId="urn:microsoft.com/office/officeart/2005/8/layout/process1"/>
    <dgm:cxn modelId="{56F9E928-FC1F-46EA-83D5-20B5929C4B32}" type="presParOf" srcId="{91FACDDF-2768-4E3F-BB04-0E59237032CA}" destId="{FF1AB8D8-0155-495E-8575-B682C62C006B}" srcOrd="0" destOrd="0" presId="urn:microsoft.com/office/officeart/2005/8/layout/process1"/>
    <dgm:cxn modelId="{6EF43E5F-4C8F-44E1-926C-DB3B32F414F2}" type="presParOf" srcId="{568E252C-1541-4C23-9A0B-358F67F34D31}" destId="{4D7766D9-D562-429F-90CF-37B0D978576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16D3DE-AE6A-4B56-B80B-8AC26CA4F579}">
      <dsp:nvSpPr>
        <dsp:cNvPr id="0" name=""/>
        <dsp:cNvSpPr/>
      </dsp:nvSpPr>
      <dsp:spPr>
        <a:xfrm>
          <a:off x="10532" y="1029549"/>
          <a:ext cx="1772421" cy="271406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Quais são os hubs com incidência de inundações no ABC Paulista e quais as relações espaciais entre eles?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62444" y="1081461"/>
        <a:ext cx="1668597" cy="2610242"/>
      </dsp:txXfrm>
    </dsp:sp>
    <dsp:sp modelId="{F3F390EB-A8DB-488A-B357-B4577E045780}">
      <dsp:nvSpPr>
        <dsp:cNvPr id="0" name=""/>
        <dsp:cNvSpPr/>
      </dsp:nvSpPr>
      <dsp:spPr>
        <a:xfrm>
          <a:off x="1914527" y="2223432"/>
          <a:ext cx="278935" cy="3263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1914527" y="2288692"/>
        <a:ext cx="195255" cy="195781"/>
      </dsp:txXfrm>
    </dsp:sp>
    <dsp:sp modelId="{E5089740-8AE8-4A3E-A13C-715120229E56}">
      <dsp:nvSpPr>
        <dsp:cNvPr id="0" name=""/>
        <dsp:cNvSpPr/>
      </dsp:nvSpPr>
      <dsp:spPr>
        <a:xfrm>
          <a:off x="2309246" y="1058164"/>
          <a:ext cx="1315731" cy="265683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Técnicas de análise espacial para </a:t>
          </a:r>
          <a:r>
            <a:rPr lang="pt-BR" sz="2000" kern="1200" dirty="0" smtClean="0">
              <a:solidFill>
                <a:schemeClr val="tx1"/>
              </a:solidFill>
            </a:rPr>
            <a:t>lidar </a:t>
          </a:r>
          <a:r>
            <a:rPr lang="pt-BR" sz="2000" kern="1200" dirty="0" smtClean="0">
              <a:solidFill>
                <a:schemeClr val="tx1"/>
              </a:solidFill>
            </a:rPr>
            <a:t>com a questão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2347782" y="1096700"/>
        <a:ext cx="1238659" cy="2579764"/>
      </dsp:txXfrm>
    </dsp:sp>
    <dsp:sp modelId="{769B6327-163E-4B19-855E-F8CB1BEB0797}">
      <dsp:nvSpPr>
        <dsp:cNvPr id="0" name=""/>
        <dsp:cNvSpPr/>
      </dsp:nvSpPr>
      <dsp:spPr>
        <a:xfrm>
          <a:off x="3756550" y="2223432"/>
          <a:ext cx="278935" cy="3263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3756550" y="2288692"/>
        <a:ext cx="195255" cy="195781"/>
      </dsp:txXfrm>
    </dsp:sp>
    <dsp:sp modelId="{F61706D4-3D72-4983-9F7C-A4E4EA3194E4}">
      <dsp:nvSpPr>
        <dsp:cNvPr id="0" name=""/>
        <dsp:cNvSpPr/>
      </dsp:nvSpPr>
      <dsp:spPr>
        <a:xfrm>
          <a:off x="4151270" y="1046715"/>
          <a:ext cx="3531040" cy="2679734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1) Indicadores globais de </a:t>
          </a:r>
          <a:r>
            <a:rPr lang="pt-BR" sz="2000" kern="1200" dirty="0" err="1" smtClean="0">
              <a:solidFill>
                <a:schemeClr val="tx1"/>
              </a:solidFill>
            </a:rPr>
            <a:t>Autocorrelação</a:t>
          </a:r>
          <a:r>
            <a:rPr lang="pt-BR" sz="2000" kern="1200" dirty="0" smtClean="0">
              <a:solidFill>
                <a:schemeClr val="tx1"/>
              </a:solidFill>
            </a:rPr>
            <a:t> espacial via </a:t>
          </a:r>
          <a:r>
            <a:rPr lang="pt-BR" sz="2000" kern="1200" dirty="0" err="1" smtClean="0">
              <a:solidFill>
                <a:schemeClr val="tx1"/>
              </a:solidFill>
            </a:rPr>
            <a:t>Geary</a:t>
          </a:r>
          <a:endParaRPr lang="pt-BR" sz="2000" kern="1200" dirty="0" smtClean="0">
            <a:solidFill>
              <a:schemeClr val="tx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2) Indicadores locais de </a:t>
          </a:r>
          <a:r>
            <a:rPr lang="pt-BR" sz="2000" kern="1200" dirty="0" err="1" smtClean="0">
              <a:solidFill>
                <a:schemeClr val="tx1"/>
              </a:solidFill>
            </a:rPr>
            <a:t>autocorrelação</a:t>
          </a:r>
          <a:r>
            <a:rPr lang="pt-BR" sz="2000" kern="1200" dirty="0" smtClean="0">
              <a:solidFill>
                <a:schemeClr val="tx1"/>
              </a:solidFill>
            </a:rPr>
            <a:t> espacial via Índice Moran e G local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3) Comparação com número absoluto de eventos </a:t>
          </a:r>
        </a:p>
      </dsp:txBody>
      <dsp:txXfrm>
        <a:off x="4229757" y="1125202"/>
        <a:ext cx="3374066" cy="2522760"/>
      </dsp:txXfrm>
    </dsp:sp>
    <dsp:sp modelId="{91FACDDF-2768-4E3F-BB04-0E59237032CA}">
      <dsp:nvSpPr>
        <dsp:cNvPr id="0" name=""/>
        <dsp:cNvSpPr/>
      </dsp:nvSpPr>
      <dsp:spPr>
        <a:xfrm>
          <a:off x="7813884" y="2223432"/>
          <a:ext cx="278935" cy="3263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kern="1200"/>
        </a:p>
      </dsp:txBody>
      <dsp:txXfrm>
        <a:off x="7813884" y="2288692"/>
        <a:ext cx="195255" cy="195781"/>
      </dsp:txXfrm>
    </dsp:sp>
    <dsp:sp modelId="{4D7766D9-D562-429F-90CF-37B0D978576B}">
      <dsp:nvSpPr>
        <dsp:cNvPr id="0" name=""/>
        <dsp:cNvSpPr/>
      </dsp:nvSpPr>
      <dsp:spPr>
        <a:xfrm>
          <a:off x="8208603" y="1077552"/>
          <a:ext cx="2296463" cy="2618061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>
              <a:solidFill>
                <a:schemeClr val="tx1"/>
              </a:solidFill>
            </a:rPr>
            <a:t>Estabelecimento de  regimes de </a:t>
          </a:r>
          <a:r>
            <a:rPr lang="pt-BR" sz="2000" kern="1200" dirty="0" err="1" smtClean="0">
              <a:solidFill>
                <a:schemeClr val="tx1"/>
              </a:solidFill>
            </a:rPr>
            <a:t>autocorrelação</a:t>
          </a:r>
          <a:r>
            <a:rPr lang="pt-BR" sz="2000" kern="1200" dirty="0" smtClean="0">
              <a:solidFill>
                <a:schemeClr val="tx1"/>
              </a:solidFill>
            </a:rPr>
            <a:t> </a:t>
          </a:r>
          <a:r>
            <a:rPr lang="pt-BR" sz="2000" kern="1200" dirty="0" smtClean="0">
              <a:solidFill>
                <a:schemeClr val="tx1"/>
              </a:solidFill>
            </a:rPr>
            <a:t>espacial na incidência de inundações entre 1993 e 2013 nos </a:t>
          </a:r>
          <a:r>
            <a:rPr lang="pt-BR" sz="2000" kern="1200" dirty="0" smtClean="0">
              <a:solidFill>
                <a:schemeClr val="tx1"/>
              </a:solidFill>
            </a:rPr>
            <a:t>subdistritos </a:t>
          </a:r>
          <a:r>
            <a:rPr lang="pt-BR" sz="2000" kern="1200" dirty="0" smtClean="0">
              <a:solidFill>
                <a:schemeClr val="tx1"/>
              </a:solidFill>
            </a:rPr>
            <a:t>do ABC Paulista.</a:t>
          </a:r>
          <a:endParaRPr lang="pt-BR" sz="2000" kern="1200" dirty="0">
            <a:solidFill>
              <a:schemeClr val="tx1"/>
            </a:solidFill>
          </a:endParaRPr>
        </a:p>
      </dsp:txBody>
      <dsp:txXfrm>
        <a:off x="8275864" y="1144813"/>
        <a:ext cx="2161941" cy="2483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BA9C7-2407-4723-BD40-FB96ACAE7085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2F83D-6D63-4E47-A137-6BB515E05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4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2F83D-6D63-4E47-A137-6BB515E05BD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021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2F83D-6D63-4E47-A137-6BB515E05BD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0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2F83D-6D63-4E47-A137-6BB515E05BD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78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2F83D-6D63-4E47-A137-6BB515E05BD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39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A53D-C5B6-4D60-9670-B3CC0FDA7640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20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10CBC-2DFA-40BC-8332-6786BDC3D2BA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0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59BE-6EA5-4A21-822C-6C54CB41EB68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0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3738-1614-427B-A156-531B6B904E4B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84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96704-DB6F-4482-9E7D-493CD8AC3E89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82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E9FA7-A047-4B29-ADAF-FCC245AE634E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12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E488-AC98-4C1B-AD66-80D9383462AA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92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C8B96-B011-4F1D-A027-46B5D69AF342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4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4BC-207F-4077-AE51-76C0F167AE52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5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915E0D8-C6DA-4257-AE78-9E62A29C1478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1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47DE-FEEC-4385-A87F-1331BBCEF6B4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15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173622-76AD-4464-8CF0-9CA13DDF3C83}" type="datetime1">
              <a:rPr lang="en-US" smtClean="0"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61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216068"/>
          </a:xfrm>
        </p:spPr>
        <p:txBody>
          <a:bodyPr/>
          <a:lstStyle/>
          <a:p>
            <a:r>
              <a:rPr lang="pt-BR" sz="4000" b="1" dirty="0" smtClean="0"/>
              <a:t>Análise de </a:t>
            </a:r>
            <a:r>
              <a:rPr lang="pt-BR" sz="4000" b="1" dirty="0" err="1" smtClean="0"/>
              <a:t>Autocorrelação</a:t>
            </a:r>
            <a:r>
              <a:rPr lang="pt-BR" sz="4000" b="1" dirty="0" smtClean="0"/>
              <a:t> Espacial na Ocorrência de Inundações no ABC Paulista Entre 1993 e 2013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b="1" dirty="0" smtClean="0"/>
              <a:t>Leonardo Rossatto Queiroz</a:t>
            </a:r>
          </a:p>
          <a:p>
            <a:r>
              <a:rPr lang="en-US" b="1" dirty="0" smtClean="0"/>
              <a:t>SER 301 – </a:t>
            </a:r>
            <a:r>
              <a:rPr lang="en-US" b="1" dirty="0" err="1" smtClean="0"/>
              <a:t>Análise</a:t>
            </a:r>
            <a:r>
              <a:rPr lang="en-US" b="1" dirty="0" smtClean="0"/>
              <a:t> </a:t>
            </a:r>
            <a:r>
              <a:rPr lang="en-US" b="1" dirty="0" err="1" smtClean="0"/>
              <a:t>Espacial</a:t>
            </a:r>
            <a:r>
              <a:rPr lang="en-US" b="1" dirty="0" smtClean="0"/>
              <a:t> de Dados </a:t>
            </a:r>
            <a:r>
              <a:rPr lang="en-US" b="1" dirty="0" err="1" smtClean="0"/>
              <a:t>Geográficos</a:t>
            </a:r>
            <a:endParaRPr lang="en-US" b="1" dirty="0" smtClean="0"/>
          </a:p>
          <a:p>
            <a:r>
              <a:rPr lang="pt-BR" dirty="0" smtClean="0"/>
              <a:t>Prof. Dr. Eduardo </a:t>
            </a:r>
            <a:r>
              <a:rPr lang="pt-BR" dirty="0"/>
              <a:t>G. Camargo e </a:t>
            </a:r>
            <a:r>
              <a:rPr lang="pt-BR" dirty="0" smtClean="0"/>
              <a:t>Prof. Dr. </a:t>
            </a:r>
            <a:r>
              <a:rPr lang="pt-BR" dirty="0"/>
              <a:t>Antônio Miguel Vieira Monteiro</a:t>
            </a:r>
          </a:p>
        </p:txBody>
      </p:sp>
    </p:spTree>
    <p:extLst>
      <p:ext uri="{BB962C8B-B14F-4D97-AF65-F5344CB8AC3E}">
        <p14:creationId xmlns:p14="http://schemas.microsoft.com/office/powerpoint/2010/main" val="399049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265679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Materiais e Métodos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Métodos:</a:t>
            </a:r>
          </a:p>
          <a:p>
            <a:r>
              <a:rPr lang="pt-BR" sz="2400" dirty="0" smtClean="0"/>
              <a:t>- </a:t>
            </a:r>
            <a:r>
              <a:rPr lang="pt-BR" sz="2400" dirty="0" smtClean="0"/>
              <a:t>Separação do mapa de eventos (pontos) em bases anuais.</a:t>
            </a:r>
          </a:p>
          <a:p>
            <a:r>
              <a:rPr lang="pt-BR" sz="2400" dirty="0" smtClean="0"/>
              <a:t>- </a:t>
            </a:r>
            <a:r>
              <a:rPr lang="pt-BR" sz="2400" dirty="0" smtClean="0"/>
              <a:t>Contagem </a:t>
            </a:r>
            <a:r>
              <a:rPr lang="pt-BR" sz="2400" dirty="0" smtClean="0"/>
              <a:t>de eventos ocorridos em subdistritos por triênio (total de 7 triênios – 21 anos</a:t>
            </a:r>
            <a:r>
              <a:rPr lang="pt-BR" sz="2400" dirty="0" smtClean="0"/>
              <a:t>)</a:t>
            </a:r>
            <a:endParaRPr lang="pt-BR" sz="2400" dirty="0" smtClean="0"/>
          </a:p>
          <a:p>
            <a:r>
              <a:rPr lang="pt-BR" sz="2400" dirty="0" smtClean="0"/>
              <a:t>- Mapas de </a:t>
            </a:r>
            <a:r>
              <a:rPr lang="pt-BR" sz="2400" dirty="0" err="1" smtClean="0"/>
              <a:t>autocorrelação</a:t>
            </a:r>
            <a:r>
              <a:rPr lang="pt-BR" sz="2400" dirty="0" smtClean="0"/>
              <a:t> global (Índice de </a:t>
            </a:r>
            <a:r>
              <a:rPr lang="pt-BR" sz="2400" dirty="0" err="1" smtClean="0"/>
              <a:t>Geary</a:t>
            </a:r>
            <a:r>
              <a:rPr lang="pt-BR" sz="2400" dirty="0" smtClean="0"/>
              <a:t>)</a:t>
            </a:r>
          </a:p>
          <a:p>
            <a:r>
              <a:rPr lang="pt-BR" sz="2400" dirty="0" smtClean="0"/>
              <a:t>- Mapas de </a:t>
            </a:r>
            <a:r>
              <a:rPr lang="pt-BR" sz="2400" dirty="0" err="1" smtClean="0"/>
              <a:t>autocorrelação</a:t>
            </a:r>
            <a:r>
              <a:rPr lang="pt-BR" sz="2400" dirty="0" smtClean="0"/>
              <a:t> local (Índice Local de Moran e Local G)</a:t>
            </a:r>
          </a:p>
          <a:p>
            <a:r>
              <a:rPr lang="pt-BR" sz="2400" dirty="0" smtClean="0"/>
              <a:t>- Comparação com a contagem de eventos por </a:t>
            </a:r>
            <a:r>
              <a:rPr lang="pt-BR" sz="2400" dirty="0" smtClean="0"/>
              <a:t>subdistrito</a:t>
            </a:r>
            <a:r>
              <a:rPr lang="pt-BR" sz="2400" dirty="0" smtClean="0"/>
              <a:t>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Global -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Geary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875218"/>
            <a:ext cx="3160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Teste de significância</a:t>
            </a:r>
            <a:endParaRPr lang="pt-BR" sz="24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5" y="1971783"/>
            <a:ext cx="10058400" cy="395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2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Global -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Geary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3160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 smtClean="0"/>
              <a:t>Autocorrelação</a:t>
            </a:r>
            <a:endParaRPr lang="pt-BR" sz="24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5" y="1923403"/>
            <a:ext cx="10058400" cy="397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- Moran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13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3160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Teste de </a:t>
            </a:r>
            <a:r>
              <a:rPr lang="pt-BR" sz="2400" b="1" dirty="0" smtClean="0"/>
              <a:t>Significância</a:t>
            </a:r>
            <a:endParaRPr lang="pt-BR" sz="2400" b="1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83" y="1923403"/>
            <a:ext cx="10058400" cy="405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6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- Moran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3160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 smtClean="0"/>
              <a:t>Autocorrelação</a:t>
            </a:r>
            <a:endParaRPr lang="pt-BR" sz="24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5" y="1934503"/>
            <a:ext cx="10058400" cy="39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7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- Moran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15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433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Diagrama de Espalhamento</a:t>
            </a:r>
            <a:endParaRPr lang="pt-BR" sz="2400" b="1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45" y="1923403"/>
            <a:ext cx="10058400" cy="39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- G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433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Teste de Significância</a:t>
            </a:r>
            <a:endParaRPr lang="pt-BR" sz="24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852" y="1923403"/>
            <a:ext cx="10058400" cy="4050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67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2" y="0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–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Local - G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00" y="1378655"/>
            <a:ext cx="10058400" cy="4652713"/>
          </a:xfrm>
        </p:spPr>
        <p:txBody>
          <a:bodyPr/>
          <a:lstStyle/>
          <a:p>
            <a:endParaRPr lang="pt-BR" dirty="0"/>
          </a:p>
          <a:p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40852" y="916990"/>
            <a:ext cx="433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err="1" smtClean="0"/>
              <a:t>Autocorrelação</a:t>
            </a:r>
            <a:endParaRPr lang="pt-BR" sz="2400" b="1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8" y="1923403"/>
            <a:ext cx="10058400" cy="396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51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216" y="-140058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de Dados Quantitativos 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18</a:t>
            </a:fld>
            <a:endParaRPr lang="en-US" dirty="0"/>
          </a:p>
        </p:txBody>
      </p:sp>
      <p:sp>
        <p:nvSpPr>
          <p:cNvPr id="8" name="CaixaDeTexto 7"/>
          <p:cNvSpPr txBox="1"/>
          <p:nvPr/>
        </p:nvSpPr>
        <p:spPr>
          <a:xfrm>
            <a:off x="8332630" y="1764406"/>
            <a:ext cx="2829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Quantidade de Inundações por triênio</a:t>
            </a:r>
            <a:endParaRPr lang="pt-BR" b="1" dirty="0"/>
          </a:p>
        </p:txBody>
      </p:sp>
      <p:pic>
        <p:nvPicPr>
          <p:cNvPr id="14" name="Espaço Reservado para Conteúdo 1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" y="642496"/>
            <a:ext cx="8049295" cy="5525286"/>
          </a:xfrm>
        </p:spPr>
      </p:pic>
    </p:spTree>
    <p:extLst>
      <p:ext uri="{BB962C8B-B14F-4D97-AF65-F5344CB8AC3E}">
        <p14:creationId xmlns:p14="http://schemas.microsoft.com/office/powerpoint/2010/main" val="216514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00596"/>
            <a:ext cx="9804686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de Dados Quantitativos 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19</a:t>
            </a:fld>
            <a:endParaRPr lang="en-US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97280" y="1152429"/>
            <a:ext cx="445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Quantidade de Inundações por ano</a:t>
            </a:r>
            <a:endParaRPr lang="pt-BR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666" y="1869413"/>
            <a:ext cx="9460230" cy="434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74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309093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863840"/>
              </p:ext>
            </p:extLst>
          </p:nvPr>
        </p:nvGraphicFramePr>
        <p:xfrm>
          <a:off x="838200" y="1403797"/>
          <a:ext cx="10515600" cy="4773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32509" y="6356350"/>
            <a:ext cx="106195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CaixaDeTexto 6"/>
          <p:cNvSpPr txBox="1"/>
          <p:nvPr/>
        </p:nvSpPr>
        <p:spPr>
          <a:xfrm>
            <a:off x="838200" y="1325563"/>
            <a:ext cx="3013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Resumo da Pesquisa</a:t>
            </a:r>
            <a:r>
              <a:rPr lang="pt-BR" b="1" dirty="0" smtClean="0"/>
              <a:t>: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1850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00596"/>
            <a:ext cx="9804686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de Dados Quantitativos </a:t>
            </a: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97280" y="1152429"/>
            <a:ext cx="445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Quantidade de Inundações por ano</a:t>
            </a:r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795584"/>
              </p:ext>
            </p:extLst>
          </p:nvPr>
        </p:nvGraphicFramePr>
        <p:xfrm>
          <a:off x="296203" y="1777285"/>
          <a:ext cx="11449319" cy="40310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00679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419267"/>
                <a:gridCol w="744033"/>
              </a:tblGrid>
              <a:tr h="298073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u="none" strike="noStrike" dirty="0" smtClean="0">
                          <a:effectLst/>
                        </a:rPr>
                        <a:t>Subdistrito/Ano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1993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1994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1995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1996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1997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1998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1999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2000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2001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2002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2003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2004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2005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2006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2007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2008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2009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2010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2011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2012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>
                          <a:effectLst/>
                        </a:rPr>
                        <a:t>2013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Capuava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193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Diadema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12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104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Mauá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178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Ouro Fino Paulista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Paranapiacaba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19</a:t>
                      </a:r>
                      <a:endParaRPr lang="pt-BR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Riacho Grande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1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Ribeirão Pires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38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Rio Grande da Serra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Santa Luzia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Santo André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116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191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127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278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457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450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414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127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143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2684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838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</a:rPr>
                        <a:t>São Bernardo do Campo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393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807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São Caetano do Sul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60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24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35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137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160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100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45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722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1226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43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54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165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39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105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121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125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95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46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116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161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263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166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369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697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694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160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212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4363</a:t>
                      </a:r>
                      <a:endParaRPr lang="pt-BR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1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485071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lang="pt-BR" sz="3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índice de </a:t>
            </a:r>
            <a:r>
              <a:rPr lang="pt-BR" dirty="0" err="1" smtClean="0"/>
              <a:t>Geary</a:t>
            </a:r>
            <a:r>
              <a:rPr lang="pt-BR" dirty="0" smtClean="0"/>
              <a:t> mostra que, à partir de 2002, Santo André surge como </a:t>
            </a:r>
            <a:r>
              <a:rPr lang="pt-BR" dirty="0" err="1" smtClean="0"/>
              <a:t>outlier</a:t>
            </a:r>
            <a:r>
              <a:rPr lang="pt-BR" dirty="0" smtClean="0"/>
              <a:t>, sendo responsável por grande parte das inundações da região e </a:t>
            </a:r>
            <a:r>
              <a:rPr lang="pt-BR" dirty="0" smtClean="0"/>
              <a:t>estabelecendo uma diferença de valores </a:t>
            </a:r>
            <a:r>
              <a:rPr lang="pt-BR" smtClean="0"/>
              <a:t>persistente com </a:t>
            </a:r>
            <a:r>
              <a:rPr lang="pt-BR" dirty="0" smtClean="0"/>
              <a:t>os demais </a:t>
            </a:r>
            <a:r>
              <a:rPr lang="pt-BR" dirty="0" smtClean="0"/>
              <a:t>subdistritos</a:t>
            </a:r>
            <a:r>
              <a:rPr lang="pt-BR" dirty="0" smtClean="0"/>
              <a:t>.</a:t>
            </a:r>
          </a:p>
          <a:p>
            <a:r>
              <a:rPr lang="pt-BR" dirty="0" smtClean="0"/>
              <a:t>O índice local de Moran mostra o mesmo fenômeno: a </a:t>
            </a:r>
            <a:r>
              <a:rPr lang="pt-BR" dirty="0" err="1" smtClean="0"/>
              <a:t>autocorrelação</a:t>
            </a:r>
            <a:r>
              <a:rPr lang="pt-BR" dirty="0" smtClean="0"/>
              <a:t> espacial entre São Bernardo do Campo e São Caetano do Sul até 2001, passou a ser dependente de Santo André nos triênios seguintes. O aumento das inundações em Santo André proporcionou a inversão do diagrama de espalhamento de Moran, que deixou de ter valores positivos e passou a ter valores negativos.</a:t>
            </a:r>
          </a:p>
          <a:p>
            <a:r>
              <a:rPr lang="pt-BR" dirty="0" smtClean="0"/>
              <a:t>O índice G local, por sua vez, mostrou de forma mais </a:t>
            </a:r>
            <a:r>
              <a:rPr lang="pt-BR" dirty="0" err="1" smtClean="0"/>
              <a:t>clusterizada</a:t>
            </a:r>
            <a:r>
              <a:rPr lang="pt-BR" dirty="0" smtClean="0"/>
              <a:t> essa mudança de perfil, mostrando com clareza a consolidação de um cluster high (Santo André, São Bernardo do Campo e São Caetano do Sul) e um cluster </a:t>
            </a:r>
            <a:r>
              <a:rPr lang="pt-BR" dirty="0" err="1" smtClean="0"/>
              <a:t>low</a:t>
            </a:r>
            <a:r>
              <a:rPr lang="pt-BR" dirty="0" smtClean="0"/>
              <a:t> (Rio Grande da Serra e Ouro Fino Paulista</a:t>
            </a:r>
            <a:r>
              <a:rPr lang="pt-BR" dirty="0" smtClean="0"/>
              <a:t>)</a:t>
            </a:r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485071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  <a:endParaRPr lang="pt-BR" sz="3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quantidade de inundações por ano e o aumento expressivo do registro de inundações à partir dos anos 2000 é coerente com as mensurações globais (</a:t>
            </a:r>
            <a:r>
              <a:rPr lang="pt-BR" dirty="0" err="1"/>
              <a:t>Geary</a:t>
            </a:r>
            <a:r>
              <a:rPr lang="pt-BR" dirty="0"/>
              <a:t>) e locais (Moran e G), que identificaram com clareza o surgimento de um cluster espacial onde se concentram a grande maioria das inundações da região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A pouca quantidade de subdistritos da amostra teve impacto no valor de significância da amostra, mas não impediu a detecção dos clusters e </a:t>
            </a:r>
            <a:r>
              <a:rPr lang="pt-BR" dirty="0" err="1" smtClean="0"/>
              <a:t>outliers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0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485071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36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79" y="1704723"/>
            <a:ext cx="10115204" cy="4369317"/>
          </a:xfrm>
        </p:spPr>
        <p:txBody>
          <a:bodyPr>
            <a:normAutofit fontScale="92500"/>
          </a:bodyPr>
          <a:lstStyle/>
          <a:p>
            <a:r>
              <a:rPr lang="pt-BR" dirty="0"/>
              <a:t>BACK, Adalberto Gregório, Urbanização, planejamento e mudanças climáticas: desafios da capital paulista e da Região Metropolitana de São Paulo, São Carlos : UFSCar, 2016</a:t>
            </a:r>
            <a:endParaRPr lang="pt-BR" dirty="0" smtClean="0"/>
          </a:p>
          <a:p>
            <a:r>
              <a:rPr lang="pt-BR" dirty="0" smtClean="0"/>
              <a:t>CASTRO</a:t>
            </a:r>
            <a:r>
              <a:rPr lang="pt-BR" dirty="0"/>
              <a:t>, A. L</a:t>
            </a:r>
            <a:r>
              <a:rPr lang="pt-BR" dirty="0" smtClean="0"/>
              <a:t>. C</a:t>
            </a:r>
            <a:r>
              <a:rPr lang="pt-BR" dirty="0"/>
              <a:t>. Manual de Desastres: desastres naturais. Brasília: Ministério </a:t>
            </a:r>
            <a:r>
              <a:rPr lang="pt-BR" dirty="0" smtClean="0"/>
              <a:t>da Integração </a:t>
            </a:r>
            <a:r>
              <a:rPr lang="pt-BR" dirty="0"/>
              <a:t>Nacional, 2003. 174 </a:t>
            </a:r>
            <a:r>
              <a:rPr lang="pt-BR" dirty="0" smtClean="0"/>
              <a:t>p.</a:t>
            </a:r>
          </a:p>
          <a:p>
            <a:r>
              <a:rPr lang="pt-BR" dirty="0"/>
              <a:t>FERNANDES, Rafael Amorim; VALVERDE, </a:t>
            </a:r>
            <a:r>
              <a:rPr lang="pt-BR" dirty="0" err="1"/>
              <a:t>María</a:t>
            </a:r>
            <a:r>
              <a:rPr lang="pt-BR" dirty="0"/>
              <a:t> </a:t>
            </a:r>
            <a:r>
              <a:rPr lang="pt-BR" dirty="0" err="1"/>
              <a:t>Cleofé</a:t>
            </a:r>
            <a:r>
              <a:rPr lang="pt-BR" dirty="0"/>
              <a:t>. Análise da resiliência aos extremos climáticos de chuva: Estudo preliminar na região de Mauá no </a:t>
            </a:r>
            <a:r>
              <a:rPr lang="pt-BR" dirty="0" smtClean="0"/>
              <a:t>ABC </a:t>
            </a:r>
            <a:r>
              <a:rPr lang="pt-BR" dirty="0"/>
              <a:t>Paulista–São Paulo. Revista Brasileira de Ciências Ambientais (Online), n. 44, p. 1-17, 2017</a:t>
            </a:r>
            <a:endParaRPr lang="pt-BR" dirty="0" smtClean="0"/>
          </a:p>
          <a:p>
            <a:r>
              <a:rPr lang="pt-BR" dirty="0" smtClean="0"/>
              <a:t>INSTITUTO </a:t>
            </a:r>
            <a:r>
              <a:rPr lang="pt-BR" dirty="0"/>
              <a:t>GEOLÓGICO, Cadastro </a:t>
            </a:r>
            <a:r>
              <a:rPr lang="pt-BR" dirty="0" err="1"/>
              <a:t>Georreferenciado</a:t>
            </a:r>
            <a:r>
              <a:rPr lang="pt-BR" dirty="0"/>
              <a:t> de Eventos Geodinâmicos –Notas Explicativas, Instituto Geológico, Secretaria Estadual do Meio Ambiente, São Paulo, </a:t>
            </a:r>
            <a:r>
              <a:rPr lang="pt-BR" dirty="0" smtClean="0"/>
              <a:t>2015</a:t>
            </a:r>
          </a:p>
          <a:p>
            <a:r>
              <a:rPr lang="pt-BR" dirty="0" smtClean="0"/>
              <a:t>KOBIYAMA</a:t>
            </a:r>
            <a:r>
              <a:rPr lang="pt-BR" dirty="0"/>
              <a:t>, </a:t>
            </a:r>
            <a:r>
              <a:rPr lang="pt-BR" dirty="0" smtClean="0"/>
              <a:t>M. </a:t>
            </a:r>
            <a:r>
              <a:rPr lang="pt-BR" dirty="0"/>
              <a:t>et al. Prevenção de desastres naturais: conceitos básicos. Curitiba: </a:t>
            </a:r>
            <a:r>
              <a:rPr lang="pt-BR" dirty="0" err="1"/>
              <a:t>Organic</a:t>
            </a:r>
            <a:r>
              <a:rPr lang="pt-BR" dirty="0"/>
              <a:t> Trading, </a:t>
            </a:r>
            <a:r>
              <a:rPr lang="pt-BR" dirty="0" smtClean="0"/>
              <a:t>2006</a:t>
            </a:r>
          </a:p>
          <a:p>
            <a:r>
              <a:rPr lang="pt-BR" dirty="0"/>
              <a:t>VALVERDE, </a:t>
            </a:r>
            <a:r>
              <a:rPr lang="pt-BR" dirty="0" err="1"/>
              <a:t>María</a:t>
            </a:r>
            <a:r>
              <a:rPr lang="pt-BR" dirty="0"/>
              <a:t> </a:t>
            </a:r>
            <a:r>
              <a:rPr lang="pt-BR" dirty="0" err="1"/>
              <a:t>Cleofé</a:t>
            </a:r>
            <a:r>
              <a:rPr lang="pt-BR" dirty="0"/>
              <a:t>; DE OLIVEIRA CARDOSO, Andréa; BRAMBILA, Ricardo. O padrão de chuvas na região do ABC Paulista: os extremos e seus impactos. Revista Brasileira de Climatologia, v. 22, 2018</a:t>
            </a:r>
            <a:endParaRPr lang="pt-BR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7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Análise de </a:t>
            </a:r>
            <a:r>
              <a:rPr lang="pt-BR" dirty="0" err="1" smtClean="0"/>
              <a:t>Autocorrelação</a:t>
            </a:r>
            <a:r>
              <a:rPr lang="pt-BR" dirty="0" smtClean="0"/>
              <a:t> Espacial – o método para lidar com o problema</a:t>
            </a:r>
          </a:p>
          <a:p>
            <a:r>
              <a:rPr lang="pt-BR" dirty="0" smtClean="0"/>
              <a:t>Na ocorrência – quantificação</a:t>
            </a:r>
          </a:p>
          <a:p>
            <a:r>
              <a:rPr lang="pt-BR" dirty="0" smtClean="0"/>
              <a:t>De inundações – fenômeno estudado, problema</a:t>
            </a:r>
          </a:p>
          <a:p>
            <a:r>
              <a:rPr lang="pt-BR" dirty="0" smtClean="0"/>
              <a:t>No ABC Paulista – o local estudado</a:t>
            </a:r>
          </a:p>
          <a:p>
            <a:r>
              <a:rPr lang="pt-BR" dirty="0" smtClean="0"/>
              <a:t>Entre 1993 e 2013 – o período estudado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36418" y="6356350"/>
            <a:ext cx="1055716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097280" y="329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38200" y="-309093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838200" y="1325563"/>
            <a:ext cx="3013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Resumo da Pesquisa</a:t>
            </a:r>
            <a:r>
              <a:rPr lang="pt-BR" b="1" dirty="0" smtClean="0"/>
              <a:t>: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50315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054" y="372102"/>
            <a:ext cx="9601200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Análise de </a:t>
            </a:r>
            <a:r>
              <a:rPr lang="pt-B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Autocorrelação</a:t>
            </a:r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Espacial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17054" y="1885054"/>
            <a:ext cx="9601200" cy="4347693"/>
          </a:xfrm>
        </p:spPr>
        <p:txBody>
          <a:bodyPr>
            <a:normAutofit/>
          </a:bodyPr>
          <a:lstStyle/>
          <a:p>
            <a:r>
              <a:rPr lang="pt-BR" sz="2400" dirty="0" smtClean="0"/>
              <a:t>Investigação de padrões e tendências espaciais, mostrando como os valores se relacionam no espaço.</a:t>
            </a:r>
          </a:p>
          <a:p>
            <a:r>
              <a:rPr lang="pt-BR" sz="2400" dirty="0" err="1" smtClean="0"/>
              <a:t>Autocorrelação</a:t>
            </a:r>
            <a:r>
              <a:rPr lang="pt-BR" sz="2400" dirty="0" smtClean="0"/>
              <a:t> espacial mede a independência dos valores de um atributo observados numa região em relação aos  valores deste mesmo atributo nas regiões vizinhas</a:t>
            </a:r>
            <a:r>
              <a:rPr lang="pt-BR" sz="2400" dirty="0"/>
              <a:t>.</a:t>
            </a:r>
            <a:endParaRPr lang="pt-BR" sz="2400" dirty="0" smtClean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644237" y="6356350"/>
            <a:ext cx="10328564" cy="34495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4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9494" y="307707"/>
            <a:ext cx="9601200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Ocorrência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1600" y="1803042"/>
            <a:ext cx="9601200" cy="4064358"/>
          </a:xfrm>
        </p:spPr>
        <p:txBody>
          <a:bodyPr>
            <a:normAutofit/>
          </a:bodyPr>
          <a:lstStyle/>
          <a:p>
            <a:r>
              <a:rPr lang="pt-BR" sz="2400" dirty="0" smtClean="0"/>
              <a:t>Refere-se à quantidade de eventos ocorridos em uma determinada área, em um período específico de tempo.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40327" y="6356350"/>
            <a:ext cx="10813473" cy="34495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0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2811" y="415498"/>
            <a:ext cx="9601200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Inundações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42811" y="1790163"/>
            <a:ext cx="9601200" cy="4347693"/>
          </a:xfrm>
        </p:spPr>
        <p:txBody>
          <a:bodyPr>
            <a:normAutofit/>
          </a:bodyPr>
          <a:lstStyle/>
          <a:p>
            <a:r>
              <a:rPr lang="pt-BR" sz="2400" dirty="0" smtClean="0"/>
              <a:t>Fenômeno geodinâmico hidrológico que se caracteriza pelo transbordamento </a:t>
            </a:r>
            <a:r>
              <a:rPr lang="pt-BR" sz="2400" dirty="0"/>
              <a:t>de cursos </a:t>
            </a:r>
            <a:r>
              <a:rPr lang="pt-BR" sz="2400" dirty="0" smtClean="0"/>
              <a:t>hídricos. (Instituto Geológico, 2015)</a:t>
            </a:r>
          </a:p>
          <a:p>
            <a:r>
              <a:rPr lang="pt-BR" sz="2400" dirty="0" smtClean="0"/>
              <a:t>Aumento </a:t>
            </a:r>
            <a:r>
              <a:rPr lang="pt-BR" sz="2400" dirty="0"/>
              <a:t>do nível </a:t>
            </a:r>
            <a:r>
              <a:rPr lang="pt-BR" sz="2400" dirty="0" smtClean="0"/>
              <a:t>dos rios </a:t>
            </a:r>
            <a:r>
              <a:rPr lang="pt-BR" sz="2400" dirty="0"/>
              <a:t>além da sua vazão </a:t>
            </a:r>
            <a:r>
              <a:rPr lang="pt-BR" sz="2400" dirty="0" smtClean="0"/>
              <a:t>normal a </a:t>
            </a:r>
            <a:r>
              <a:rPr lang="pt-BR" sz="2400" dirty="0"/>
              <a:t>ponto de ocorrer o transbordamento da água para as </a:t>
            </a:r>
            <a:r>
              <a:rPr lang="pt-BR" sz="2400" dirty="0" smtClean="0"/>
              <a:t>várzeas. (KOBIYAMA </a:t>
            </a:r>
            <a:r>
              <a:rPr lang="pt-BR" sz="2400" dirty="0"/>
              <a:t>et. al., 2006</a:t>
            </a:r>
            <a:r>
              <a:rPr lang="pt-BR" sz="2400" dirty="0" smtClean="0"/>
              <a:t>)</a:t>
            </a:r>
          </a:p>
          <a:p>
            <a:r>
              <a:rPr lang="pt-BR" sz="2400" dirty="0" smtClean="0"/>
              <a:t>Provocadas </a:t>
            </a:r>
            <a:r>
              <a:rPr lang="pt-BR" sz="2400" dirty="0"/>
              <a:t>por chuvas intensas e concentradas </a:t>
            </a:r>
            <a:r>
              <a:rPr lang="pt-BR" sz="2400" dirty="0" smtClean="0"/>
              <a:t>em regiões </a:t>
            </a:r>
            <a:r>
              <a:rPr lang="pt-BR" sz="2400" dirty="0"/>
              <a:t>de relevo acidentado, caracterizando-se </a:t>
            </a:r>
            <a:r>
              <a:rPr lang="pt-BR" sz="2400" dirty="0" smtClean="0"/>
              <a:t>por súbitas </a:t>
            </a:r>
            <a:r>
              <a:rPr lang="pt-BR" sz="2400" dirty="0"/>
              <a:t>e violentas elevações dos caudais, os </a:t>
            </a:r>
            <a:r>
              <a:rPr lang="pt-BR" sz="2400" dirty="0" smtClean="0"/>
              <a:t>quais escoam-se </a:t>
            </a:r>
            <a:r>
              <a:rPr lang="pt-BR" sz="2400" dirty="0"/>
              <a:t>de forma rápida e intensa</a:t>
            </a:r>
            <a:r>
              <a:rPr lang="pt-BR" sz="2400" dirty="0" smtClean="0"/>
              <a:t>. (</a:t>
            </a:r>
            <a:r>
              <a:rPr lang="pt-BR" sz="2400" dirty="0"/>
              <a:t>CASTRO, 2003)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57200" y="6385466"/>
            <a:ext cx="10515599" cy="31584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351245"/>
            <a:ext cx="9910293" cy="833907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ABC Paulista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Região estudada, com recorrência acima da média em inundações. </a:t>
            </a:r>
            <a:r>
              <a:rPr lang="pt-BR" sz="2400" dirty="0"/>
              <a:t>(FERNANDES, 2017; VALVERDE, 2018</a:t>
            </a:r>
            <a:r>
              <a:rPr lang="pt-BR" sz="2400" dirty="0" smtClean="0"/>
              <a:t>)</a:t>
            </a:r>
          </a:p>
          <a:p>
            <a:r>
              <a:rPr lang="pt-BR" sz="2400" dirty="0" smtClean="0"/>
              <a:t>Situação na região pode ser agravada pela mudança nos padrões climáticos, com possível aumento na intensidade e na quantidade de eventos na região (BACK, 2016)</a:t>
            </a:r>
          </a:p>
          <a:p>
            <a:endParaRPr lang="pt-BR" sz="2800" dirty="0" smtClean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70164" y="6356351"/>
            <a:ext cx="10780982" cy="3272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2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485071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Entre 1993 e 2013</a:t>
            </a:r>
            <a:endParaRPr lang="pt-BR" sz="3600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735168" y="1877701"/>
            <a:ext cx="10058400" cy="40233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pt-BR" sz="2400" dirty="0" smtClean="0"/>
              <a:t>O período de 21 anos se refere à base de </a:t>
            </a:r>
            <a:r>
              <a:rPr lang="pt-BR" sz="2400" dirty="0"/>
              <a:t>dados utilizada, o Cadastro </a:t>
            </a:r>
            <a:r>
              <a:rPr lang="pt-BR" sz="2400" dirty="0" err="1"/>
              <a:t>Georreferenciado</a:t>
            </a:r>
            <a:r>
              <a:rPr lang="pt-BR" sz="2400" dirty="0"/>
              <a:t> de Eventos </a:t>
            </a:r>
            <a:r>
              <a:rPr lang="pt-BR" sz="2400" dirty="0" smtClean="0"/>
              <a:t>Geodinâmicos do Instituto Geológico do Estado de São Paulo. O período é importante para mensurar possíveis tendências quanto ao fenômeno estudado.</a:t>
            </a:r>
            <a:endParaRPr lang="pt-BR" sz="240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15637" y="6356351"/>
            <a:ext cx="1047403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63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0853" y="265679"/>
            <a:ext cx="9910293" cy="833907"/>
          </a:xfrm>
        </p:spPr>
        <p:txBody>
          <a:bodyPr>
            <a:normAutofit/>
          </a:bodyPr>
          <a:lstStyle/>
          <a:p>
            <a:r>
              <a:rPr lang="pt-B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Materiais e Métodos</a:t>
            </a:r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9317"/>
          </a:xfrm>
        </p:spPr>
        <p:txBody>
          <a:bodyPr>
            <a:normAutofit fontScale="85000" lnSpcReduction="10000"/>
          </a:bodyPr>
          <a:lstStyle/>
          <a:p>
            <a:r>
              <a:rPr lang="pt-BR" b="1" dirty="0" smtClean="0"/>
              <a:t>Material:</a:t>
            </a:r>
          </a:p>
          <a:p>
            <a:r>
              <a:rPr lang="pt-BR" dirty="0" smtClean="0"/>
              <a:t>a) base de dados de eventos geodinâmicos do Instituto Geológico do Estado de São Paulo, construída por </a:t>
            </a:r>
            <a:r>
              <a:rPr lang="pt-BR" dirty="0"/>
              <a:t>1) Notícias </a:t>
            </a:r>
            <a:r>
              <a:rPr lang="pt-BR" dirty="0" smtClean="0"/>
              <a:t>veiculadas na mídia. </a:t>
            </a:r>
            <a:r>
              <a:rPr lang="pt-BR" dirty="0" smtClean="0"/>
              <a:t>2</a:t>
            </a:r>
            <a:r>
              <a:rPr lang="pt-BR" dirty="0"/>
              <a:t>) Bancos de dados e/ou cadastros </a:t>
            </a:r>
            <a:r>
              <a:rPr lang="pt-BR" dirty="0" smtClean="0"/>
              <a:t>de órgãos públicos ou concessionários e 3) </a:t>
            </a:r>
            <a:r>
              <a:rPr lang="pt-BR" dirty="0"/>
              <a:t>Interpretação de produtos de sensoriamento remoto de alta </a:t>
            </a:r>
            <a:r>
              <a:rPr lang="pt-BR" dirty="0" smtClean="0"/>
              <a:t>resolução, entre 1993 e 2013.</a:t>
            </a:r>
          </a:p>
          <a:p>
            <a:r>
              <a:rPr lang="pt-BR" dirty="0" smtClean="0"/>
              <a:t>b) base de dados do IBGE (Subdistritos – Censo 2010)</a:t>
            </a:r>
          </a:p>
          <a:p>
            <a:r>
              <a:rPr lang="pt-BR" b="1" dirty="0" smtClean="0"/>
              <a:t>Área </a:t>
            </a:r>
            <a:r>
              <a:rPr lang="pt-BR" b="1" dirty="0"/>
              <a:t>escolhida: </a:t>
            </a:r>
            <a:r>
              <a:rPr lang="pt-BR" dirty="0"/>
              <a:t>eventos ocorridos no ABC Paulista </a:t>
            </a:r>
            <a:r>
              <a:rPr lang="pt-BR" dirty="0" smtClean="0"/>
              <a:t>(12 subdistritos: Santo </a:t>
            </a:r>
            <a:r>
              <a:rPr lang="pt-BR" dirty="0"/>
              <a:t>André, </a:t>
            </a:r>
            <a:r>
              <a:rPr lang="pt-BR" dirty="0" err="1" smtClean="0"/>
              <a:t>Capuava</a:t>
            </a:r>
            <a:r>
              <a:rPr lang="pt-BR" dirty="0" smtClean="0"/>
              <a:t>, </a:t>
            </a:r>
            <a:r>
              <a:rPr lang="pt-BR" dirty="0" err="1" smtClean="0"/>
              <a:t>Paranapiacaba</a:t>
            </a:r>
            <a:r>
              <a:rPr lang="pt-BR" dirty="0" smtClean="0"/>
              <a:t>, São </a:t>
            </a:r>
            <a:r>
              <a:rPr lang="pt-BR" dirty="0"/>
              <a:t>Bernardo do Campo</a:t>
            </a:r>
            <a:r>
              <a:rPr lang="pt-BR" dirty="0" smtClean="0"/>
              <a:t>, Riacho Grande, </a:t>
            </a:r>
            <a:r>
              <a:rPr lang="pt-BR" dirty="0"/>
              <a:t>São Caetano do Sul, Mauá, Diadema, Ribeirão </a:t>
            </a:r>
            <a:r>
              <a:rPr lang="pt-BR" dirty="0" smtClean="0"/>
              <a:t>Pires, Santa Luzia, Ouro Fino Paulista </a:t>
            </a:r>
            <a:r>
              <a:rPr lang="pt-BR" dirty="0"/>
              <a:t>e Rio Grande da Serra). </a:t>
            </a:r>
          </a:p>
          <a:p>
            <a:r>
              <a:rPr lang="pt-BR" b="1" dirty="0" smtClean="0"/>
              <a:t>Tipo </a:t>
            </a:r>
            <a:r>
              <a:rPr lang="pt-BR" b="1" dirty="0"/>
              <a:t>de </a:t>
            </a:r>
            <a:r>
              <a:rPr lang="pt-BR" b="1" dirty="0" smtClean="0"/>
              <a:t>evento escolhido: </a:t>
            </a:r>
            <a:r>
              <a:rPr lang="pt-BR" dirty="0" smtClean="0"/>
              <a:t>inundação em geral</a:t>
            </a:r>
            <a:endParaRPr lang="pt-BR" dirty="0"/>
          </a:p>
          <a:p>
            <a:r>
              <a:rPr lang="pt-BR" b="1" dirty="0"/>
              <a:t>Modelo de dados utilizado: </a:t>
            </a:r>
          </a:p>
          <a:p>
            <a:r>
              <a:rPr lang="pt-BR" dirty="0"/>
              <a:t>EPSG: 5880 - SIRGAS 2000 / </a:t>
            </a:r>
            <a:r>
              <a:rPr lang="pt-BR" dirty="0" err="1"/>
              <a:t>Brazil</a:t>
            </a:r>
            <a:r>
              <a:rPr lang="pt-BR" dirty="0"/>
              <a:t> </a:t>
            </a:r>
            <a:r>
              <a:rPr lang="pt-BR" dirty="0" err="1"/>
              <a:t>Polyconic</a:t>
            </a:r>
            <a:r>
              <a:rPr lang="pt-BR" dirty="0"/>
              <a:t> - Projetado </a:t>
            </a:r>
          </a:p>
          <a:p>
            <a:r>
              <a:rPr lang="pt-BR" b="1" dirty="0"/>
              <a:t>Dados de origem: </a:t>
            </a:r>
            <a:r>
              <a:rPr lang="pt-BR" dirty="0"/>
              <a:t>EPSG 4674: SIRGAS </a:t>
            </a:r>
            <a:r>
              <a:rPr lang="pt-BR" dirty="0" smtClean="0"/>
              <a:t>2000</a:t>
            </a:r>
          </a:p>
          <a:p>
            <a:r>
              <a:rPr lang="pt-BR" b="1" dirty="0" smtClean="0"/>
              <a:t>Matriz de vizinhança: </a:t>
            </a:r>
            <a:r>
              <a:rPr lang="pt-BR" dirty="0" smtClean="0"/>
              <a:t>Queen</a:t>
            </a:r>
            <a:endParaRPr lang="pt-BR" dirty="0"/>
          </a:p>
          <a:p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77983" y="6356351"/>
            <a:ext cx="10141526" cy="32725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2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3692</TotalTime>
  <Words>1531</Words>
  <Application>Microsoft Office PowerPoint</Application>
  <PresentationFormat>Widescreen</PresentationFormat>
  <Paragraphs>432</Paragraphs>
  <Slides>23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7" baseType="lpstr">
      <vt:lpstr>Calibri</vt:lpstr>
      <vt:lpstr>Calibri Light</vt:lpstr>
      <vt:lpstr>Times New Roman</vt:lpstr>
      <vt:lpstr>Retrospectiva</vt:lpstr>
      <vt:lpstr>Análise de Autocorrelação Espacial na Ocorrência de Inundações no ABC Paulista Entre 1993 e 2013</vt:lpstr>
      <vt:lpstr>Introdução</vt:lpstr>
      <vt:lpstr>Introdução</vt:lpstr>
      <vt:lpstr>Análise de Autocorrelação Espacial</vt:lpstr>
      <vt:lpstr>Ocorrência</vt:lpstr>
      <vt:lpstr>Inundações</vt:lpstr>
      <vt:lpstr>No ABC Paulista</vt:lpstr>
      <vt:lpstr>Entre 1993 e 2013</vt:lpstr>
      <vt:lpstr>Materiais e Métodos</vt:lpstr>
      <vt:lpstr>Materiais e Métodos</vt:lpstr>
      <vt:lpstr>Resultados – Autocorrelação Global - Geary</vt:lpstr>
      <vt:lpstr>Resultados – Autocorrelação Global - Geary</vt:lpstr>
      <vt:lpstr>Resultados – Autocorrelação Local - Moran</vt:lpstr>
      <vt:lpstr>Resultados – Autocorrelação Local - Moran</vt:lpstr>
      <vt:lpstr>Resultados – Autocorrelação Local - Moran</vt:lpstr>
      <vt:lpstr>Resultados – Autocorrelação Local - G</vt:lpstr>
      <vt:lpstr>Resultados – Autocorrelação Local - G</vt:lpstr>
      <vt:lpstr>Análise de Dados Quantitativos </vt:lpstr>
      <vt:lpstr>Análise de Dados Quantitativos </vt:lpstr>
      <vt:lpstr>Análise de Dados Quantitativos </vt:lpstr>
      <vt:lpstr>Conclusões</vt:lpstr>
      <vt:lpstr>Conclusões</vt:lpstr>
      <vt:lpstr>Referências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Interdependência entre vulnerabilidade climática e socioeconômica no abc paulista</dc:title>
  <dc:creator>Leonardo Rossatto Queiroz</dc:creator>
  <cp:lastModifiedBy>Leonardo Rossatto Queiroz</cp:lastModifiedBy>
  <cp:revision>104</cp:revision>
  <dcterms:created xsi:type="dcterms:W3CDTF">2019-07-28T18:46:44Z</dcterms:created>
  <dcterms:modified xsi:type="dcterms:W3CDTF">2019-12-19T13:45:36Z</dcterms:modified>
</cp:coreProperties>
</file>