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5" r:id="rId9"/>
    <p:sldId id="264" r:id="rId10"/>
    <p:sldId id="298" r:id="rId11"/>
    <p:sldId id="273" r:id="rId12"/>
    <p:sldId id="266" r:id="rId13"/>
    <p:sldId id="267" r:id="rId14"/>
    <p:sldId id="268" r:id="rId15"/>
    <p:sldId id="269" r:id="rId16"/>
    <p:sldId id="270" r:id="rId17"/>
    <p:sldId id="271" r:id="rId18"/>
    <p:sldId id="257" r:id="rId19"/>
    <p:sldId id="274" r:id="rId20"/>
    <p:sldId id="272" r:id="rId21"/>
    <p:sldId id="285" r:id="rId22"/>
    <p:sldId id="286" r:id="rId23"/>
    <p:sldId id="287" r:id="rId24"/>
    <p:sldId id="288" r:id="rId25"/>
    <p:sldId id="289" r:id="rId26"/>
    <p:sldId id="275" r:id="rId27"/>
    <p:sldId id="277" r:id="rId28"/>
    <p:sldId id="278" r:id="rId29"/>
    <p:sldId id="279" r:id="rId30"/>
    <p:sldId id="280" r:id="rId31"/>
    <p:sldId id="281" r:id="rId32"/>
    <p:sldId id="276" r:id="rId33"/>
    <p:sldId id="296" r:id="rId34"/>
    <p:sldId id="282" r:id="rId35"/>
    <p:sldId id="297" r:id="rId36"/>
    <p:sldId id="283" r:id="rId37"/>
    <p:sldId id="299" r:id="rId38"/>
    <p:sldId id="284" r:id="rId39"/>
    <p:sldId id="300" r:id="rId40"/>
    <p:sldId id="291" r:id="rId41"/>
    <p:sldId id="290" r:id="rId42"/>
    <p:sldId id="292" r:id="rId43"/>
    <p:sldId id="295" r:id="rId44"/>
    <p:sldId id="294" r:id="rId45"/>
    <p:sldId id="293" r:id="rId46"/>
    <p:sldId id="302" r:id="rId47"/>
    <p:sldId id="301" r:id="rId48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2505" autoAdjust="0"/>
  </p:normalViewPr>
  <p:slideViewPr>
    <p:cSldViewPr>
      <p:cViewPr varScale="1">
        <p:scale>
          <a:sx n="56" d="100"/>
          <a:sy n="56" d="100"/>
        </p:scale>
        <p:origin x="172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E07362-5052-488B-9139-8266F1C81832}" type="datetimeFigureOut">
              <a:rPr lang="pt-BR" smtClean="0"/>
              <a:t>18/12/2018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D5358D-23E2-4FDC-ACF4-D24D977DD1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0014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 regionalização do ambiente </a:t>
            </a:r>
            <a:r>
              <a:rPr lang="pt-BR" dirty="0" err="1"/>
              <a:t>pelágio</a:t>
            </a:r>
            <a:r>
              <a:rPr lang="pt-BR" dirty="0"/>
              <a:t> mais difundida e utilizada é a elaborada por </a:t>
            </a:r>
            <a:r>
              <a:rPr lang="pt-BR" dirty="0" err="1"/>
              <a:t>Longhurst</a:t>
            </a:r>
            <a:r>
              <a:rPr lang="pt-BR" dirty="0"/>
              <a:t>. Que embora seja estática cobre todas as áreas pelágicas do globo terrestre.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D5358D-23E2-4FDC-ACF4-D24D977DD1E7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07782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Anotaçõ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pt-BR" dirty="0" err="1"/>
                  <a:t>Chavent</a:t>
                </a:r>
                <a:r>
                  <a:rPr lang="pt-BR" dirty="0"/>
                  <a:t> sugere </a:t>
                </a:r>
                <a:r>
                  <a:rPr lang="pt-BR" dirty="0" err="1"/>
                  <a:t>o</a:t>
                </a:r>
                <a:r>
                  <a:rPr lang="pt-BR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o</a:t>
                </a:r>
                <a:r>
                  <a:rPr lang="pt-B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uso da proporção da inércia total explicada pela partição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pt-BR" sz="1200" i="1" kern="12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r>
                          <a:rPr lang="pt-BR" sz="1200" i="1" kern="12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</m:e>
                      <m:sub>
                        <m:r>
                          <a:rPr lang="pt-BR" sz="1200" i="1" kern="12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𝑘</m:t>
                        </m:r>
                      </m:sub>
                      <m:sup>
                        <m:r>
                          <a:rPr lang="pt-BR" sz="1200" i="1" kern="12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𝛼</m:t>
                        </m:r>
                      </m:sup>
                    </m:sSubSup>
                  </m:oMath>
                </a14:m>
                <a:r>
                  <a:rPr lang="pt-B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 em k grupos</a:t>
                </a:r>
                <a:endParaRPr lang="pt-BR" dirty="0"/>
              </a:p>
            </p:txBody>
          </p:sp>
        </mc:Choice>
        <mc:Fallback xmlns="">
          <p:sp>
            <p:nvSpPr>
              <p:cNvPr id="3" name="Espaço Reservado para Anotaçõ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pt-BR" dirty="0" err="1"/>
                  <a:t>Chavent</a:t>
                </a:r>
                <a:r>
                  <a:rPr lang="pt-BR" dirty="0"/>
                  <a:t> sugere </a:t>
                </a:r>
                <a:r>
                  <a:rPr lang="pt-BR" dirty="0" err="1"/>
                  <a:t>o</a:t>
                </a:r>
                <a:r>
                  <a:rPr lang="pt-BR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o</a:t>
                </a:r>
                <a:r>
                  <a:rPr lang="pt-B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uso da proporção da inércia total explicada pela partição </a:t>
                </a:r>
                <a:r>
                  <a:rPr lang="pt-BR" sz="120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𝑃_𝑘^𝛼</a:t>
                </a:r>
                <a:r>
                  <a:rPr lang="pt-BR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 em k grupos</a:t>
                </a:r>
                <a:endParaRPr lang="pt-BR" dirty="0"/>
              </a:p>
            </p:txBody>
          </p:sp>
        </mc:Fallback>
      </mc:AlternateContent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D5358D-23E2-4FDC-ACF4-D24D977DD1E7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98757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Exemplo de um gráfico para a escolha de alfa...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D5358D-23E2-4FDC-ACF4-D24D977DD1E7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634863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D5358D-23E2-4FDC-ACF4-D24D977DD1E7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1758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Novas formas de regionalização têm sido propostas incluindo regionalizações que considerem a variabilidade temporal dos parâmetros.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D5358D-23E2-4FDC-ACF4-D24D977DD1E7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68867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D5358D-23E2-4FDC-ACF4-D24D977DD1E7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390636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Com poucas exceções, como SACARENO e </a:t>
            </a:r>
            <a:r>
              <a:rPr lang="pt-BR" sz="1200" dirty="0"/>
              <a:t>KAVANAUGH que usam o método SOM probabilístico que considera uma curva de distribuição gaussiana em cada elemento, que acaba impondo um peso </a:t>
            </a:r>
            <a:r>
              <a:rPr lang="pt-BR" sz="1200" dirty="0" err="1"/>
              <a:t>mairo</a:t>
            </a:r>
            <a:r>
              <a:rPr lang="pt-BR" sz="1200" dirty="0"/>
              <a:t> para elementos mais próximos.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D5358D-23E2-4FDC-ACF4-D24D977DD1E7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59527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 método usado no presente trabalho, porém será o método proposto por </a:t>
            </a:r>
            <a:r>
              <a:rPr lang="pt-BR" dirty="0" err="1"/>
              <a:t>Chavent</a:t>
            </a:r>
            <a:r>
              <a:rPr lang="pt-BR" dirty="0"/>
              <a:t>, que na verdade é uma adaptação do método de  agrupamento hierárquico, com restrições espaciais. O método será explicado em mais detalhes na próxima parte.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D5358D-23E2-4FDC-ACF4-D24D977DD1E7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357834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 área de estudo que será classificada.  Destacando aqui a Zona </a:t>
            </a:r>
            <a:r>
              <a:rPr lang="pt-BR" dirty="0" err="1"/>
              <a:t>Economica</a:t>
            </a:r>
            <a:r>
              <a:rPr lang="pt-BR" dirty="0"/>
              <a:t> Exclusiva. E as áreas marinhas protegidas brasileiras.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D5358D-23E2-4FDC-ACF4-D24D977DD1E7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82195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Representação esquemática da circulação do Oceano Atlântico Sul integrada nos primeiros 500 m. As abreviações constantes se referem a: Corrente Sul Equatorial em seus ramo sul (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CSEs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ramo central (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CSEc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ramo norte (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CSEn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); Contracorrente Sul Equatorial (CCSE), Subcorrente Sul Equatorial (SSE) e Subcorrente Equatorial (SE). A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isóbata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200 m está assinalada em vermelho.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D5358D-23E2-4FDC-ACF4-D24D977DD1E7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800202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Anotaçõ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pt-BR" sz="1200" dirty="0"/>
                  <a:t>Quanto menor é a </a:t>
                </a:r>
                <a:r>
                  <a:rPr lang="pt-BR" sz="1200" dirty="0" err="1"/>
                  <a:t>pseudo-inércia</a:t>
                </a:r>
                <a:r>
                  <a:rPr lang="pt-BR" sz="1200" dirty="0"/>
                  <a:t> </a:t>
                </a:r>
                <a14:m>
                  <m:oMath xmlns:m="http://schemas.openxmlformats.org/officeDocument/2006/math">
                    <m:r>
                      <a:rPr lang="pt-BR" sz="1200">
                        <a:latin typeface="Cambria Math" panose="02040503050406030204" pitchFamily="18" charset="0"/>
                      </a:rPr>
                      <m:t>𝐼</m:t>
                    </m:r>
                    <m:d>
                      <m:dPr>
                        <m:ctrlPr>
                          <a:rPr lang="pt-BR" sz="1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pt-BR" sz="1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120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pt-BR" sz="120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</m:oMath>
                </a14:m>
                <a:r>
                  <a:rPr lang="pt-BR" sz="1200" dirty="0"/>
                  <a:t>, mais homogênea são as observações pertencentes ao grupo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120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pt-BR" sz="120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pt-BR" sz="1200" dirty="0"/>
                  <a:t>. </a:t>
                </a:r>
              </a:p>
              <a:p>
                <a:endParaRPr lang="pt-BR" dirty="0"/>
              </a:p>
            </p:txBody>
          </p:sp>
        </mc:Choice>
        <mc:Fallback xmlns="">
          <p:sp>
            <p:nvSpPr>
              <p:cNvPr id="3" name="Espaço Reservado para Anotaçõ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pt-BR" sz="1200" dirty="0"/>
                  <a:t>Quanto menor é a </a:t>
                </a:r>
                <a:r>
                  <a:rPr lang="pt-BR" sz="1200" dirty="0" err="1"/>
                  <a:t>pseudo-inércia</a:t>
                </a:r>
                <a:r>
                  <a:rPr lang="pt-BR" sz="1200" dirty="0"/>
                  <a:t> </a:t>
                </a:r>
                <a:r>
                  <a:rPr lang="pt-BR" sz="1200" i="0">
                    <a:latin typeface="Cambria Math" panose="02040503050406030204" pitchFamily="18" charset="0"/>
                  </a:rPr>
                  <a:t>𝐼(𝐶_𝑘 )</a:t>
                </a:r>
                <a:r>
                  <a:rPr lang="pt-BR" sz="1200" dirty="0"/>
                  <a:t>, mais homogênea são as observações pertencentes ao grupo </a:t>
                </a:r>
                <a:r>
                  <a:rPr lang="pt-BR" sz="1200" i="0">
                    <a:latin typeface="Cambria Math" panose="02040503050406030204" pitchFamily="18" charset="0"/>
                  </a:rPr>
                  <a:t>𝐶_𝑘</a:t>
                </a:r>
                <a:r>
                  <a:rPr lang="pt-BR" sz="1200" dirty="0"/>
                  <a:t>. </a:t>
                </a:r>
              </a:p>
              <a:p>
                <a:endParaRPr lang="pt-BR" dirty="0"/>
              </a:p>
            </p:txBody>
          </p:sp>
        </mc:Fallback>
      </mc:AlternateContent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D5358D-23E2-4FDC-ACF4-D24D977DD1E7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75242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/>
              <a:t>Pseudo-inercia</a:t>
            </a:r>
            <a:r>
              <a:rPr lang="pt-BR" dirty="0"/>
              <a:t> com restrições espaciais... Tendo em vista a importância de alfa, como se faz sua escolha?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D5358D-23E2-4FDC-ACF4-D24D977DD1E7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751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18/12/2018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18/12/2018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18/12/2018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18/12/2018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18/12/2018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18/12/2018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18/12/2018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18/12/2018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18/12/2018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18/12/2018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18/12/2018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700DB3-DBF0-4086-B675-117E7A9610B8}" type="datetimeFigureOut">
              <a:rPr lang="pt-BR" smtClean="0"/>
              <a:pPr/>
              <a:t>18/12/2018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tif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67544" y="2708920"/>
            <a:ext cx="8062664" cy="1470025"/>
          </a:xfrm>
        </p:spPr>
        <p:txBody>
          <a:bodyPr>
            <a:noAutofit/>
          </a:bodyPr>
          <a:lstStyle/>
          <a:p>
            <a:r>
              <a:rPr lang="pt-BR" sz="2800" b="1" dirty="0"/>
              <a:t>REGIONALIZAÇÃO DO AMBIENTE PELÁGICO BRASILEIRO - UM SUBSÍDIO PARA O PLANEJAMENTO DE ÁREAS MARINHAS PROTEGIDAS</a:t>
            </a:r>
            <a:br>
              <a:rPr lang="pt-BR" sz="2800" dirty="0"/>
            </a:br>
            <a:endParaRPr lang="pt-BR" sz="2800" dirty="0"/>
          </a:p>
        </p:txBody>
      </p:sp>
      <p:sp>
        <p:nvSpPr>
          <p:cNvPr id="4" name="Google Shape;56;p13"/>
          <p:cNvSpPr txBox="1"/>
          <p:nvPr/>
        </p:nvSpPr>
        <p:spPr>
          <a:xfrm>
            <a:off x="2764200" y="241975"/>
            <a:ext cx="3291900" cy="45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1">
              <a:solidFill>
                <a:srgbClr val="999999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999999"/>
                </a:solidFill>
              </a:rPr>
              <a:t>SER 301 - Análise Espacial de Dados Geográficos</a:t>
            </a:r>
            <a:endParaRPr sz="1000" b="1">
              <a:solidFill>
                <a:srgbClr val="999999"/>
              </a:solidFill>
            </a:endParaRPr>
          </a:p>
        </p:txBody>
      </p:sp>
      <p:pic>
        <p:nvPicPr>
          <p:cNvPr id="5" name="Google Shape;57;p13"/>
          <p:cNvPicPr preferRelativeResize="0"/>
          <p:nvPr/>
        </p:nvPicPr>
        <p:blipFill>
          <a:blip r:embed="rId2" cstate="print">
            <a:alphaModFix/>
          </a:blip>
          <a:stretch>
            <a:fillRect/>
          </a:stretch>
        </p:blipFill>
        <p:spPr>
          <a:xfrm>
            <a:off x="159300" y="160563"/>
            <a:ext cx="790575" cy="61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58;p13"/>
          <p:cNvPicPr preferRelativeResize="0"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7727400" y="160563"/>
            <a:ext cx="1104900" cy="69532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59;p13"/>
          <p:cNvSpPr txBox="1">
            <a:spLocks/>
          </p:cNvSpPr>
          <p:nvPr/>
        </p:nvSpPr>
        <p:spPr>
          <a:xfrm>
            <a:off x="6588224" y="5661248"/>
            <a:ext cx="2191800" cy="4563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Andréa de Lima Oliveira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14/11/2018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1" name="Picture 2" descr="Image result for correntes costa brasileira">
            <a:extLst>
              <a:ext uri="{FF2B5EF4-FFF2-40B4-BE49-F238E27FC236}">
                <a16:creationId xmlns:a16="http://schemas.microsoft.com/office/drawing/2014/main" id="{BCF0F4C4-C2DF-4023-9AFD-C63D3A8DFE5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00"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0E4DC6F3-7D03-45D4-9BAC-224EA2B4DB05}"/>
              </a:ext>
            </a:extLst>
          </p:cNvPr>
          <p:cNvSpPr txBox="1"/>
          <p:nvPr/>
        </p:nvSpPr>
        <p:spPr>
          <a:xfrm>
            <a:off x="7236296" y="6165304"/>
            <a:ext cx="2035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Silveira </a:t>
            </a:r>
            <a:r>
              <a:rPr lang="pt-BR" i="1" dirty="0"/>
              <a:t>et al</a:t>
            </a:r>
            <a:r>
              <a:rPr lang="pt-BR" dirty="0"/>
              <a:t>. (2009)</a:t>
            </a:r>
          </a:p>
        </p:txBody>
      </p:sp>
    </p:spTree>
    <p:extLst>
      <p:ext uri="{BB962C8B-B14F-4D97-AF65-F5344CB8AC3E}">
        <p14:creationId xmlns:p14="http://schemas.microsoft.com/office/powerpoint/2010/main" val="15826754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F32CA1A5-31CF-4424-AE36-4A8B685AD4C5}"/>
              </a:ext>
            </a:extLst>
          </p:cNvPr>
          <p:cNvSpPr txBox="1">
            <a:spLocks/>
          </p:cNvSpPr>
          <p:nvPr/>
        </p:nvSpPr>
        <p:spPr>
          <a:xfrm>
            <a:off x="611560" y="1166018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Introdução</a:t>
            </a:r>
          </a:p>
          <a:p>
            <a:r>
              <a:rPr lang="pt-BR" dirty="0"/>
              <a:t>Metodologia</a:t>
            </a:r>
          </a:p>
          <a:p>
            <a:pPr lvl="1"/>
            <a:r>
              <a:rPr lang="pt-BR" dirty="0"/>
              <a:t>Área de Estudo</a:t>
            </a:r>
          </a:p>
          <a:p>
            <a:pPr lvl="1"/>
            <a:r>
              <a:rPr lang="pt-BR" dirty="0"/>
              <a:t>Método Hierárquico com restrições espaciais</a:t>
            </a:r>
          </a:p>
          <a:p>
            <a:pPr lvl="1"/>
            <a:r>
              <a:rPr lang="pt-BR" dirty="0"/>
              <a:t>Preparação dos dados</a:t>
            </a:r>
          </a:p>
          <a:p>
            <a:r>
              <a:rPr lang="pt-BR" dirty="0"/>
              <a:t>Resultados</a:t>
            </a:r>
          </a:p>
          <a:p>
            <a:r>
              <a:rPr lang="pt-BR" dirty="0"/>
              <a:t>Discussão</a:t>
            </a:r>
          </a:p>
          <a:p>
            <a:r>
              <a:rPr lang="pt-BR" dirty="0"/>
              <a:t>Conclusão</a:t>
            </a:r>
          </a:p>
          <a:p>
            <a:endParaRPr lang="pt-BR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7C477A00-A7DB-4623-A8D9-0BAC96857B0B}"/>
              </a:ext>
            </a:extLst>
          </p:cNvPr>
          <p:cNvSpPr/>
          <p:nvPr/>
        </p:nvSpPr>
        <p:spPr>
          <a:xfrm>
            <a:off x="901552" y="1762298"/>
            <a:ext cx="2304256" cy="532656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E05351EF-7C66-41DA-87D2-8A3817492BDC}"/>
              </a:ext>
            </a:extLst>
          </p:cNvPr>
          <p:cNvSpPr/>
          <p:nvPr/>
        </p:nvSpPr>
        <p:spPr>
          <a:xfrm>
            <a:off x="1405608" y="2848606"/>
            <a:ext cx="6696744" cy="532656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20194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778747-88C6-4203-AAEC-ECFE964F8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Metodologia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01A0B28-3F5E-4BAC-9D2E-115F9F2A27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143001"/>
          </a:xfrm>
        </p:spPr>
        <p:txBody>
          <a:bodyPr/>
          <a:lstStyle/>
          <a:p>
            <a:r>
              <a:rPr lang="pt-BR" dirty="0"/>
              <a:t>Método de Agrupamento Hierárquico com restrições espaciais CHAVENT et al.(2017)</a:t>
            </a:r>
          </a:p>
          <a:p>
            <a:endParaRPr lang="pt-BR" dirty="0"/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BF00BE06-91F9-445F-A0B7-689BE8C3817D}"/>
              </a:ext>
            </a:extLst>
          </p:cNvPr>
          <p:cNvSpPr txBox="1">
            <a:spLocks/>
          </p:cNvSpPr>
          <p:nvPr/>
        </p:nvSpPr>
        <p:spPr>
          <a:xfrm>
            <a:off x="457200" y="2996520"/>
            <a:ext cx="8363272" cy="201665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É uma adaptação do</a:t>
            </a:r>
            <a:r>
              <a:rPr lang="pt-BR" i="1" dirty="0"/>
              <a:t> Ward-</a:t>
            </a:r>
            <a:r>
              <a:rPr lang="pt-BR" i="1" dirty="0" err="1"/>
              <a:t>like</a:t>
            </a:r>
            <a:r>
              <a:rPr lang="pt-BR" i="1" dirty="0"/>
              <a:t> </a:t>
            </a:r>
            <a:r>
              <a:rPr lang="pt-BR" i="1" dirty="0" err="1"/>
              <a:t>hierarchical</a:t>
            </a:r>
            <a:r>
              <a:rPr lang="pt-BR" i="1" dirty="0"/>
              <a:t> </a:t>
            </a:r>
            <a:r>
              <a:rPr lang="pt-BR" i="1" dirty="0" err="1"/>
              <a:t>clustering</a:t>
            </a:r>
            <a:r>
              <a:rPr lang="pt-BR" i="1" dirty="0"/>
              <a:t> </a:t>
            </a:r>
            <a:r>
              <a:rPr lang="pt-BR" dirty="0"/>
              <a:t>que se baseia na </a:t>
            </a:r>
            <a:r>
              <a:rPr lang="pt-BR" dirty="0" err="1"/>
              <a:t>pseudo-inércia</a:t>
            </a:r>
            <a:r>
              <a:rPr lang="pt-BR" dirty="0"/>
              <a:t> dos agrupamentos ao invés de considerar os erros quadrados</a:t>
            </a:r>
          </a:p>
        </p:txBody>
      </p:sp>
    </p:spTree>
    <p:extLst>
      <p:ext uri="{BB962C8B-B14F-4D97-AF65-F5344CB8AC3E}">
        <p14:creationId xmlns:p14="http://schemas.microsoft.com/office/powerpoint/2010/main" val="22576082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D38602-9064-491B-9D47-BD6914F20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Metodologia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>
                <a:extLst>
                  <a:ext uri="{FF2B5EF4-FFF2-40B4-BE49-F238E27FC236}">
                    <a16:creationId xmlns:a16="http://schemas.microsoft.com/office/drawing/2014/main" id="{47180C69-2B9F-4C1D-8982-17B7271DC4A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691680" y="1395732"/>
                <a:ext cx="5493296" cy="1143001"/>
              </a:xfrm>
            </p:spPr>
            <p:txBody>
              <a:bodyPr>
                <a:normAutofit fontScale="85000" lnSpcReduction="10000"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i="1"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  <m:r>
                        <a:rPr lang="pt-BR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supHide m:val="on"/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 ∈</m:t>
                          </m:r>
                          <m:sSub>
                            <m:sSub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sub>
                        <m:sup/>
                        <m:e>
                          <m:nary>
                            <m:naryPr>
                              <m:chr m:val="∑"/>
                              <m:limLoc m:val="undOvr"/>
                              <m:supHide m:val="on"/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 ∈</m:t>
                              </m:r>
                              <m:sSub>
                                <m:sSubPr>
                                  <m:ctrlPr>
                                    <a:rPr lang="pt-B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sub>
                            <m:sup/>
                            <m:e>
                              <m:f>
                                <m:fPr>
                                  <m:ctrlPr>
                                    <a:rPr lang="pt-BR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pt-B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pt-BR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pt-B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pt-BR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b>
                                    <m:sSubPr>
                                      <m:ctrlPr>
                                        <a:rPr lang="pt-B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i="1"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  <m:sub>
                                      <m:r>
                                        <a:rPr lang="pt-BR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nary>
                        </m:e>
                      </m:nary>
                      <m:sSubSup>
                        <m:sSubSup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  <m:sup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pt-BR" dirty="0"/>
              </a:p>
              <a:p>
                <a:endParaRPr lang="pt-BR" dirty="0"/>
              </a:p>
            </p:txBody>
          </p:sp>
        </mc:Choice>
        <mc:Fallback xmlns="">
          <p:sp>
            <p:nvSpPr>
              <p:cNvPr id="3" name="Espaço Reservado para Conteúdo 2">
                <a:extLst>
                  <a:ext uri="{FF2B5EF4-FFF2-40B4-BE49-F238E27FC236}">
                    <a16:creationId xmlns:a16="http://schemas.microsoft.com/office/drawing/2014/main" id="{47180C69-2B9F-4C1D-8982-17B7271DC4A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91680" y="1395732"/>
                <a:ext cx="5493296" cy="1143001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tângulo 3">
                <a:extLst>
                  <a:ext uri="{FF2B5EF4-FFF2-40B4-BE49-F238E27FC236}">
                    <a16:creationId xmlns:a16="http://schemas.microsoft.com/office/drawing/2014/main" id="{34584649-4455-4E84-B275-1E3FDC38FBA1}"/>
                  </a:ext>
                </a:extLst>
              </p:cNvPr>
              <p:cNvSpPr/>
              <p:nvPr/>
            </p:nvSpPr>
            <p:spPr>
              <a:xfrm>
                <a:off x="179512" y="2762701"/>
                <a:ext cx="8964488" cy="40519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 algn="just">
                  <a:lnSpc>
                    <a:spcPct val="115000"/>
                  </a:lnSpc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pt-BR" sz="3200" dirty="0"/>
                  <a:t>O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3200" dirty="0" smtClean="0">
                        <a:latin typeface="Cambria Math" panose="02040503050406030204" pitchFamily="18" charset="0"/>
                      </a:rPr>
                      <m:t>n</m:t>
                    </m:r>
                    <m:r>
                      <m:rPr>
                        <m:sty m:val="p"/>
                      </m:rPr>
                      <a:rPr lang="pt-BR" sz="3200" b="0" i="0" dirty="0" smtClean="0">
                        <a:latin typeface="Cambria Math" panose="02040503050406030204" pitchFamily="18" charset="0"/>
                      </a:rPr>
                      <m:t>de</m:t>
                    </m:r>
                    <m:r>
                      <a:rPr lang="pt-BR" sz="3200" b="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pt-BR" sz="320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pt-BR" sz="3200" dirty="0"/>
                  <a:t> observações e </a:t>
                </a:r>
                <a14:m>
                  <m:oMath xmlns:m="http://schemas.openxmlformats.org/officeDocument/2006/math">
                    <m:r>
                      <a:rPr lang="pt-BR" sz="3200">
                        <a:latin typeface="Cambria Math" panose="02040503050406030204" pitchFamily="18" charset="0"/>
                      </a:rPr>
                      <m:t>𝑖</m:t>
                    </m:r>
                    <m:r>
                      <a:rPr lang="pt-BR" sz="3200">
                        <a:latin typeface="Cambria Math" panose="02040503050406030204" pitchFamily="18" charset="0"/>
                      </a:rPr>
                      <m:t>=1,…, </m:t>
                    </m:r>
                    <m:r>
                      <a:rPr lang="pt-BR" sz="320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pt-BR" sz="3200" dirty="0"/>
                  <a:t>. </a:t>
                </a:r>
              </a:p>
              <a:p>
                <a:pPr marL="457200" indent="-457200" algn="just">
                  <a:lnSpc>
                    <a:spcPct val="115000"/>
                  </a:lnSpc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pt-BR" sz="32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320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pt-BR" sz="320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pt-BR" sz="3200" dirty="0"/>
                  <a:t> é o peso da </a:t>
                </a:r>
                <a:r>
                  <a:rPr lang="pt-BR" sz="3200" dirty="0" err="1"/>
                  <a:t>iésima</a:t>
                </a:r>
                <a:r>
                  <a:rPr lang="pt-BR" sz="3200" dirty="0"/>
                  <a:t> observação</a:t>
                </a:r>
              </a:p>
              <a:p>
                <a:pPr marL="457200" indent="-457200" algn="just">
                  <a:lnSpc>
                    <a:spcPct val="115000"/>
                  </a:lnSpc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BR" sz="3200">
                        <a:latin typeface="Cambria Math" panose="02040503050406030204" pitchFamily="18" charset="0"/>
                      </a:rPr>
                      <m:t>𝐷</m:t>
                    </m:r>
                    <m:r>
                      <a:rPr lang="pt-BR" sz="320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pt-BR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3200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pt-BR" sz="320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pt-BR" sz="320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pt-BR" sz="320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pt-BR" sz="3200" dirty="0"/>
                  <a:t> é a matriz de dissimilaridade de dimensão </a:t>
                </a:r>
                <a14:m>
                  <m:oMath xmlns:m="http://schemas.openxmlformats.org/officeDocument/2006/math">
                    <m:r>
                      <a:rPr lang="pt-BR" sz="3200">
                        <a:latin typeface="Cambria Math" panose="02040503050406030204" pitchFamily="18" charset="0"/>
                      </a:rPr>
                      <m:t>𝑛</m:t>
                    </m:r>
                    <m:r>
                      <a:rPr lang="pt-BR" sz="3200">
                        <a:latin typeface="Cambria Math" panose="02040503050406030204" pitchFamily="18" charset="0"/>
                      </a:rPr>
                      <m:t> </m:t>
                    </m:r>
                    <m:r>
                      <a:rPr lang="pt-BR" sz="3200">
                        <a:latin typeface="Cambria Math" panose="02040503050406030204" pitchFamily="18" charset="0"/>
                      </a:rPr>
                      <m:t>𝑥</m:t>
                    </m:r>
                    <m:r>
                      <a:rPr lang="pt-BR" sz="3200">
                        <a:latin typeface="Cambria Math" panose="02040503050406030204" pitchFamily="18" charset="0"/>
                      </a:rPr>
                      <m:t> </m:t>
                    </m:r>
                    <m:r>
                      <a:rPr lang="pt-BR" sz="320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pt-BR" sz="3200" dirty="0"/>
                  <a:t>, e</a:t>
                </a:r>
                <a14:m>
                  <m:oMath xmlns:m="http://schemas.openxmlformats.org/officeDocument/2006/math">
                    <m:r>
                      <a:rPr lang="pt-BR" sz="3200" b="0" i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pt-BR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320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pt-BR" sz="320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pt-BR" sz="3200" dirty="0"/>
                  <a:t> é a dissimilaridade entre a observação </a:t>
                </a:r>
                <a14:m>
                  <m:oMath xmlns:m="http://schemas.openxmlformats.org/officeDocument/2006/math">
                    <m:r>
                      <a:rPr lang="pt-BR" sz="320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pt-BR" sz="3200" dirty="0"/>
                  <a:t> e </a:t>
                </a:r>
                <a14:m>
                  <m:oMath xmlns:m="http://schemas.openxmlformats.org/officeDocument/2006/math">
                    <m:r>
                      <a:rPr lang="pt-BR" sz="320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endParaRPr lang="pt-BR" sz="3200" dirty="0"/>
              </a:p>
              <a:p>
                <a:pPr marL="457200" indent="-457200" algn="just">
                  <a:lnSpc>
                    <a:spcPct val="115000"/>
                  </a:lnSpc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t-BR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320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pt-BR" sz="320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pt-BR" sz="320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limLoc m:val="undOvr"/>
                        <m:supHide m:val="on"/>
                        <m:ctrlPr>
                          <a:rPr lang="pt-BR" sz="32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pt-BR" sz="320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pt-BR" sz="3200">
                            <a:latin typeface="Cambria Math" panose="02040503050406030204" pitchFamily="18" charset="0"/>
                          </a:rPr>
                          <m:t> ∈</m:t>
                        </m:r>
                        <m:sSub>
                          <m:sSubPr>
                            <m:ctrlPr>
                              <a:rPr lang="pt-BR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320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pt-BR" sz="320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sub>
                      <m:sup/>
                      <m:e>
                        <m:sSub>
                          <m:sSubPr>
                            <m:ctrlPr>
                              <a:rPr lang="pt-BR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320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pt-BR" sz="320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r>
                  <a:rPr lang="pt-BR" sz="3200" dirty="0"/>
                  <a:t> é o peso 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320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pt-BR" sz="320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endParaRPr lang="pt-BR" sz="3200" dirty="0"/>
              </a:p>
            </p:txBody>
          </p:sp>
        </mc:Choice>
        <mc:Fallback xmlns="">
          <p:sp>
            <p:nvSpPr>
              <p:cNvPr id="4" name="Retângulo 3">
                <a:extLst>
                  <a:ext uri="{FF2B5EF4-FFF2-40B4-BE49-F238E27FC236}">
                    <a16:creationId xmlns:a16="http://schemas.microsoft.com/office/drawing/2014/main" id="{34584649-4455-4E84-B275-1E3FDC38FB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2762701"/>
                <a:ext cx="8964488" cy="4051943"/>
              </a:xfrm>
              <a:prstGeom prst="rect">
                <a:avLst/>
              </a:prstGeom>
              <a:blipFill>
                <a:blip r:embed="rId4"/>
                <a:stretch>
                  <a:fillRect l="-1564" t="-902" r="-1700" b="-270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Agrupar 10">
            <a:extLst>
              <a:ext uri="{FF2B5EF4-FFF2-40B4-BE49-F238E27FC236}">
                <a16:creationId xmlns:a16="http://schemas.microsoft.com/office/drawing/2014/main" id="{80C20945-0A14-49BC-8FE5-BAEB64F50302}"/>
              </a:ext>
            </a:extLst>
          </p:cNvPr>
          <p:cNvGrpSpPr/>
          <p:nvPr/>
        </p:nvGrpSpPr>
        <p:grpSpPr>
          <a:xfrm>
            <a:off x="179512" y="868076"/>
            <a:ext cx="3384376" cy="1408796"/>
            <a:chOff x="179512" y="868076"/>
            <a:chExt cx="3384376" cy="1408796"/>
          </a:xfrm>
        </p:grpSpPr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973B11B0-FFEB-42BB-B62C-8253B6CA6520}"/>
                </a:ext>
              </a:extLst>
            </p:cNvPr>
            <p:cNvSpPr/>
            <p:nvPr/>
          </p:nvSpPr>
          <p:spPr>
            <a:xfrm>
              <a:off x="2123728" y="1417638"/>
              <a:ext cx="1440160" cy="859234"/>
            </a:xfrm>
            <a:prstGeom prst="rect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B2F3DEC6-411C-428A-A60F-3546090B882C}"/>
                </a:ext>
              </a:extLst>
            </p:cNvPr>
            <p:cNvSpPr txBox="1"/>
            <p:nvPr/>
          </p:nvSpPr>
          <p:spPr>
            <a:xfrm>
              <a:off x="179512" y="868076"/>
              <a:ext cx="22322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400" dirty="0" err="1"/>
                <a:t>Pseudo-inércia</a:t>
              </a:r>
              <a:endParaRPr lang="pt-BR" sz="2400" dirty="0"/>
            </a:p>
          </p:txBody>
        </p:sp>
        <p:cxnSp>
          <p:nvCxnSpPr>
            <p:cNvPr id="9" name="Conector de Seta Reta 8">
              <a:extLst>
                <a:ext uri="{FF2B5EF4-FFF2-40B4-BE49-F238E27FC236}">
                  <a16:creationId xmlns:a16="http://schemas.microsoft.com/office/drawing/2014/main" id="{D7F1A7C1-15AD-4942-A7D0-D9EF2A0BB25E}"/>
                </a:ext>
              </a:extLst>
            </p:cNvPr>
            <p:cNvCxnSpPr>
              <a:cxnSpLocks/>
            </p:cNvCxnSpPr>
            <p:nvPr/>
          </p:nvCxnSpPr>
          <p:spPr>
            <a:xfrm>
              <a:off x="1691680" y="1564835"/>
              <a:ext cx="720080" cy="38045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20531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D411B9-0860-4A50-BD47-616C93942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Metodologia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>
                <a:extLst>
                  <a:ext uri="{FF2B5EF4-FFF2-40B4-BE49-F238E27FC236}">
                    <a16:creationId xmlns:a16="http://schemas.microsoft.com/office/drawing/2014/main" id="{5B322048-6E18-4719-A2F1-44FC930F542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1"/>
                <a:ext cx="8229600" cy="2692896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pt-BR" dirty="0"/>
                  <a:t>A </a:t>
                </a:r>
                <a:r>
                  <a:rPr lang="pt-BR" dirty="0" err="1"/>
                  <a:t>pseudo-inércia</a:t>
                </a:r>
                <a:r>
                  <a:rPr lang="pt-BR" dirty="0"/>
                  <a:t> da partição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pt-BR" dirty="0"/>
                  <a:t>, sendo k o número de grupos, é dada por: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i="1">
                          <a:latin typeface="Cambria Math" panose="02040503050406030204" pitchFamily="18" charset="0"/>
                        </a:rPr>
                        <m:t>𝑊</m:t>
                      </m:r>
                      <m:d>
                        <m:d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  <m:r>
                        <a:rPr lang="pt-BR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𝐾</m:t>
                          </m:r>
                        </m:sup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(</m:t>
                          </m:r>
                        </m:e>
                      </m:nary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pt-BR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pt-BR" dirty="0"/>
              </a:p>
              <a:p>
                <a:endParaRPr lang="pt-BR" dirty="0"/>
              </a:p>
            </p:txBody>
          </p:sp>
        </mc:Choice>
        <mc:Fallback xmlns="">
          <p:sp>
            <p:nvSpPr>
              <p:cNvPr id="3" name="Espaço Reservado para Conteúdo 2">
                <a:extLst>
                  <a:ext uri="{FF2B5EF4-FFF2-40B4-BE49-F238E27FC236}">
                    <a16:creationId xmlns:a16="http://schemas.microsoft.com/office/drawing/2014/main" id="{5B322048-6E18-4719-A2F1-44FC930F542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1"/>
                <a:ext cx="8229600" cy="2692896"/>
              </a:xfrm>
              <a:blipFill>
                <a:blip r:embed="rId2"/>
                <a:stretch>
                  <a:fillRect l="-1852" t="-272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tângulo 3">
                <a:extLst>
                  <a:ext uri="{FF2B5EF4-FFF2-40B4-BE49-F238E27FC236}">
                    <a16:creationId xmlns:a16="http://schemas.microsoft.com/office/drawing/2014/main" id="{684FC845-0449-4CA1-8C2B-A9AB707743E5}"/>
                  </a:ext>
                </a:extLst>
              </p:cNvPr>
              <p:cNvSpPr/>
              <p:nvPr/>
            </p:nvSpPr>
            <p:spPr>
              <a:xfrm>
                <a:off x="86816" y="4747338"/>
                <a:ext cx="8877672" cy="17580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indent="180340" algn="just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pt-BR" sz="3200" dirty="0"/>
                  <a:t>Quanto menor é </a:t>
                </a:r>
                <a14:m>
                  <m:oMath xmlns:m="http://schemas.openxmlformats.org/officeDocument/2006/math">
                    <m:r>
                      <a:rPr lang="pt-BR" sz="3200">
                        <a:latin typeface="Cambria Math" panose="02040503050406030204" pitchFamily="18" charset="0"/>
                      </a:rPr>
                      <m:t>𝑊</m:t>
                    </m:r>
                    <m:d>
                      <m:dPr>
                        <m:ctrlPr>
                          <a:rPr lang="pt-BR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pt-BR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320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pt-BR" sz="320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</m:oMath>
                </a14:m>
                <a:r>
                  <a:rPr lang="pt-BR" sz="3200" dirty="0"/>
                  <a:t>, i.e. </a:t>
                </a:r>
                <a:r>
                  <a:rPr lang="pt-BR" sz="3200" dirty="0" err="1"/>
                  <a:t>pseudo-inércia</a:t>
                </a:r>
                <a:r>
                  <a:rPr lang="pt-BR" sz="3200" dirty="0"/>
                  <a:t> da partição, mais homogênea é a partição nos k grupos.</a:t>
                </a:r>
              </a:p>
            </p:txBody>
          </p:sp>
        </mc:Choice>
        <mc:Fallback xmlns="">
          <p:sp>
            <p:nvSpPr>
              <p:cNvPr id="4" name="Retângulo 3">
                <a:extLst>
                  <a:ext uri="{FF2B5EF4-FFF2-40B4-BE49-F238E27FC236}">
                    <a16:creationId xmlns:a16="http://schemas.microsoft.com/office/drawing/2014/main" id="{684FC845-0449-4CA1-8C2B-A9AB707743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16" y="4747338"/>
                <a:ext cx="8877672" cy="1758045"/>
              </a:xfrm>
              <a:prstGeom prst="rect">
                <a:avLst/>
              </a:prstGeom>
              <a:blipFill>
                <a:blip r:embed="rId3"/>
                <a:stretch>
                  <a:fillRect l="-1716" t="-2083" r="-1716" b="-10764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96253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1CBB89-06F4-44F3-911D-7C01EC13F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Metodologia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Espaço Reservado para Conteúdo 2">
                <a:extLst>
                  <a:ext uri="{FF2B5EF4-FFF2-40B4-BE49-F238E27FC236}">
                    <a16:creationId xmlns:a16="http://schemas.microsoft.com/office/drawing/2014/main" id="{BAABB0F5-D358-4A99-A923-5E5D0059FF0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1916832"/>
                <a:ext cx="9036496" cy="1396752"/>
              </a:xfrm>
            </p:spPr>
            <p:txBody>
              <a:bodyPr>
                <a:normAutofit fontScale="77500" lnSpcReduction="20000"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𝛼</m:t>
                          </m:r>
                        </m:sub>
                      </m:sSub>
                      <m:d>
                        <m:d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p>
                          </m:sSubSup>
                        </m:e>
                      </m:d>
                      <m:r>
                        <a:rPr lang="pt-BR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</m:d>
                      <m:nary>
                        <m:naryPr>
                          <m:chr m:val="∑"/>
                          <m:limLoc m:val="undOvr"/>
                          <m:supHide m:val="on"/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 ∈</m:t>
                          </m:r>
                          <m:sSubSup>
                            <m:sSubSup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p>
                          </m:sSubSup>
                        </m:sub>
                        <m:sup/>
                        <m:e>
                          <m:nary>
                            <m:naryPr>
                              <m:chr m:val="∑"/>
                              <m:limLoc m:val="undOvr"/>
                              <m:supHide m:val="on"/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 ∈</m:t>
                              </m:r>
                              <m:sSubSup>
                                <m:sSubSupPr>
                                  <m:ctrlPr>
                                    <a:rPr lang="pt-BR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sup>
                              </m:sSubSup>
                            </m:sub>
                            <m:sup/>
                            <m:e>
                              <m:f>
                                <m:fPr>
                                  <m:ctrlPr>
                                    <a:rPr lang="pt-BR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pt-B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pt-BR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pt-B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pt-BR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bSup>
                                    <m:sSubSupPr>
                                      <m:ctrlPr>
                                        <a:rPr lang="pt-B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pt-BR" i="1"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  <m:sub>
                                      <m:r>
                                        <a:rPr lang="pt-BR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  <m:sup>
                                      <m:r>
                                        <a:rPr lang="pt-BR" i="1"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</m:sup>
                                  </m:sSubSup>
                                </m:den>
                              </m:f>
                            </m:e>
                          </m:nary>
                        </m:e>
                      </m:nary>
                      <m:sSubSup>
                        <m:sSubSup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0, </m:t>
                          </m:r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  <m:sup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pt-BR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i="1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pt-BR" i="1"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hr m:val="∑"/>
                          <m:limLoc m:val="undOvr"/>
                          <m:supHide m:val="on"/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 ∈</m:t>
                          </m:r>
                          <m:sSubSup>
                            <m:sSubSup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p>
                          </m:sSubSup>
                        </m:sub>
                        <m:sup/>
                        <m:e>
                          <m:nary>
                            <m:naryPr>
                              <m:chr m:val="∑"/>
                              <m:limLoc m:val="undOvr"/>
                              <m:supHide m:val="on"/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sSubSup>
                                <m:sSubSupPr>
                                  <m:ctrlPr>
                                    <a:rPr lang="pt-BR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sup>
                              </m:sSubSup>
                            </m:sub>
                            <m:sup/>
                            <m:e>
                              <m:f>
                                <m:fPr>
                                  <m:ctrlPr>
                                    <a:rPr lang="pt-BR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pt-B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pt-BR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pt-B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pt-BR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bSup>
                                    <m:sSubSupPr>
                                      <m:ctrlPr>
                                        <a:rPr lang="pt-B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pt-BR" i="1"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  <m:sub>
                                      <m:r>
                                        <a:rPr lang="pt-BR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  <m:sup>
                                      <m:r>
                                        <a:rPr lang="pt-BR" i="1"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</m:sup>
                                  </m:sSubSup>
                                </m:den>
                              </m:f>
                            </m:e>
                          </m:nary>
                        </m:e>
                      </m:nary>
                      <m:sSubSup>
                        <m:sSubSup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1, </m:t>
                          </m:r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  <m:sup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pt-BR" dirty="0"/>
              </a:p>
              <a:p>
                <a:endParaRPr lang="pt-BR" dirty="0"/>
              </a:p>
            </p:txBody>
          </p:sp>
        </mc:Choice>
        <mc:Fallback>
          <p:sp>
            <p:nvSpPr>
              <p:cNvPr id="3" name="Espaço Reservado para Conteúdo 2">
                <a:extLst>
                  <a:ext uri="{FF2B5EF4-FFF2-40B4-BE49-F238E27FC236}">
                    <a16:creationId xmlns:a16="http://schemas.microsoft.com/office/drawing/2014/main" id="{BAABB0F5-D358-4A99-A923-5E5D0059FF0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1916832"/>
                <a:ext cx="9036496" cy="1396752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tângulo 3">
                <a:extLst>
                  <a:ext uri="{FF2B5EF4-FFF2-40B4-BE49-F238E27FC236}">
                    <a16:creationId xmlns:a16="http://schemas.microsoft.com/office/drawing/2014/main" id="{9DFC1899-919B-4982-85C0-F95AB0CD2FE6}"/>
                  </a:ext>
                </a:extLst>
              </p:cNvPr>
              <p:cNvSpPr/>
              <p:nvPr/>
            </p:nvSpPr>
            <p:spPr>
              <a:xfrm>
                <a:off x="476164" y="3429000"/>
                <a:ext cx="8210635" cy="25545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BR" sz="3200">
                        <a:latin typeface="Cambria Math" panose="02040503050406030204" pitchFamily="18" charset="0"/>
                      </a:rPr>
                      <m:t>𝛼</m:t>
                    </m:r>
                    <m:r>
                      <a:rPr lang="pt-BR" sz="320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pt-BR" sz="3200" dirty="0"/>
                  <a:t>é o parâmetro de ponderação (0 a 1)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pt-BR" sz="32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320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pt-BR" sz="320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pt-BR" sz="320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pt-BR" sz="3200" dirty="0"/>
                  <a:t> é a matriz de dissimilaridade do espaço de atributos 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t-BR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320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pt-BR" sz="320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pt-BR" sz="320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pt-BR" sz="3200" dirty="0"/>
                  <a:t>é a matriz de dissimilaridade de espacial (CHAVENT et al., 2017)</a:t>
                </a:r>
              </a:p>
            </p:txBody>
          </p:sp>
        </mc:Choice>
        <mc:Fallback xmlns="">
          <p:sp>
            <p:nvSpPr>
              <p:cNvPr id="4" name="Retângulo 3">
                <a:extLst>
                  <a:ext uri="{FF2B5EF4-FFF2-40B4-BE49-F238E27FC236}">
                    <a16:creationId xmlns:a16="http://schemas.microsoft.com/office/drawing/2014/main" id="{9DFC1899-919B-4982-85C0-F95AB0CD2F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164" y="3429000"/>
                <a:ext cx="8210635" cy="2554545"/>
              </a:xfrm>
              <a:prstGeom prst="rect">
                <a:avLst/>
              </a:prstGeom>
              <a:blipFill>
                <a:blip r:embed="rId4"/>
                <a:stretch>
                  <a:fillRect l="-1707" t="-2864" b="-6683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099984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57876F-33EA-4ABE-8543-3E647E53A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Metodolofia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D25A1C4-6D9A-450A-AC9C-1D71842A07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4400" dirty="0"/>
              <a:t>Como escolher o valor de alfa, de forma a obter uma contiguidade desejada degradando o mínimo possível a matriz de dissimilaridade dos atributos?</a:t>
            </a:r>
          </a:p>
        </p:txBody>
      </p:sp>
    </p:spTree>
    <p:extLst>
      <p:ext uri="{BB962C8B-B14F-4D97-AF65-F5344CB8AC3E}">
        <p14:creationId xmlns:p14="http://schemas.microsoft.com/office/powerpoint/2010/main" val="20250655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F96B17-679D-4AE7-A1BD-2F7AEE5AC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Metodologia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>
                <a:extLst>
                  <a:ext uri="{FF2B5EF4-FFF2-40B4-BE49-F238E27FC236}">
                    <a16:creationId xmlns:a16="http://schemas.microsoft.com/office/drawing/2014/main" id="{E5804DDF-F5E0-4662-92A7-55850230ADA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413581"/>
                <a:ext cx="8229600" cy="1324744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𝛽</m:t>
                          </m:r>
                        </m:sub>
                      </m:sSub>
                      <m:d>
                        <m:d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sub>
                            <m:sup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p>
                          </m:sSubSup>
                        </m:e>
                      </m:d>
                      <m:r>
                        <a:rPr lang="pt-BR" i="1">
                          <a:latin typeface="Cambria Math" panose="02040503050406030204" pitchFamily="18" charset="0"/>
                        </a:rPr>
                        <m:t>=1−</m:t>
                      </m:r>
                      <m:f>
                        <m:f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sub>
                          </m:sSub>
                          <m:d>
                            <m:d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pt-BR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sub>
                                <m:sup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sup>
                              </m:sSubSup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sub>
                          </m:sSub>
                          <m:d>
                            <m:d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pt-B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pt-BR" i="1">
                          <a:latin typeface="Cambria Math" panose="02040503050406030204" pitchFamily="18" charset="0"/>
                        </a:rPr>
                        <m:t> ∈[0,1]</m:t>
                      </m:r>
                    </m:oMath>
                  </m:oMathPara>
                </a14:m>
                <a:endParaRPr lang="pt-BR" dirty="0"/>
              </a:p>
              <a:p>
                <a:pPr marL="0" indent="0">
                  <a:buNone/>
                </a:pPr>
                <a:endParaRPr lang="pt-BR" dirty="0"/>
              </a:p>
            </p:txBody>
          </p:sp>
        </mc:Choice>
        <mc:Fallback xmlns="">
          <p:sp>
            <p:nvSpPr>
              <p:cNvPr id="3" name="Espaço Reservado para Conteúdo 2">
                <a:extLst>
                  <a:ext uri="{FF2B5EF4-FFF2-40B4-BE49-F238E27FC236}">
                    <a16:creationId xmlns:a16="http://schemas.microsoft.com/office/drawing/2014/main" id="{E5804DDF-F5E0-4662-92A7-55850230ADA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413581"/>
                <a:ext cx="8229600" cy="1324744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tângulo 6">
                <a:extLst>
                  <a:ext uri="{FF2B5EF4-FFF2-40B4-BE49-F238E27FC236}">
                    <a16:creationId xmlns:a16="http://schemas.microsoft.com/office/drawing/2014/main" id="{61DD55BE-E43C-4928-9799-1F0CA7A6C3E3}"/>
                  </a:ext>
                </a:extLst>
              </p:cNvPr>
              <p:cNvSpPr/>
              <p:nvPr/>
            </p:nvSpPr>
            <p:spPr>
              <a:xfrm>
                <a:off x="323528" y="3106205"/>
                <a:ext cx="3249928" cy="6760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sub>
                            <m:sup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p>
                          </m:sSubSup>
                        </m:e>
                      </m:d>
                      <m:r>
                        <a:rPr lang="pt-BR" i="1">
                          <a:latin typeface="Cambria Math" panose="02040503050406030204" pitchFamily="18" charset="0"/>
                        </a:rPr>
                        <m:t>=1−</m:t>
                      </m:r>
                      <m:f>
                        <m:f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pt-BR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sub>
                                <m:sup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sup>
                              </m:sSubSup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pt-B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pt-BR" i="1">
                          <a:latin typeface="Cambria Math" panose="02040503050406030204" pitchFamily="18" charset="0"/>
                        </a:rPr>
                        <m:t> ∈[0,1]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7" name="Retângulo 6">
                <a:extLst>
                  <a:ext uri="{FF2B5EF4-FFF2-40B4-BE49-F238E27FC236}">
                    <a16:creationId xmlns:a16="http://schemas.microsoft.com/office/drawing/2014/main" id="{61DD55BE-E43C-4928-9799-1F0CA7A6C3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3106205"/>
                <a:ext cx="3249928" cy="67601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tângulo 7">
                <a:extLst>
                  <a:ext uri="{FF2B5EF4-FFF2-40B4-BE49-F238E27FC236}">
                    <a16:creationId xmlns:a16="http://schemas.microsoft.com/office/drawing/2014/main" id="{7FCF99C0-60AA-43E7-99BF-425264C61885}"/>
                  </a:ext>
                </a:extLst>
              </p:cNvPr>
              <p:cNvSpPr/>
              <p:nvPr/>
            </p:nvSpPr>
            <p:spPr>
              <a:xfrm>
                <a:off x="5844798" y="3104474"/>
                <a:ext cx="3281860" cy="6777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sub>
                            <m:sup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p>
                          </m:sSubSup>
                        </m:e>
                      </m:d>
                      <m:r>
                        <a:rPr lang="pt-BR" i="1">
                          <a:latin typeface="Cambria Math" panose="02040503050406030204" pitchFamily="18" charset="0"/>
                        </a:rPr>
                        <m:t>=1−</m:t>
                      </m:r>
                      <m:f>
                        <m:f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pt-BR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sub>
                                <m:sup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sup>
                              </m:sSubSup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pt-B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pt-BR" i="1">
                          <a:latin typeface="Cambria Math" panose="02040503050406030204" pitchFamily="18" charset="0"/>
                        </a:rPr>
                        <m:t> ∈[0,1]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8" name="Retângulo 7">
                <a:extLst>
                  <a:ext uri="{FF2B5EF4-FFF2-40B4-BE49-F238E27FC236}">
                    <a16:creationId xmlns:a16="http://schemas.microsoft.com/office/drawing/2014/main" id="{7FCF99C0-60AA-43E7-99BF-425264C618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4798" y="3104474"/>
                <a:ext cx="3281860" cy="67775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tângulo 8">
                <a:extLst>
                  <a:ext uri="{FF2B5EF4-FFF2-40B4-BE49-F238E27FC236}">
                    <a16:creationId xmlns:a16="http://schemas.microsoft.com/office/drawing/2014/main" id="{17FE7243-044E-4946-98BC-8BE3BCD2B947}"/>
                  </a:ext>
                </a:extLst>
              </p:cNvPr>
              <p:cNvSpPr/>
              <p:nvPr/>
            </p:nvSpPr>
            <p:spPr>
              <a:xfrm>
                <a:off x="457200" y="5733256"/>
                <a:ext cx="8435280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pt-BR" sz="2400" dirty="0"/>
                  <a:t>No caso, o valor 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pt-BR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pt-BR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4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pt-BR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pt-BR" sz="2400" dirty="0"/>
                  <a:t> 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pt-BR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pt-BR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4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pt-BR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pt-BR" sz="2400" dirty="0"/>
                  <a:t>  são constante, 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pt-BR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pt-BR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pt-BR" sz="24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pt-BR" sz="2400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sub>
                          <m:sup>
                            <m:r>
                              <a:rPr lang="pt-BR" sz="2400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</m:sup>
                        </m:sSubSup>
                      </m:e>
                    </m:d>
                  </m:oMath>
                </a14:m>
                <a:r>
                  <a:rPr lang="pt-BR" sz="2400" dirty="0"/>
                  <a:t> 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pt-BR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pt-BR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pt-BR" sz="24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pt-BR" sz="2400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sub>
                          <m:sup>
                            <m:r>
                              <a:rPr lang="pt-BR" sz="2400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</m:sup>
                        </m:sSubSup>
                      </m:e>
                    </m:d>
                  </m:oMath>
                </a14:m>
                <a:r>
                  <a:rPr lang="pt-BR" sz="2400" dirty="0"/>
                  <a:t> vão variar de acordo com o valor de </a:t>
                </a:r>
                <a14:m>
                  <m:oMath xmlns:m="http://schemas.openxmlformats.org/officeDocument/2006/math">
                    <m:r>
                      <a:rPr lang="pt-BR" sz="2400" i="1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pt-BR" sz="2400" dirty="0"/>
                  <a:t>. </a:t>
                </a:r>
              </a:p>
            </p:txBody>
          </p:sp>
        </mc:Choice>
        <mc:Fallback xmlns="">
          <p:sp>
            <p:nvSpPr>
              <p:cNvPr id="9" name="Retângulo 8">
                <a:extLst>
                  <a:ext uri="{FF2B5EF4-FFF2-40B4-BE49-F238E27FC236}">
                    <a16:creationId xmlns:a16="http://schemas.microsoft.com/office/drawing/2014/main" id="{17FE7243-044E-4946-98BC-8BE3BCD2B9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5733256"/>
                <a:ext cx="8435280" cy="830997"/>
              </a:xfrm>
              <a:prstGeom prst="rect">
                <a:avLst/>
              </a:prstGeom>
              <a:blipFill>
                <a:blip r:embed="rId6"/>
                <a:stretch>
                  <a:fillRect l="-1084" t="-5839" b="-15328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Conector de Seta Reta 10">
            <a:extLst>
              <a:ext uri="{FF2B5EF4-FFF2-40B4-BE49-F238E27FC236}">
                <a16:creationId xmlns:a16="http://schemas.microsoft.com/office/drawing/2014/main" id="{0BD16CBC-C753-4E13-9A22-238F6D20AA78}"/>
              </a:ext>
            </a:extLst>
          </p:cNvPr>
          <p:cNvCxnSpPr/>
          <p:nvPr/>
        </p:nvCxnSpPr>
        <p:spPr>
          <a:xfrm flipH="1">
            <a:off x="2555776" y="2276872"/>
            <a:ext cx="1017680" cy="8276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Conector de Seta Reta 12">
            <a:extLst>
              <a:ext uri="{FF2B5EF4-FFF2-40B4-BE49-F238E27FC236}">
                <a16:creationId xmlns:a16="http://schemas.microsoft.com/office/drawing/2014/main" id="{711E3168-C06D-4B0F-A69F-B01F8F860BE7}"/>
              </a:ext>
            </a:extLst>
          </p:cNvPr>
          <p:cNvCxnSpPr>
            <a:cxnSpLocks/>
          </p:cNvCxnSpPr>
          <p:nvPr/>
        </p:nvCxnSpPr>
        <p:spPr>
          <a:xfrm>
            <a:off x="6012160" y="2556581"/>
            <a:ext cx="864096" cy="5478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CE3D6883-4BE2-4C9D-A2BA-199D39870A0A}"/>
              </a:ext>
            </a:extLst>
          </p:cNvPr>
          <p:cNvSpPr txBox="1"/>
          <p:nvPr/>
        </p:nvSpPr>
        <p:spPr>
          <a:xfrm>
            <a:off x="323529" y="4058750"/>
            <a:ext cx="360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/>
              <a:t>Inércia total explicada  para matriz de dissimilaridade de atributos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CFF5AACD-EFE4-448E-BD63-961162D42C78}"/>
              </a:ext>
            </a:extLst>
          </p:cNvPr>
          <p:cNvSpPr txBox="1"/>
          <p:nvPr/>
        </p:nvSpPr>
        <p:spPr>
          <a:xfrm>
            <a:off x="5685528" y="3927332"/>
            <a:ext cx="360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/>
              <a:t>Inércia total explicada  para matriz da componente espacial (distâncias ou vizinhança)</a:t>
            </a:r>
          </a:p>
        </p:txBody>
      </p:sp>
    </p:spTree>
    <p:extLst>
      <p:ext uri="{BB962C8B-B14F-4D97-AF65-F5344CB8AC3E}">
        <p14:creationId xmlns:p14="http://schemas.microsoft.com/office/powerpoint/2010/main" val="42282051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 descr="C:\Users\Andrea\AppData\Local\Microsoft\Windows\INetCache\Content.Word\grafico_escolha_alfa.pn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836712"/>
            <a:ext cx="7856282" cy="559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8A388180-FC66-441B-B75A-213EB4E941BC}"/>
              </a:ext>
            </a:extLst>
          </p:cNvPr>
          <p:cNvSpPr/>
          <p:nvPr/>
        </p:nvSpPr>
        <p:spPr>
          <a:xfrm>
            <a:off x="2267744" y="1700808"/>
            <a:ext cx="288032" cy="3672408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F32CA1A5-31CF-4424-AE36-4A8B685AD4C5}"/>
              </a:ext>
            </a:extLst>
          </p:cNvPr>
          <p:cNvSpPr txBox="1">
            <a:spLocks/>
          </p:cNvSpPr>
          <p:nvPr/>
        </p:nvSpPr>
        <p:spPr>
          <a:xfrm>
            <a:off x="457200" y="1166018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Introdução</a:t>
            </a:r>
          </a:p>
          <a:p>
            <a:r>
              <a:rPr lang="pt-BR" dirty="0"/>
              <a:t>Metodologia</a:t>
            </a:r>
          </a:p>
          <a:p>
            <a:pPr lvl="1"/>
            <a:r>
              <a:rPr lang="pt-BR" dirty="0"/>
              <a:t>Área de Estudo</a:t>
            </a:r>
          </a:p>
          <a:p>
            <a:pPr lvl="1"/>
            <a:r>
              <a:rPr lang="pt-BR" dirty="0"/>
              <a:t>Método Hierárquico com restrições espaciais</a:t>
            </a:r>
          </a:p>
          <a:p>
            <a:pPr lvl="1"/>
            <a:r>
              <a:rPr lang="pt-BR" dirty="0"/>
              <a:t>Preparação dos dados</a:t>
            </a:r>
          </a:p>
          <a:p>
            <a:r>
              <a:rPr lang="pt-BR" dirty="0"/>
              <a:t>Resultados</a:t>
            </a:r>
          </a:p>
          <a:p>
            <a:r>
              <a:rPr lang="pt-BR" dirty="0"/>
              <a:t>Discussão</a:t>
            </a:r>
          </a:p>
          <a:p>
            <a:r>
              <a:rPr lang="pt-BR" dirty="0"/>
              <a:t>Conclusão</a:t>
            </a:r>
          </a:p>
          <a:p>
            <a:endParaRPr lang="pt-BR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7C477A00-A7DB-4623-A8D9-0BAC96857B0B}"/>
              </a:ext>
            </a:extLst>
          </p:cNvPr>
          <p:cNvSpPr/>
          <p:nvPr/>
        </p:nvSpPr>
        <p:spPr>
          <a:xfrm>
            <a:off x="747192" y="1762298"/>
            <a:ext cx="2304256" cy="532656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E05351EF-7C66-41DA-87D2-8A3817492BDC}"/>
              </a:ext>
            </a:extLst>
          </p:cNvPr>
          <p:cNvSpPr/>
          <p:nvPr/>
        </p:nvSpPr>
        <p:spPr>
          <a:xfrm>
            <a:off x="1223628" y="3389883"/>
            <a:ext cx="3411996" cy="532656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908517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BC247E3-F01B-4E13-BEA9-6A2298FF5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4525963"/>
          </a:xfrm>
        </p:spPr>
        <p:txBody>
          <a:bodyPr/>
          <a:lstStyle/>
          <a:p>
            <a:r>
              <a:rPr lang="pt-BR" dirty="0"/>
              <a:t>Introdução</a:t>
            </a:r>
          </a:p>
          <a:p>
            <a:r>
              <a:rPr lang="pt-BR" dirty="0"/>
              <a:t>Metodologia</a:t>
            </a:r>
          </a:p>
          <a:p>
            <a:pPr lvl="1"/>
            <a:r>
              <a:rPr lang="pt-BR" dirty="0"/>
              <a:t>Área de Estudo</a:t>
            </a:r>
          </a:p>
          <a:p>
            <a:pPr lvl="1"/>
            <a:r>
              <a:rPr lang="pt-BR" dirty="0"/>
              <a:t>Método Hierárquico com restrições espaciais</a:t>
            </a:r>
          </a:p>
          <a:p>
            <a:pPr lvl="1"/>
            <a:r>
              <a:rPr lang="pt-BR" dirty="0"/>
              <a:t>Preparação dos dados</a:t>
            </a:r>
          </a:p>
          <a:p>
            <a:r>
              <a:rPr lang="pt-BR" dirty="0"/>
              <a:t>Resultados</a:t>
            </a:r>
          </a:p>
          <a:p>
            <a:r>
              <a:rPr lang="pt-BR" dirty="0"/>
              <a:t>Discussão</a:t>
            </a:r>
          </a:p>
          <a:p>
            <a:r>
              <a:rPr lang="pt-BR" dirty="0"/>
              <a:t>Conclusão</a:t>
            </a:r>
          </a:p>
          <a:p>
            <a:endParaRPr lang="pt-BR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7C477A00-A7DB-4623-A8D9-0BAC96857B0B}"/>
              </a:ext>
            </a:extLst>
          </p:cNvPr>
          <p:cNvSpPr/>
          <p:nvPr/>
        </p:nvSpPr>
        <p:spPr>
          <a:xfrm>
            <a:off x="755576" y="980728"/>
            <a:ext cx="2088232" cy="532656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57029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D35AA4-68F1-4850-B72B-7CDCB5482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Metodologia</a:t>
            </a:r>
          </a:p>
        </p:txBody>
      </p:sp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id="{67F24B29-13CE-4C5D-B5B2-081CADE6256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5718529"/>
              </p:ext>
            </p:extLst>
          </p:nvPr>
        </p:nvGraphicFramePr>
        <p:xfrm>
          <a:off x="457200" y="1391370"/>
          <a:ext cx="7967228" cy="24560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60112">
                  <a:extLst>
                    <a:ext uri="{9D8B030D-6E8A-4147-A177-3AD203B41FA5}">
                      <a16:colId xmlns:a16="http://schemas.microsoft.com/office/drawing/2014/main" val="2794553632"/>
                    </a:ext>
                  </a:extLst>
                </a:gridCol>
                <a:gridCol w="1542279">
                  <a:extLst>
                    <a:ext uri="{9D8B030D-6E8A-4147-A177-3AD203B41FA5}">
                      <a16:colId xmlns:a16="http://schemas.microsoft.com/office/drawing/2014/main" val="3101778459"/>
                    </a:ext>
                  </a:extLst>
                </a:gridCol>
                <a:gridCol w="1799936">
                  <a:extLst>
                    <a:ext uri="{9D8B030D-6E8A-4147-A177-3AD203B41FA5}">
                      <a16:colId xmlns:a16="http://schemas.microsoft.com/office/drawing/2014/main" val="839953538"/>
                    </a:ext>
                  </a:extLst>
                </a:gridCol>
                <a:gridCol w="2064901">
                  <a:extLst>
                    <a:ext uri="{9D8B030D-6E8A-4147-A177-3AD203B41FA5}">
                      <a16:colId xmlns:a16="http://schemas.microsoft.com/office/drawing/2014/main" val="4155428503"/>
                    </a:ext>
                  </a:extLst>
                </a:gridCol>
              </a:tblGrid>
              <a:tr h="30181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Parâmetros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Fonte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Resolução Espacial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Unidade de medida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79471997"/>
                  </a:ext>
                </a:extLst>
              </a:tr>
              <a:tr h="30181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Temperatura Superficial (SST)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MODIS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4 km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°C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36880196"/>
                  </a:ext>
                </a:extLst>
              </a:tr>
              <a:tr h="30181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dirty="0" err="1">
                          <a:effectLst/>
                        </a:rPr>
                        <a:t>Clorofila-a</a:t>
                      </a:r>
                      <a:r>
                        <a:rPr lang="pt-BR" sz="1400" dirty="0">
                          <a:effectLst/>
                        </a:rPr>
                        <a:t> (</a:t>
                      </a:r>
                      <a:r>
                        <a:rPr lang="pt-BR" sz="1400" dirty="0" err="1">
                          <a:effectLst/>
                        </a:rPr>
                        <a:t>Chla</a:t>
                      </a:r>
                      <a:r>
                        <a:rPr lang="pt-BR" sz="1400" dirty="0">
                          <a:effectLst/>
                        </a:rPr>
                        <a:t>) 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MODIS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4 km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mg m</a:t>
                      </a:r>
                      <a:r>
                        <a:rPr lang="pt-BR" sz="1400" baseline="30000" dirty="0">
                          <a:effectLst/>
                        </a:rPr>
                        <a:t>-3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32098494"/>
                  </a:ext>
                </a:extLst>
              </a:tr>
              <a:tr h="62440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Radiação Fotossintéticamente Ativa (PAR)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MODIS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4 km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dirty="0" err="1">
                          <a:effectLst/>
                        </a:rPr>
                        <a:t>Einsten</a:t>
                      </a:r>
                      <a:r>
                        <a:rPr lang="pt-BR" sz="1400" dirty="0">
                          <a:effectLst/>
                        </a:rPr>
                        <a:t> m</a:t>
                      </a:r>
                      <a:r>
                        <a:rPr lang="pt-BR" sz="1400" baseline="30000" dirty="0">
                          <a:effectLst/>
                        </a:rPr>
                        <a:t>-2 </a:t>
                      </a:r>
                      <a:r>
                        <a:rPr lang="pt-BR" sz="1400" dirty="0">
                          <a:effectLst/>
                        </a:rPr>
                        <a:t>dia</a:t>
                      </a:r>
                      <a:r>
                        <a:rPr lang="pt-BR" sz="1400" baseline="30000" dirty="0">
                          <a:effectLst/>
                        </a:rPr>
                        <a:t>-1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03345817"/>
                  </a:ext>
                </a:extLst>
              </a:tr>
              <a:tr h="30181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Profundidade (Prof)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GEBCO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1 </a:t>
                      </a:r>
                      <a:r>
                        <a:rPr lang="pt-BR" sz="1400" dirty="0" err="1">
                          <a:effectLst/>
                        </a:rPr>
                        <a:t>arc</a:t>
                      </a:r>
                      <a:r>
                        <a:rPr lang="pt-BR" sz="1400" dirty="0">
                          <a:effectLst/>
                        </a:rPr>
                        <a:t> minuto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m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26169487"/>
                  </a:ext>
                </a:extLst>
              </a:tr>
              <a:tr h="62440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Altura da camada superficial (ACS) 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Modelo MERRA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0.5 x 0.625°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m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66548140"/>
                  </a:ext>
                </a:extLst>
              </a:tr>
            </a:tbl>
          </a:graphicData>
        </a:graphic>
      </p:graphicFrame>
      <p:sp>
        <p:nvSpPr>
          <p:cNvPr id="6" name="CaixaDeTexto 5">
            <a:extLst>
              <a:ext uri="{FF2B5EF4-FFF2-40B4-BE49-F238E27FC236}">
                <a16:creationId xmlns:a16="http://schemas.microsoft.com/office/drawing/2014/main" id="{AE5ACF5F-DFF5-4383-8926-C11108E87C69}"/>
              </a:ext>
            </a:extLst>
          </p:cNvPr>
          <p:cNvSpPr txBox="1"/>
          <p:nvPr/>
        </p:nvSpPr>
        <p:spPr>
          <a:xfrm>
            <a:off x="375100" y="4127802"/>
            <a:ext cx="83937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Foram obtidas as médias sazonais dos parâmetros (2002-2017) e </a:t>
            </a:r>
            <a:r>
              <a:rPr lang="pt-BR" sz="2400" dirty="0" err="1"/>
              <a:t>reamostrados</a:t>
            </a:r>
            <a:r>
              <a:rPr lang="pt-BR" sz="2400" dirty="0"/>
              <a:t> para uma grade de 50 x 62 km</a:t>
            </a:r>
          </a:p>
          <a:p>
            <a:r>
              <a:rPr lang="pt-BR" sz="2400" dirty="0"/>
              <a:t>Todos os parâmetros foram padronizados, subtraindo-se a média e dividindo-se pelo desvio padrão do conjunto de valores do parâmetro. </a:t>
            </a:r>
          </a:p>
          <a:p>
            <a:r>
              <a:rPr lang="pt-BR" sz="2400" dirty="0"/>
              <a:t>Áreas mais rasas do que 50m foram removidas da classificação. </a:t>
            </a:r>
          </a:p>
        </p:txBody>
      </p:sp>
    </p:spTree>
    <p:extLst>
      <p:ext uri="{BB962C8B-B14F-4D97-AF65-F5344CB8AC3E}">
        <p14:creationId xmlns:p14="http://schemas.microsoft.com/office/powerpoint/2010/main" val="19152602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85FD117B-8B92-404E-9725-0FFCFC3E8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48" y="74570"/>
            <a:ext cx="8229600" cy="1143000"/>
          </a:xfrm>
        </p:spPr>
        <p:txBody>
          <a:bodyPr/>
          <a:lstStyle/>
          <a:p>
            <a:pPr algn="r"/>
            <a:r>
              <a:rPr lang="pt-BR" dirty="0"/>
              <a:t>TSM (°C)</a:t>
            </a:r>
          </a:p>
        </p:txBody>
      </p:sp>
      <p:pic>
        <p:nvPicPr>
          <p:cNvPr id="7" name="Imagem 6" descr="Uma imagem contendo texto, mapa&#10;&#10;Descrição gerada com alta confiança">
            <a:extLst>
              <a:ext uri="{FF2B5EF4-FFF2-40B4-BE49-F238E27FC236}">
                <a16:creationId xmlns:a16="http://schemas.microsoft.com/office/drawing/2014/main" id="{1B0EEA59-5C9E-4556-9FBA-484E034709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186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1533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8FB42B80-7446-4D17-95A7-F5A01117B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6096" y="74570"/>
            <a:ext cx="3555452" cy="1143000"/>
          </a:xfrm>
        </p:spPr>
        <p:txBody>
          <a:bodyPr>
            <a:normAutofit/>
          </a:bodyPr>
          <a:lstStyle/>
          <a:p>
            <a:pPr algn="r"/>
            <a:r>
              <a:rPr lang="pt-BR" dirty="0" err="1"/>
              <a:t>Chloa</a:t>
            </a:r>
            <a:r>
              <a:rPr lang="pt-BR" dirty="0"/>
              <a:t> (mg m</a:t>
            </a:r>
            <a:r>
              <a:rPr lang="pt-BR" baseline="30000" dirty="0"/>
              <a:t>-3</a:t>
            </a:r>
            <a:r>
              <a:rPr lang="pt-BR" dirty="0"/>
              <a:t>)</a:t>
            </a:r>
          </a:p>
        </p:txBody>
      </p:sp>
      <p:pic>
        <p:nvPicPr>
          <p:cNvPr id="9" name="Imagem 8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EE121E5E-CE04-4095-8896-EE18BBCC82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0" y="0"/>
            <a:ext cx="47170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8192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8FB42B80-7446-4D17-95A7-F5A01117B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3848" y="74570"/>
            <a:ext cx="5940152" cy="1143000"/>
          </a:xfrm>
        </p:spPr>
        <p:txBody>
          <a:bodyPr>
            <a:normAutofit/>
          </a:bodyPr>
          <a:lstStyle/>
          <a:p>
            <a:pPr algn="r"/>
            <a:r>
              <a:rPr lang="pt-BR" sz="4000" dirty="0"/>
              <a:t>PAR (</a:t>
            </a:r>
            <a:r>
              <a:rPr lang="pt-BR" sz="4000" dirty="0" err="1"/>
              <a:t>Einsten</a:t>
            </a:r>
            <a:r>
              <a:rPr lang="pt-BR" sz="4000" dirty="0"/>
              <a:t> m</a:t>
            </a:r>
            <a:r>
              <a:rPr lang="pt-BR" sz="4000" baseline="30000" dirty="0"/>
              <a:t>-2</a:t>
            </a:r>
            <a:r>
              <a:rPr lang="pt-BR" sz="4000" dirty="0"/>
              <a:t>dia</a:t>
            </a:r>
            <a:r>
              <a:rPr lang="pt-BR" sz="4000" baseline="30000" dirty="0"/>
              <a:t>-1</a:t>
            </a:r>
            <a:r>
              <a:rPr lang="pt-BR" sz="4000" dirty="0"/>
              <a:t>)</a:t>
            </a:r>
          </a:p>
        </p:txBody>
      </p:sp>
      <p:pic>
        <p:nvPicPr>
          <p:cNvPr id="3" name="Imagem 2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B7BFC7DD-D3C8-443D-9DD6-10A5A85FF4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99" y="0"/>
            <a:ext cx="46648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9345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8FB42B80-7446-4D17-95A7-F5A01117B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3848" y="74570"/>
            <a:ext cx="5940152" cy="1143000"/>
          </a:xfrm>
        </p:spPr>
        <p:txBody>
          <a:bodyPr>
            <a:normAutofit fontScale="90000"/>
          </a:bodyPr>
          <a:lstStyle/>
          <a:p>
            <a:pPr algn="r"/>
            <a:r>
              <a:rPr lang="pt-BR" sz="4000" dirty="0"/>
              <a:t>Altura média do mar </a:t>
            </a:r>
            <a:br>
              <a:rPr lang="pt-BR" sz="4000" dirty="0"/>
            </a:br>
            <a:r>
              <a:rPr lang="pt-BR" sz="4000" dirty="0"/>
              <a:t> (m)</a:t>
            </a:r>
          </a:p>
        </p:txBody>
      </p:sp>
      <p:pic>
        <p:nvPicPr>
          <p:cNvPr id="6" name="Imagem 5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88FA67DD-F839-4D4A-B7D3-43DF67E72E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7" y="-8317"/>
            <a:ext cx="46648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1903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 descr="Uma imagem contendo mapa, texto&#10;&#10;Descrição gerada com muito alta confiança">
            <a:extLst>
              <a:ext uri="{FF2B5EF4-FFF2-40B4-BE49-F238E27FC236}">
                <a16:creationId xmlns:a16="http://schemas.microsoft.com/office/drawing/2014/main" id="{861B64DB-90A3-4512-BB21-CE47839032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875" b="25158"/>
          <a:stretch/>
        </p:blipFill>
        <p:spPr>
          <a:xfrm>
            <a:off x="-108520" y="31175"/>
            <a:ext cx="5213763" cy="6826825"/>
          </a:xfr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C4461C2D-5DFF-42A3-906F-2827132F7EEC}"/>
              </a:ext>
            </a:extLst>
          </p:cNvPr>
          <p:cNvSpPr txBox="1">
            <a:spLocks/>
          </p:cNvSpPr>
          <p:nvPr/>
        </p:nvSpPr>
        <p:spPr>
          <a:xfrm>
            <a:off x="4860032" y="274638"/>
            <a:ext cx="382676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BR"/>
              <a:t>Profundidade (m)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638269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 descr="C:\Users\Andrea\AppData\Local\Microsoft\Windows\INetCache\Content.Word\grade_celular_usada_para_classificação.tiff">
            <a:extLst>
              <a:ext uri="{FF2B5EF4-FFF2-40B4-BE49-F238E27FC236}">
                <a16:creationId xmlns:a16="http://schemas.microsoft.com/office/drawing/2014/main" id="{E0959EF8-4D1C-4C4F-B9CC-96186B78619C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/>
          <a:srcRect r="6322" b="6859"/>
          <a:stretch>
            <a:fillRect/>
          </a:stretch>
        </p:blipFill>
        <p:spPr bwMode="auto">
          <a:xfrm>
            <a:off x="2483768" y="476672"/>
            <a:ext cx="4176464" cy="5632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294352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F32CA1A5-31CF-4424-AE36-4A8B685AD4C5}"/>
              </a:ext>
            </a:extLst>
          </p:cNvPr>
          <p:cNvSpPr txBox="1">
            <a:spLocks/>
          </p:cNvSpPr>
          <p:nvPr/>
        </p:nvSpPr>
        <p:spPr>
          <a:xfrm>
            <a:off x="457200" y="1166018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Introdução</a:t>
            </a:r>
          </a:p>
          <a:p>
            <a:r>
              <a:rPr lang="pt-BR" dirty="0"/>
              <a:t>Metodologia</a:t>
            </a:r>
          </a:p>
          <a:p>
            <a:pPr lvl="1"/>
            <a:r>
              <a:rPr lang="pt-BR" dirty="0"/>
              <a:t>Área de Estudo</a:t>
            </a:r>
          </a:p>
          <a:p>
            <a:pPr lvl="1"/>
            <a:r>
              <a:rPr lang="pt-BR" dirty="0"/>
              <a:t>Método Hierárquico com restrições espaciais</a:t>
            </a:r>
          </a:p>
          <a:p>
            <a:pPr lvl="1"/>
            <a:r>
              <a:rPr lang="pt-BR" dirty="0"/>
              <a:t>Preparação dos dados</a:t>
            </a:r>
          </a:p>
          <a:p>
            <a:r>
              <a:rPr lang="pt-BR" dirty="0"/>
              <a:t>Resultados</a:t>
            </a:r>
          </a:p>
          <a:p>
            <a:r>
              <a:rPr lang="pt-BR" dirty="0"/>
              <a:t>Discussão</a:t>
            </a:r>
          </a:p>
          <a:p>
            <a:r>
              <a:rPr lang="pt-BR" dirty="0"/>
              <a:t>Conclusão</a:t>
            </a:r>
          </a:p>
          <a:p>
            <a:endParaRPr lang="pt-BR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7C477A00-A7DB-4623-A8D9-0BAC96857B0B}"/>
              </a:ext>
            </a:extLst>
          </p:cNvPr>
          <p:cNvSpPr/>
          <p:nvPr/>
        </p:nvSpPr>
        <p:spPr>
          <a:xfrm>
            <a:off x="827584" y="3933056"/>
            <a:ext cx="2016224" cy="532656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56218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9F384B-1B25-4429-8340-56D96D52F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7797" y="160337"/>
            <a:ext cx="8229600" cy="1143000"/>
          </a:xfrm>
        </p:spPr>
        <p:txBody>
          <a:bodyPr/>
          <a:lstStyle/>
          <a:p>
            <a:r>
              <a:rPr lang="pt-BR" dirty="0"/>
              <a:t>Verão</a:t>
            </a:r>
          </a:p>
        </p:txBody>
      </p:sp>
      <p:pic>
        <p:nvPicPr>
          <p:cNvPr id="5122" name="Picture 2" descr="Resultado_verao_herarquico_1_k15">
            <a:extLst>
              <a:ext uri="{FF2B5EF4-FFF2-40B4-BE49-F238E27FC236}">
                <a16:creationId xmlns:a16="http://schemas.microsoft.com/office/drawing/2014/main" id="{CE7404F4-5BD1-403D-8127-4EDD58C171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07"/>
          <a:stretch/>
        </p:blipFill>
        <p:spPr bwMode="auto">
          <a:xfrm>
            <a:off x="0" y="-25354"/>
            <a:ext cx="5076056" cy="6881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escolha_alfaa_k15">
            <a:extLst>
              <a:ext uri="{FF2B5EF4-FFF2-40B4-BE49-F238E27FC236}">
                <a16:creationId xmlns:a16="http://schemas.microsoft.com/office/drawing/2014/main" id="{9641E278-767A-481E-AC06-D1C6A3FE1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3" y="1508919"/>
            <a:ext cx="4113270" cy="2928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45797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9F384B-1B25-4429-8340-56D96D52F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7797" y="160337"/>
            <a:ext cx="8229600" cy="1143000"/>
          </a:xfrm>
        </p:spPr>
        <p:txBody>
          <a:bodyPr/>
          <a:lstStyle/>
          <a:p>
            <a:r>
              <a:rPr lang="pt-BR" dirty="0"/>
              <a:t>Outono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166676E9-CC15-4010-B669-33B0651F307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303337"/>
            <a:ext cx="4355976" cy="290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m 8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B7955950-512C-4CE0-A72F-80EB844C69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78" b="7239"/>
          <a:stretch/>
        </p:blipFill>
        <p:spPr>
          <a:xfrm>
            <a:off x="125936" y="7462"/>
            <a:ext cx="4662088" cy="6738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2593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26230D-8270-494F-8FFD-6395C1843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46" y="88924"/>
            <a:ext cx="8229600" cy="1143000"/>
          </a:xfrm>
        </p:spPr>
        <p:txBody>
          <a:bodyPr/>
          <a:lstStyle/>
          <a:p>
            <a:r>
              <a:rPr lang="pt-BR" dirty="0"/>
              <a:t>Introdução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889F2A7-6D29-4BB0-B02F-BBA001C94C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849530"/>
            <a:ext cx="8229600" cy="720080"/>
          </a:xfrm>
        </p:spPr>
        <p:txBody>
          <a:bodyPr/>
          <a:lstStyle/>
          <a:p>
            <a:r>
              <a:rPr lang="pt-BR" dirty="0"/>
              <a:t>LONGHURST (1998)</a:t>
            </a:r>
          </a:p>
        </p:txBody>
      </p:sp>
      <p:pic>
        <p:nvPicPr>
          <p:cNvPr id="1026" name="Picture 2" descr="Image result for longhurst provinces">
            <a:extLst>
              <a:ext uri="{FF2B5EF4-FFF2-40B4-BE49-F238E27FC236}">
                <a16:creationId xmlns:a16="http://schemas.microsoft.com/office/drawing/2014/main" id="{598A76D3-7AD4-4963-ACC1-838B32973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1" y="1196752"/>
            <a:ext cx="8950051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36941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9F384B-1B25-4429-8340-56D96D52F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7797" y="160337"/>
            <a:ext cx="8229600" cy="1143000"/>
          </a:xfrm>
        </p:spPr>
        <p:txBody>
          <a:bodyPr/>
          <a:lstStyle/>
          <a:p>
            <a:r>
              <a:rPr lang="pt-BR" dirty="0"/>
              <a:t>Inverno</a:t>
            </a:r>
          </a:p>
        </p:txBody>
      </p:sp>
      <p:pic>
        <p:nvPicPr>
          <p:cNvPr id="7171" name="Picture 3" descr="grafico_escolha_alfa_k12">
            <a:extLst>
              <a:ext uri="{FF2B5EF4-FFF2-40B4-BE49-F238E27FC236}">
                <a16:creationId xmlns:a16="http://schemas.microsoft.com/office/drawing/2014/main" id="{3E7A795C-9F91-4AE9-9413-A4FDB8687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7"/>
          <a:stretch>
            <a:fillRect/>
          </a:stretch>
        </p:blipFill>
        <p:spPr bwMode="auto">
          <a:xfrm>
            <a:off x="4827595" y="1460498"/>
            <a:ext cx="4311642" cy="2904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m 3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7CCB5820-D855-4A6B-9C13-7C09EE6381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81" b="7912"/>
          <a:stretch/>
        </p:blipFill>
        <p:spPr>
          <a:xfrm>
            <a:off x="-1" y="137907"/>
            <a:ext cx="5018197" cy="672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3137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9F384B-1B25-4429-8340-56D96D52F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7797" y="160337"/>
            <a:ext cx="8229600" cy="1143000"/>
          </a:xfrm>
        </p:spPr>
        <p:txBody>
          <a:bodyPr/>
          <a:lstStyle/>
          <a:p>
            <a:r>
              <a:rPr lang="pt-BR" dirty="0"/>
              <a:t>Primavera</a:t>
            </a:r>
          </a:p>
        </p:txBody>
      </p:sp>
      <p:pic>
        <p:nvPicPr>
          <p:cNvPr id="4" name="Imagem 3" descr="C:\Users\Andrea\AppData\Local\Microsoft\Windows\INetCache\Content.Word\Resultado_primvarea_herarquico_k12.tiff">
            <a:extLst>
              <a:ext uri="{FF2B5EF4-FFF2-40B4-BE49-F238E27FC236}">
                <a16:creationId xmlns:a16="http://schemas.microsoft.com/office/drawing/2014/main" id="{77AF3362-6917-43B6-85C2-DC825BF79192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6775" y="0"/>
            <a:ext cx="5017770" cy="7202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m 4" descr="C:\Users\Andrea\AppData\Local\Microsoft\Windows\INetCache\Content.Word\grafico_escolha_alfa.png">
            <a:extLst>
              <a:ext uri="{FF2B5EF4-FFF2-40B4-BE49-F238E27FC236}">
                <a16:creationId xmlns:a16="http://schemas.microsoft.com/office/drawing/2014/main" id="{07B615BF-FF0B-4F75-8493-F414AA481BB1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4941" y="1463674"/>
            <a:ext cx="4582120" cy="3261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775414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5F339E-F59B-46D9-93FF-CF86F5FA1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71822"/>
            <a:ext cx="4762872" cy="1143000"/>
          </a:xfrm>
        </p:spPr>
        <p:txBody>
          <a:bodyPr/>
          <a:lstStyle/>
          <a:p>
            <a:pPr algn="l"/>
            <a:r>
              <a:rPr lang="pt-BR"/>
              <a:t>Verão</a:t>
            </a:r>
            <a:endParaRPr lang="pt-BR" dirty="0"/>
          </a:p>
        </p:txBody>
      </p:sp>
      <p:pic>
        <p:nvPicPr>
          <p:cNvPr id="8195" name="Picture 3" descr="Resultado_diferentes_k_verao">
            <a:extLst>
              <a:ext uri="{FF2B5EF4-FFF2-40B4-BE49-F238E27FC236}">
                <a16:creationId xmlns:a16="http://schemas.microsoft.com/office/drawing/2014/main" id="{AA824595-21B6-4EC4-8E0E-0B7E1A8F5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97"/>
          <a:stretch>
            <a:fillRect/>
          </a:stretch>
        </p:blipFill>
        <p:spPr bwMode="auto">
          <a:xfrm>
            <a:off x="107504" y="1700808"/>
            <a:ext cx="8856984" cy="4655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66852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5F339E-F59B-46D9-93FF-CF86F5FA1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71822"/>
            <a:ext cx="4762872" cy="1143000"/>
          </a:xfrm>
        </p:spPr>
        <p:txBody>
          <a:bodyPr/>
          <a:lstStyle/>
          <a:p>
            <a:pPr algn="l"/>
            <a:r>
              <a:rPr lang="pt-BR"/>
              <a:t>Verão</a:t>
            </a:r>
            <a:endParaRPr lang="pt-BR" dirty="0"/>
          </a:p>
        </p:txBody>
      </p:sp>
      <p:pic>
        <p:nvPicPr>
          <p:cNvPr id="8195" name="Picture 3" descr="Resultado_diferentes_k_verao">
            <a:extLst>
              <a:ext uri="{FF2B5EF4-FFF2-40B4-BE49-F238E27FC236}">
                <a16:creationId xmlns:a16="http://schemas.microsoft.com/office/drawing/2014/main" id="{AA824595-21B6-4EC4-8E0E-0B7E1A8F55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46" r="32520" b="8797"/>
          <a:stretch/>
        </p:blipFill>
        <p:spPr bwMode="auto">
          <a:xfrm>
            <a:off x="71906" y="1101370"/>
            <a:ext cx="2952328" cy="4655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 descr="Dendrograma_k15_alfa_0">
            <a:extLst>
              <a:ext uri="{FF2B5EF4-FFF2-40B4-BE49-F238E27FC236}">
                <a16:creationId xmlns:a16="http://schemas.microsoft.com/office/drawing/2014/main" id="{6F2E69F8-998F-4B49-8198-7558679067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6" t="15277" b="7480"/>
          <a:stretch/>
        </p:blipFill>
        <p:spPr bwMode="auto">
          <a:xfrm>
            <a:off x="3496135" y="0"/>
            <a:ext cx="5392229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40C7818D-887C-429D-9477-49A9F73D21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6521808"/>
              </p:ext>
            </p:extLst>
          </p:nvPr>
        </p:nvGraphicFramePr>
        <p:xfrm>
          <a:off x="3050704" y="3762598"/>
          <a:ext cx="6047861" cy="18161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9040">
                  <a:extLst>
                    <a:ext uri="{9D8B030D-6E8A-4147-A177-3AD203B41FA5}">
                      <a16:colId xmlns:a16="http://schemas.microsoft.com/office/drawing/2014/main" val="1825846646"/>
                    </a:ext>
                  </a:extLst>
                </a:gridCol>
                <a:gridCol w="555270">
                  <a:extLst>
                    <a:ext uri="{9D8B030D-6E8A-4147-A177-3AD203B41FA5}">
                      <a16:colId xmlns:a16="http://schemas.microsoft.com/office/drawing/2014/main" val="1734826016"/>
                    </a:ext>
                  </a:extLst>
                </a:gridCol>
                <a:gridCol w="555270">
                  <a:extLst>
                    <a:ext uri="{9D8B030D-6E8A-4147-A177-3AD203B41FA5}">
                      <a16:colId xmlns:a16="http://schemas.microsoft.com/office/drawing/2014/main" val="265103385"/>
                    </a:ext>
                  </a:extLst>
                </a:gridCol>
                <a:gridCol w="557229">
                  <a:extLst>
                    <a:ext uri="{9D8B030D-6E8A-4147-A177-3AD203B41FA5}">
                      <a16:colId xmlns:a16="http://schemas.microsoft.com/office/drawing/2014/main" val="3861898680"/>
                    </a:ext>
                  </a:extLst>
                </a:gridCol>
                <a:gridCol w="491077">
                  <a:extLst>
                    <a:ext uri="{9D8B030D-6E8A-4147-A177-3AD203B41FA5}">
                      <a16:colId xmlns:a16="http://schemas.microsoft.com/office/drawing/2014/main" val="1387566664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3569502155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1584296370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273670870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3972374465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943160784"/>
                    </a:ext>
                  </a:extLst>
                </a:gridCol>
                <a:gridCol w="755679">
                  <a:extLst>
                    <a:ext uri="{9D8B030D-6E8A-4147-A177-3AD203B41FA5}">
                      <a16:colId xmlns:a16="http://schemas.microsoft.com/office/drawing/2014/main" val="2678893898"/>
                    </a:ext>
                  </a:extLst>
                </a:gridCol>
              </a:tblGrid>
              <a:tr h="201295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Grupos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PAR (Einsten m</a:t>
                      </a:r>
                      <a:r>
                        <a:rPr lang="pt-BR" sz="1200" baseline="30000">
                          <a:effectLst/>
                        </a:rPr>
                        <a:t>-2 </a:t>
                      </a:r>
                      <a:r>
                        <a:rPr lang="pt-BR" sz="1200">
                          <a:effectLst/>
                        </a:rPr>
                        <a:t>dia</a:t>
                      </a:r>
                      <a:r>
                        <a:rPr lang="pt-BR" sz="1200" baseline="30000">
                          <a:effectLst/>
                        </a:rPr>
                        <a:t>-1</a:t>
                      </a:r>
                      <a:r>
                        <a:rPr lang="pt-BR" sz="1200">
                          <a:effectLst/>
                        </a:rPr>
                        <a:t>)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ACS (m)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Chla (mg m</a:t>
                      </a:r>
                      <a:r>
                        <a:rPr lang="pt-BR" sz="1200" baseline="30000">
                          <a:effectLst/>
                        </a:rPr>
                        <a:t>-3</a:t>
                      </a:r>
                      <a:r>
                        <a:rPr lang="pt-BR" sz="1200">
                          <a:effectLst/>
                        </a:rPr>
                        <a:t>)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Sst (°C)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Prof (m)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130182"/>
                  </a:ext>
                </a:extLst>
              </a:tr>
              <a:tr h="20129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Média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DP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Média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DP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Média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DP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Média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DP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Média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DP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7796909"/>
                  </a:ext>
                </a:extLst>
              </a:tr>
              <a:tr h="1483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1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42.14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1.00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66.66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0.26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0.18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0.04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26.29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0.91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-3578.88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1280.56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389092113"/>
                  </a:ext>
                </a:extLst>
              </a:tr>
              <a:tr h="2012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2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49.90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3.33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64.60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1.22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0.32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0.25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19.35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5.09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-4306.60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1332.39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242945892"/>
                  </a:ext>
                </a:extLst>
              </a:tr>
              <a:tr h="2012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3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38.97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1.86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61.64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0.27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0.47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0.06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5.79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0.99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-3500.00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1414.21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059345343"/>
                  </a:ext>
                </a:extLst>
              </a:tr>
              <a:tr h="2012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4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51.14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5.35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63.26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0.90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1.50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0.24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12.13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3.97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-134.00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41.01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880227817"/>
                  </a:ext>
                </a:extLst>
              </a:tr>
              <a:tr h="2012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5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53.64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3.52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66.59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0.23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0.08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0.04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26.93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0.37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-3449.00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2294.38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818941563"/>
                  </a:ext>
                </a:extLst>
              </a:tr>
            </a:tbl>
          </a:graphicData>
        </a:graphic>
      </p:graphicFrame>
      <p:grpSp>
        <p:nvGrpSpPr>
          <p:cNvPr id="7" name="Agrupar 6">
            <a:extLst>
              <a:ext uri="{FF2B5EF4-FFF2-40B4-BE49-F238E27FC236}">
                <a16:creationId xmlns:a16="http://schemas.microsoft.com/office/drawing/2014/main" id="{F1A1C1AE-144D-4FD0-9BA0-041E3154FA8F}"/>
              </a:ext>
            </a:extLst>
          </p:cNvPr>
          <p:cNvGrpSpPr/>
          <p:nvPr/>
        </p:nvGrpSpPr>
        <p:grpSpPr>
          <a:xfrm>
            <a:off x="3131840" y="4581128"/>
            <a:ext cx="5940254" cy="997635"/>
            <a:chOff x="3131840" y="4581128"/>
            <a:chExt cx="5940254" cy="997635"/>
          </a:xfrm>
        </p:grpSpPr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943CDDB9-2A83-43C8-8188-FAF3A10427D9}"/>
                </a:ext>
              </a:extLst>
            </p:cNvPr>
            <p:cNvSpPr/>
            <p:nvPr/>
          </p:nvSpPr>
          <p:spPr>
            <a:xfrm>
              <a:off x="3131840" y="4581128"/>
              <a:ext cx="5940254" cy="21602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4B290F55-BFBB-4F5F-BAFB-8C7D225CE4B0}"/>
                </a:ext>
              </a:extLst>
            </p:cNvPr>
            <p:cNvSpPr/>
            <p:nvPr/>
          </p:nvSpPr>
          <p:spPr>
            <a:xfrm>
              <a:off x="3131840" y="5373216"/>
              <a:ext cx="5832648" cy="205547"/>
            </a:xfrm>
            <a:prstGeom prst="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5719EC0D-C5D7-4489-92CA-F3120FF2B8D1}"/>
                </a:ext>
              </a:extLst>
            </p:cNvPr>
            <p:cNvSpPr/>
            <p:nvPr/>
          </p:nvSpPr>
          <p:spPr>
            <a:xfrm>
              <a:off x="3131840" y="4797152"/>
              <a:ext cx="5940254" cy="205547"/>
            </a:xfrm>
            <a:prstGeom prst="rect">
              <a:avLst/>
            </a:prstGeom>
            <a:no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8" name="Retângulo 7">
            <a:extLst>
              <a:ext uri="{FF2B5EF4-FFF2-40B4-BE49-F238E27FC236}">
                <a16:creationId xmlns:a16="http://schemas.microsoft.com/office/drawing/2014/main" id="{F701ABA2-A307-4820-A6E7-F50BB54F5CEC}"/>
              </a:ext>
            </a:extLst>
          </p:cNvPr>
          <p:cNvSpPr/>
          <p:nvPr/>
        </p:nvSpPr>
        <p:spPr>
          <a:xfrm>
            <a:off x="6119768" y="692696"/>
            <a:ext cx="2628696" cy="20882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B201153C-BABD-408F-A262-7A98FCC363FF}"/>
              </a:ext>
            </a:extLst>
          </p:cNvPr>
          <p:cNvSpPr/>
          <p:nvPr/>
        </p:nvSpPr>
        <p:spPr>
          <a:xfrm>
            <a:off x="3131840" y="5002699"/>
            <a:ext cx="5940254" cy="16497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226B56F4-7EEF-40F5-BB32-9A246CD48E30}"/>
              </a:ext>
            </a:extLst>
          </p:cNvPr>
          <p:cNvSpPr/>
          <p:nvPr/>
        </p:nvSpPr>
        <p:spPr>
          <a:xfrm>
            <a:off x="3104507" y="5195676"/>
            <a:ext cx="5940254" cy="16497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E7EECCE7-27D5-4732-AA02-2D20F57F5772}"/>
              </a:ext>
            </a:extLst>
          </p:cNvPr>
          <p:cNvSpPr/>
          <p:nvPr/>
        </p:nvSpPr>
        <p:spPr>
          <a:xfrm>
            <a:off x="5940152" y="71822"/>
            <a:ext cx="2808312" cy="592867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5853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5F339E-F59B-46D9-93FF-CF86F5FA1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8640"/>
            <a:ext cx="4762872" cy="1143000"/>
          </a:xfrm>
        </p:spPr>
        <p:txBody>
          <a:bodyPr/>
          <a:lstStyle/>
          <a:p>
            <a:pPr algn="l"/>
            <a:r>
              <a:rPr lang="pt-BR" dirty="0"/>
              <a:t>Outono</a:t>
            </a:r>
          </a:p>
        </p:txBody>
      </p:sp>
      <p:pic>
        <p:nvPicPr>
          <p:cNvPr id="4" name="Imagem 3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A82503E0-8741-455C-988E-2066B83B3A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29"/>
          <a:stretch/>
        </p:blipFill>
        <p:spPr>
          <a:xfrm>
            <a:off x="0" y="1332184"/>
            <a:ext cx="9144000" cy="491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288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ela 10">
            <a:extLst>
              <a:ext uri="{FF2B5EF4-FFF2-40B4-BE49-F238E27FC236}">
                <a16:creationId xmlns:a16="http://schemas.microsoft.com/office/drawing/2014/main" id="{68D02CCE-EC01-4B36-BCB3-F5B5914D37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0110900"/>
              </p:ext>
            </p:extLst>
          </p:nvPr>
        </p:nvGraphicFramePr>
        <p:xfrm>
          <a:off x="3222511" y="3219895"/>
          <a:ext cx="5924539" cy="26750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6024">
                  <a:extLst>
                    <a:ext uri="{9D8B030D-6E8A-4147-A177-3AD203B41FA5}">
                      <a16:colId xmlns:a16="http://schemas.microsoft.com/office/drawing/2014/main" val="2369049459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807700526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2015955748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398426856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806936546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1683027207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258863266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185952098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1598675260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931884775"/>
                    </a:ext>
                  </a:extLst>
                </a:gridCol>
                <a:gridCol w="739963">
                  <a:extLst>
                    <a:ext uri="{9D8B030D-6E8A-4147-A177-3AD203B41FA5}">
                      <a16:colId xmlns:a16="http://schemas.microsoft.com/office/drawing/2014/main" val="2644604134"/>
                    </a:ext>
                  </a:extLst>
                </a:gridCol>
              </a:tblGrid>
              <a:tr h="602980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PAR (Einsten m</a:t>
                      </a:r>
                      <a:r>
                        <a:rPr lang="pt-BR" sz="1200" baseline="30000">
                          <a:effectLst/>
                        </a:rPr>
                        <a:t>-2 </a:t>
                      </a:r>
                      <a:r>
                        <a:rPr lang="pt-BR" sz="1200">
                          <a:effectLst/>
                        </a:rPr>
                        <a:t>dia</a:t>
                      </a:r>
                      <a:r>
                        <a:rPr lang="pt-BR" sz="1200" baseline="30000">
                          <a:effectLst/>
                        </a:rPr>
                        <a:t>-1</a:t>
                      </a:r>
                      <a:r>
                        <a:rPr lang="pt-BR" sz="1200">
                          <a:effectLst/>
                        </a:rPr>
                        <a:t>)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ACS (m)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Chla (mg m</a:t>
                      </a:r>
                      <a:r>
                        <a:rPr lang="pt-BR" sz="1200" baseline="30000">
                          <a:effectLst/>
                        </a:rPr>
                        <a:t>-3</a:t>
                      </a:r>
                      <a:r>
                        <a:rPr lang="pt-BR" sz="1200">
                          <a:effectLst/>
                        </a:rPr>
                        <a:t>)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Sst (°C)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Prof (m)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224816"/>
                  </a:ext>
                </a:extLst>
              </a:tr>
              <a:tr h="241418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Média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DP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Média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DP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Média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DP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Média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DP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Média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DP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26997093"/>
                  </a:ext>
                </a:extLst>
              </a:tr>
              <a:tr h="36613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1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48.62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2.85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66.68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0.30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0.28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0.28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26.84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0.95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-3909.32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1147.20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64227471"/>
                  </a:ext>
                </a:extLst>
              </a:tr>
              <a:tr h="36613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2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32.32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0.32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65.62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0.11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0.13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0.05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22.08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0.39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-3138.78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1115.80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791588339"/>
                  </a:ext>
                </a:extLst>
              </a:tr>
              <a:tr h="36613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3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20.37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5.48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63.09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1.26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0.36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0.10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11.71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5.64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-4774.68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505.95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147694583"/>
                  </a:ext>
                </a:extLst>
              </a:tr>
              <a:tr h="36613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4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14.85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5.50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61.84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1.01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0.55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0.36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5.83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3.89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-1863.01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1177.75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410136785"/>
                  </a:ext>
                </a:extLst>
              </a:tr>
              <a:tr h="36613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5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44.87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3.89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66.67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0.22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0.05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0.00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26.84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0.85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-4949.03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402.92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693423806"/>
                  </a:ext>
                </a:extLst>
              </a:tr>
            </a:tbl>
          </a:graphicData>
        </a:graphic>
      </p:graphicFrame>
      <p:sp>
        <p:nvSpPr>
          <p:cNvPr id="2" name="Título 1">
            <a:extLst>
              <a:ext uri="{FF2B5EF4-FFF2-40B4-BE49-F238E27FC236}">
                <a16:creationId xmlns:a16="http://schemas.microsoft.com/office/drawing/2014/main" id="{BA5F339E-F59B-46D9-93FF-CF86F5FA1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8640"/>
            <a:ext cx="4762872" cy="1143000"/>
          </a:xfrm>
        </p:spPr>
        <p:txBody>
          <a:bodyPr/>
          <a:lstStyle/>
          <a:p>
            <a:pPr algn="l"/>
            <a:r>
              <a:rPr lang="pt-BR" dirty="0"/>
              <a:t>Outono</a:t>
            </a:r>
          </a:p>
        </p:txBody>
      </p:sp>
      <p:pic>
        <p:nvPicPr>
          <p:cNvPr id="10" name="Imagem 9" descr="Uma imagem contendo captura de tela&#10;&#10;Descrição gerada com muito alta confiança">
            <a:extLst>
              <a:ext uri="{FF2B5EF4-FFF2-40B4-BE49-F238E27FC236}">
                <a16:creationId xmlns:a16="http://schemas.microsoft.com/office/drawing/2014/main" id="{FC87B2B6-3979-438D-8D41-33B348C315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6" t="15895" b="10395"/>
          <a:stretch/>
        </p:blipFill>
        <p:spPr>
          <a:xfrm>
            <a:off x="3851920" y="188640"/>
            <a:ext cx="5015739" cy="2808312"/>
          </a:xfrm>
          <a:prstGeom prst="rect">
            <a:avLst/>
          </a:prstGeom>
        </p:spPr>
      </p:pic>
      <p:pic>
        <p:nvPicPr>
          <p:cNvPr id="13" name="Imagem 12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E613F5B5-5BB7-426F-8861-4BDF4A27C16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51" r="32457" b="8390"/>
          <a:stretch/>
        </p:blipFill>
        <p:spPr>
          <a:xfrm>
            <a:off x="87623" y="1064888"/>
            <a:ext cx="3044217" cy="4845004"/>
          </a:xfrm>
          <a:prstGeom prst="rect">
            <a:avLst/>
          </a:prstGeom>
        </p:spPr>
      </p:pic>
      <p:grpSp>
        <p:nvGrpSpPr>
          <p:cNvPr id="16" name="Agrupar 15">
            <a:extLst>
              <a:ext uri="{FF2B5EF4-FFF2-40B4-BE49-F238E27FC236}">
                <a16:creationId xmlns:a16="http://schemas.microsoft.com/office/drawing/2014/main" id="{7E273BAB-5155-4EA6-A0CA-BC8834EB1343}"/>
              </a:ext>
            </a:extLst>
          </p:cNvPr>
          <p:cNvGrpSpPr/>
          <p:nvPr/>
        </p:nvGrpSpPr>
        <p:grpSpPr>
          <a:xfrm>
            <a:off x="3222511" y="404664"/>
            <a:ext cx="5933608" cy="5130176"/>
            <a:chOff x="3222511" y="404664"/>
            <a:chExt cx="5933608" cy="5130176"/>
          </a:xfrm>
        </p:grpSpPr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6DE267B0-F9DE-4B4A-9F9F-54C15CFFAAA9}"/>
                </a:ext>
              </a:extLst>
            </p:cNvPr>
            <p:cNvSpPr/>
            <p:nvPr/>
          </p:nvSpPr>
          <p:spPr>
            <a:xfrm>
              <a:off x="3222511" y="4885206"/>
              <a:ext cx="5921489" cy="289497"/>
            </a:xfrm>
            <a:prstGeom prst="rect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44526729-D331-4B97-A023-8921380C13D6}"/>
                </a:ext>
              </a:extLst>
            </p:cNvPr>
            <p:cNvSpPr/>
            <p:nvPr/>
          </p:nvSpPr>
          <p:spPr>
            <a:xfrm>
              <a:off x="3234630" y="5301207"/>
              <a:ext cx="5921489" cy="233633"/>
            </a:xfrm>
            <a:prstGeom prst="rect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2B1AE72A-BCF8-4FE6-A953-766B3509D8AA}"/>
                </a:ext>
              </a:extLst>
            </p:cNvPr>
            <p:cNvSpPr/>
            <p:nvPr/>
          </p:nvSpPr>
          <p:spPr>
            <a:xfrm>
              <a:off x="6372200" y="404664"/>
              <a:ext cx="2376264" cy="1008112"/>
            </a:xfrm>
            <a:prstGeom prst="rect">
              <a:avLst/>
            </a:prstGeom>
            <a:noFill/>
            <a:ln>
              <a:solidFill>
                <a:srgbClr val="92D05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9" name="Retângulo 18">
            <a:extLst>
              <a:ext uri="{FF2B5EF4-FFF2-40B4-BE49-F238E27FC236}">
                <a16:creationId xmlns:a16="http://schemas.microsoft.com/office/drawing/2014/main" id="{5400D306-54DA-4A04-AECB-B8BA53C75F92}"/>
              </a:ext>
            </a:extLst>
          </p:cNvPr>
          <p:cNvSpPr/>
          <p:nvPr/>
        </p:nvSpPr>
        <p:spPr>
          <a:xfrm>
            <a:off x="2339752" y="5534840"/>
            <a:ext cx="288032" cy="3601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DA07519D-C542-4C21-894B-06D579C213B1}"/>
              </a:ext>
            </a:extLst>
          </p:cNvPr>
          <p:cNvGrpSpPr/>
          <p:nvPr/>
        </p:nvGrpSpPr>
        <p:grpSpPr>
          <a:xfrm>
            <a:off x="3228570" y="1443404"/>
            <a:ext cx="5915430" cy="4451574"/>
            <a:chOff x="3228570" y="1443404"/>
            <a:chExt cx="5915430" cy="4451574"/>
          </a:xfrm>
        </p:grpSpPr>
        <p:grpSp>
          <p:nvGrpSpPr>
            <p:cNvPr id="20" name="Agrupar 19">
              <a:extLst>
                <a:ext uri="{FF2B5EF4-FFF2-40B4-BE49-F238E27FC236}">
                  <a16:creationId xmlns:a16="http://schemas.microsoft.com/office/drawing/2014/main" id="{BF337C6C-F7DD-4D61-90EC-7B1E05C1A3D1}"/>
                </a:ext>
              </a:extLst>
            </p:cNvPr>
            <p:cNvGrpSpPr/>
            <p:nvPr/>
          </p:nvGrpSpPr>
          <p:grpSpPr>
            <a:xfrm>
              <a:off x="3228570" y="4149080"/>
              <a:ext cx="5915430" cy="1745898"/>
              <a:chOff x="3228570" y="4149080"/>
              <a:chExt cx="5915430" cy="1745898"/>
            </a:xfrm>
          </p:grpSpPr>
          <p:sp>
            <p:nvSpPr>
              <p:cNvPr id="18" name="Retângulo 17">
                <a:extLst>
                  <a:ext uri="{FF2B5EF4-FFF2-40B4-BE49-F238E27FC236}">
                    <a16:creationId xmlns:a16="http://schemas.microsoft.com/office/drawing/2014/main" id="{91D1064D-5FF4-4271-950B-AA9830AC17BD}"/>
                  </a:ext>
                </a:extLst>
              </p:cNvPr>
              <p:cNvSpPr/>
              <p:nvPr/>
            </p:nvSpPr>
            <p:spPr>
              <a:xfrm>
                <a:off x="3234630" y="4149080"/>
                <a:ext cx="5909370" cy="289497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1" name="Retângulo 20">
                <a:extLst>
                  <a:ext uri="{FF2B5EF4-FFF2-40B4-BE49-F238E27FC236}">
                    <a16:creationId xmlns:a16="http://schemas.microsoft.com/office/drawing/2014/main" id="{44AE3619-FF07-4FB1-A0F9-F2D880618491}"/>
                  </a:ext>
                </a:extLst>
              </p:cNvPr>
              <p:cNvSpPr/>
              <p:nvPr/>
            </p:nvSpPr>
            <p:spPr>
              <a:xfrm>
                <a:off x="3228570" y="4469205"/>
                <a:ext cx="5909370" cy="289497"/>
              </a:xfrm>
              <a:prstGeom prst="rect">
                <a:avLst/>
              </a:prstGeom>
              <a:noFill/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3" name="Retângulo 22">
                <a:extLst>
                  <a:ext uri="{FF2B5EF4-FFF2-40B4-BE49-F238E27FC236}">
                    <a16:creationId xmlns:a16="http://schemas.microsoft.com/office/drawing/2014/main" id="{7F058089-C86F-4F9B-B473-48EDF953A39D}"/>
                  </a:ext>
                </a:extLst>
              </p:cNvPr>
              <p:cNvSpPr/>
              <p:nvPr/>
            </p:nvSpPr>
            <p:spPr>
              <a:xfrm>
                <a:off x="3228570" y="5605481"/>
                <a:ext cx="5909370" cy="289497"/>
              </a:xfrm>
              <a:prstGeom prst="rect">
                <a:avLst/>
              </a:prstGeom>
              <a:no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22" name="Retângulo 21">
              <a:extLst>
                <a:ext uri="{FF2B5EF4-FFF2-40B4-BE49-F238E27FC236}">
                  <a16:creationId xmlns:a16="http://schemas.microsoft.com/office/drawing/2014/main" id="{5401DF29-2044-4711-9F5B-5442A2F6CAA1}"/>
                </a:ext>
              </a:extLst>
            </p:cNvPr>
            <p:cNvSpPr/>
            <p:nvPr/>
          </p:nvSpPr>
          <p:spPr>
            <a:xfrm>
              <a:off x="6359789" y="1443404"/>
              <a:ext cx="2388675" cy="1008112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517454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F93A59-CAA7-4704-A921-8E2ADA20E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1318"/>
            <a:ext cx="8229600" cy="1143000"/>
          </a:xfrm>
        </p:spPr>
        <p:txBody>
          <a:bodyPr/>
          <a:lstStyle/>
          <a:p>
            <a:pPr algn="l"/>
            <a:r>
              <a:rPr lang="pt-BR" dirty="0"/>
              <a:t>Inverno</a:t>
            </a:r>
          </a:p>
        </p:txBody>
      </p:sp>
      <p:pic>
        <p:nvPicPr>
          <p:cNvPr id="7" name="Imagem 6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CCC90F6F-2498-422F-A13E-8217F4A28EF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16"/>
          <a:stretch/>
        </p:blipFill>
        <p:spPr>
          <a:xfrm>
            <a:off x="0" y="1700809"/>
            <a:ext cx="9144000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6004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F93A59-CAA7-4704-A921-8E2ADA20E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1318"/>
            <a:ext cx="8229600" cy="1143000"/>
          </a:xfrm>
        </p:spPr>
        <p:txBody>
          <a:bodyPr/>
          <a:lstStyle/>
          <a:p>
            <a:pPr algn="l"/>
            <a:r>
              <a:rPr lang="pt-BR" dirty="0"/>
              <a:t>Inverno</a:t>
            </a: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B769B77F-7154-408F-A2FD-F2CDBCCF75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0420404"/>
              </p:ext>
            </p:extLst>
          </p:nvPr>
        </p:nvGraphicFramePr>
        <p:xfrm>
          <a:off x="3275856" y="3521415"/>
          <a:ext cx="5868144" cy="24380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2789">
                  <a:extLst>
                    <a:ext uri="{9D8B030D-6E8A-4147-A177-3AD203B41FA5}">
                      <a16:colId xmlns:a16="http://schemas.microsoft.com/office/drawing/2014/main" val="1137636188"/>
                    </a:ext>
                  </a:extLst>
                </a:gridCol>
                <a:gridCol w="611307">
                  <a:extLst>
                    <a:ext uri="{9D8B030D-6E8A-4147-A177-3AD203B41FA5}">
                      <a16:colId xmlns:a16="http://schemas.microsoft.com/office/drawing/2014/main" val="1537811989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1617620461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976980325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3251620650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377695599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3716473543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3385548306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1440692159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415099767"/>
                    </a:ext>
                  </a:extLst>
                </a:gridCol>
                <a:gridCol w="611560">
                  <a:extLst>
                    <a:ext uri="{9D8B030D-6E8A-4147-A177-3AD203B41FA5}">
                      <a16:colId xmlns:a16="http://schemas.microsoft.com/office/drawing/2014/main" val="513534407"/>
                    </a:ext>
                  </a:extLst>
                </a:gridCol>
              </a:tblGrid>
              <a:tr h="201295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PAR (</a:t>
                      </a:r>
                      <a:r>
                        <a:rPr lang="pt-BR" sz="1200" dirty="0" err="1">
                          <a:effectLst/>
                        </a:rPr>
                        <a:t>Einsten</a:t>
                      </a:r>
                      <a:r>
                        <a:rPr lang="pt-BR" sz="1200" dirty="0">
                          <a:effectLst/>
                        </a:rPr>
                        <a:t> m</a:t>
                      </a:r>
                      <a:r>
                        <a:rPr lang="pt-BR" sz="1200" baseline="30000" dirty="0">
                          <a:effectLst/>
                        </a:rPr>
                        <a:t>-2 </a:t>
                      </a:r>
                      <a:r>
                        <a:rPr lang="pt-BR" sz="1200" dirty="0">
                          <a:effectLst/>
                        </a:rPr>
                        <a:t>dia</a:t>
                      </a:r>
                      <a:r>
                        <a:rPr lang="pt-BR" sz="1200" baseline="30000" dirty="0">
                          <a:effectLst/>
                        </a:rPr>
                        <a:t>-1</a:t>
                      </a:r>
                      <a:r>
                        <a:rPr lang="pt-BR" sz="1200" dirty="0">
                          <a:effectLst/>
                        </a:rPr>
                        <a:t>)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ACS (m)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Chla (mg m</a:t>
                      </a:r>
                      <a:r>
                        <a:rPr lang="pt-BR" sz="1200" baseline="30000">
                          <a:effectLst/>
                        </a:rPr>
                        <a:t>-3</a:t>
                      </a:r>
                      <a:r>
                        <a:rPr lang="pt-BR" sz="1200">
                          <a:effectLst/>
                        </a:rPr>
                        <a:t>)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Sst (°C)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Prof (m)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2171440"/>
                  </a:ext>
                </a:extLst>
              </a:tr>
              <a:tr h="20129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Média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DP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Média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DP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Média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DP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Média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DP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Média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DP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66157923"/>
                  </a:ext>
                </a:extLst>
              </a:tr>
              <a:tr h="2012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1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47.79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3.14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66.92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0.24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0.21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0.12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27.81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0.54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-3938.5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949.61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991963213"/>
                  </a:ext>
                </a:extLst>
              </a:tr>
              <a:tr h="2012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2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41.71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7.27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66.52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0.59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0.60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0.23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26.72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2.33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-50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1542.20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955734345"/>
                  </a:ext>
                </a:extLst>
              </a:tr>
              <a:tr h="2012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3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10.06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4.17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62.00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1.28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0.24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0.05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8.08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5.87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-5002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1149.17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559308838"/>
                  </a:ext>
                </a:extLst>
              </a:tr>
              <a:tr h="2012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4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34.25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9.50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65.73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0.90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0.09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0.02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23.25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3.54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-3489.5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348.96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795639678"/>
                  </a:ext>
                </a:extLst>
              </a:tr>
              <a:tr h="2012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5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17.74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7.94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63.42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2.08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0.35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0.21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13.38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9.64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-2231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1685.39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698532342"/>
                  </a:ext>
                </a:extLst>
              </a:tr>
            </a:tbl>
          </a:graphicData>
        </a:graphic>
      </p:graphicFrame>
      <p:pic>
        <p:nvPicPr>
          <p:cNvPr id="11" name="Imagem 10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810786B6-8BF1-48DF-970E-3EA80441D7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50" r="32675" b="7416"/>
          <a:stretch/>
        </p:blipFill>
        <p:spPr>
          <a:xfrm>
            <a:off x="47127" y="1027107"/>
            <a:ext cx="3024336" cy="4896544"/>
          </a:xfrm>
          <a:prstGeom prst="rect">
            <a:avLst/>
          </a:prstGeom>
        </p:spPr>
      </p:pic>
      <p:pic>
        <p:nvPicPr>
          <p:cNvPr id="6" name="Imagem 5" descr="Uma imagem contendo captura de tela&#10;&#10;Descrição gerada com muito alta confiança">
            <a:extLst>
              <a:ext uri="{FF2B5EF4-FFF2-40B4-BE49-F238E27FC236}">
                <a16:creationId xmlns:a16="http://schemas.microsoft.com/office/drawing/2014/main" id="{19386414-0442-4991-9CC2-970E14FEF5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5" t="18139" b="12468"/>
          <a:stretch/>
        </p:blipFill>
        <p:spPr>
          <a:xfrm>
            <a:off x="3702452" y="296900"/>
            <a:ext cx="5115198" cy="2643889"/>
          </a:xfrm>
          <a:prstGeom prst="rect">
            <a:avLst/>
          </a:prstGeom>
        </p:spPr>
      </p:pic>
      <p:grpSp>
        <p:nvGrpSpPr>
          <p:cNvPr id="15" name="Agrupar 14">
            <a:extLst>
              <a:ext uri="{FF2B5EF4-FFF2-40B4-BE49-F238E27FC236}">
                <a16:creationId xmlns:a16="http://schemas.microsoft.com/office/drawing/2014/main" id="{89B8A55A-8FF7-4F70-927F-BF075AF2A9B9}"/>
              </a:ext>
            </a:extLst>
          </p:cNvPr>
          <p:cNvGrpSpPr/>
          <p:nvPr/>
        </p:nvGrpSpPr>
        <p:grpSpPr>
          <a:xfrm>
            <a:off x="3287071" y="404664"/>
            <a:ext cx="5881991" cy="5158252"/>
            <a:chOff x="3287071" y="404664"/>
            <a:chExt cx="5881991" cy="5158252"/>
          </a:xfrm>
        </p:grpSpPr>
        <p:grpSp>
          <p:nvGrpSpPr>
            <p:cNvPr id="12" name="Agrupar 11">
              <a:extLst>
                <a:ext uri="{FF2B5EF4-FFF2-40B4-BE49-F238E27FC236}">
                  <a16:creationId xmlns:a16="http://schemas.microsoft.com/office/drawing/2014/main" id="{EA128907-5BDA-49ED-A7C9-7AF344B570DC}"/>
                </a:ext>
              </a:extLst>
            </p:cNvPr>
            <p:cNvGrpSpPr/>
            <p:nvPr/>
          </p:nvGrpSpPr>
          <p:grpSpPr>
            <a:xfrm>
              <a:off x="3287071" y="4365104"/>
              <a:ext cx="5881991" cy="1197812"/>
              <a:chOff x="3287071" y="4365104"/>
              <a:chExt cx="5881991" cy="1197812"/>
            </a:xfrm>
          </p:grpSpPr>
          <p:sp>
            <p:nvSpPr>
              <p:cNvPr id="7" name="Retângulo 6">
                <a:extLst>
                  <a:ext uri="{FF2B5EF4-FFF2-40B4-BE49-F238E27FC236}">
                    <a16:creationId xmlns:a16="http://schemas.microsoft.com/office/drawing/2014/main" id="{D04349CC-1B37-428C-83C5-EAD80776FD09}"/>
                  </a:ext>
                </a:extLst>
              </p:cNvPr>
              <p:cNvSpPr/>
              <p:nvPr/>
            </p:nvSpPr>
            <p:spPr>
              <a:xfrm>
                <a:off x="3287071" y="5373215"/>
                <a:ext cx="5868144" cy="189701"/>
              </a:xfrm>
              <a:prstGeom prst="rect">
                <a:avLst/>
              </a:prstGeom>
              <a:no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8" name="Retângulo 7">
                <a:extLst>
                  <a:ext uri="{FF2B5EF4-FFF2-40B4-BE49-F238E27FC236}">
                    <a16:creationId xmlns:a16="http://schemas.microsoft.com/office/drawing/2014/main" id="{CF43195C-CD9E-4EEE-90F8-3BA490C83505}"/>
                  </a:ext>
                </a:extLst>
              </p:cNvPr>
              <p:cNvSpPr/>
              <p:nvPr/>
            </p:nvSpPr>
            <p:spPr>
              <a:xfrm>
                <a:off x="3300918" y="4365104"/>
                <a:ext cx="5868144" cy="177062"/>
              </a:xfrm>
              <a:prstGeom prst="rect">
                <a:avLst/>
              </a:prstGeom>
              <a:noFill/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4" name="Retângulo 13">
                <a:extLst>
                  <a:ext uri="{FF2B5EF4-FFF2-40B4-BE49-F238E27FC236}">
                    <a16:creationId xmlns:a16="http://schemas.microsoft.com/office/drawing/2014/main" id="{BF8BA403-A4AC-46C2-8959-C547A8DDC55E}"/>
                  </a:ext>
                </a:extLst>
              </p:cNvPr>
              <p:cNvSpPr/>
              <p:nvPr/>
            </p:nvSpPr>
            <p:spPr>
              <a:xfrm>
                <a:off x="3298286" y="4597651"/>
                <a:ext cx="5868144" cy="360040"/>
              </a:xfrm>
              <a:prstGeom prst="rect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14912465-2D88-48A9-BFA5-70CF4B44CF4E}"/>
                </a:ext>
              </a:extLst>
            </p:cNvPr>
            <p:cNvSpPr/>
            <p:nvPr/>
          </p:nvSpPr>
          <p:spPr>
            <a:xfrm>
              <a:off x="6732240" y="404664"/>
              <a:ext cx="2085410" cy="103523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4E43C1FC-B38C-43B1-8A87-2DA72A372B0B}"/>
              </a:ext>
            </a:extLst>
          </p:cNvPr>
          <p:cNvGrpSpPr/>
          <p:nvPr/>
        </p:nvGrpSpPr>
        <p:grpSpPr>
          <a:xfrm>
            <a:off x="3275856" y="1439900"/>
            <a:ext cx="5890574" cy="4594027"/>
            <a:chOff x="3275856" y="1439900"/>
            <a:chExt cx="5890574" cy="4594027"/>
          </a:xfrm>
        </p:grpSpPr>
        <p:grpSp>
          <p:nvGrpSpPr>
            <p:cNvPr id="18" name="Agrupar 17">
              <a:extLst>
                <a:ext uri="{FF2B5EF4-FFF2-40B4-BE49-F238E27FC236}">
                  <a16:creationId xmlns:a16="http://schemas.microsoft.com/office/drawing/2014/main" id="{B4C75031-C56B-427A-9F98-E4AB18D7F9BA}"/>
                </a:ext>
              </a:extLst>
            </p:cNvPr>
            <p:cNvGrpSpPr/>
            <p:nvPr/>
          </p:nvGrpSpPr>
          <p:grpSpPr>
            <a:xfrm>
              <a:off x="3275856" y="4976631"/>
              <a:ext cx="5890574" cy="1057296"/>
              <a:chOff x="3275856" y="4976631"/>
              <a:chExt cx="5890574" cy="1057296"/>
            </a:xfrm>
          </p:grpSpPr>
          <p:sp>
            <p:nvSpPr>
              <p:cNvPr id="16" name="Retângulo 15">
                <a:extLst>
                  <a:ext uri="{FF2B5EF4-FFF2-40B4-BE49-F238E27FC236}">
                    <a16:creationId xmlns:a16="http://schemas.microsoft.com/office/drawing/2014/main" id="{54681FC4-75D6-4BF5-8BB7-615E4A6ACF99}"/>
                  </a:ext>
                </a:extLst>
              </p:cNvPr>
              <p:cNvSpPr/>
              <p:nvPr/>
            </p:nvSpPr>
            <p:spPr>
              <a:xfrm>
                <a:off x="3275856" y="5562916"/>
                <a:ext cx="5890574" cy="471011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7" name="Retângulo 16">
                <a:extLst>
                  <a:ext uri="{FF2B5EF4-FFF2-40B4-BE49-F238E27FC236}">
                    <a16:creationId xmlns:a16="http://schemas.microsoft.com/office/drawing/2014/main" id="{238D8BA8-7F14-4328-B1D1-F7C3AC2693D6}"/>
                  </a:ext>
                </a:extLst>
              </p:cNvPr>
              <p:cNvSpPr/>
              <p:nvPr/>
            </p:nvSpPr>
            <p:spPr>
              <a:xfrm>
                <a:off x="3298286" y="4976631"/>
                <a:ext cx="5798587" cy="360040"/>
              </a:xfrm>
              <a:prstGeom prst="rect">
                <a:avLst/>
              </a:prstGeom>
              <a:noFill/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85B33E08-C95B-4FB3-B8BB-64F3E166C617}"/>
                </a:ext>
              </a:extLst>
            </p:cNvPr>
            <p:cNvSpPr/>
            <p:nvPr/>
          </p:nvSpPr>
          <p:spPr>
            <a:xfrm>
              <a:off x="6732240" y="1439900"/>
              <a:ext cx="2085410" cy="1143000"/>
            </a:xfrm>
            <a:prstGeom prst="rect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856507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F93A59-CAA7-4704-A921-8E2ADA20E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2351"/>
            <a:ext cx="8229600" cy="1143000"/>
          </a:xfrm>
        </p:spPr>
        <p:txBody>
          <a:bodyPr/>
          <a:lstStyle/>
          <a:p>
            <a:pPr algn="l"/>
            <a:r>
              <a:rPr lang="pt-BR" dirty="0"/>
              <a:t>Primavera</a:t>
            </a:r>
          </a:p>
        </p:txBody>
      </p:sp>
      <p:pic>
        <p:nvPicPr>
          <p:cNvPr id="11267" name="Picture 3" descr="Resultado_diferentes_k_primavera">
            <a:extLst>
              <a:ext uri="{FF2B5EF4-FFF2-40B4-BE49-F238E27FC236}">
                <a16:creationId xmlns:a16="http://schemas.microsoft.com/office/drawing/2014/main" id="{E6E71C0E-6747-4D89-B5A7-D44CE01507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85"/>
          <a:stretch/>
        </p:blipFill>
        <p:spPr bwMode="auto">
          <a:xfrm>
            <a:off x="38291" y="1529408"/>
            <a:ext cx="8926197" cy="477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15024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F93A59-CAA7-4704-A921-8E2ADA20E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2351"/>
            <a:ext cx="8229600" cy="1143000"/>
          </a:xfrm>
        </p:spPr>
        <p:txBody>
          <a:bodyPr/>
          <a:lstStyle/>
          <a:p>
            <a:pPr algn="l"/>
            <a:r>
              <a:rPr lang="pt-BR" dirty="0"/>
              <a:t>Primavera</a:t>
            </a:r>
          </a:p>
        </p:txBody>
      </p:sp>
      <p:pic>
        <p:nvPicPr>
          <p:cNvPr id="11267" name="Picture 3" descr="Resultado_diferentes_k_primavera">
            <a:extLst>
              <a:ext uri="{FF2B5EF4-FFF2-40B4-BE49-F238E27FC236}">
                <a16:creationId xmlns:a16="http://schemas.microsoft.com/office/drawing/2014/main" id="{E6E71C0E-6747-4D89-B5A7-D44CE01507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46" r="32886" b="7385"/>
          <a:stretch/>
        </p:blipFill>
        <p:spPr bwMode="auto">
          <a:xfrm>
            <a:off x="116954" y="1039044"/>
            <a:ext cx="2880320" cy="477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6" name="Picture 2" descr="dendrograma_novo+k=12">
            <a:extLst>
              <a:ext uri="{FF2B5EF4-FFF2-40B4-BE49-F238E27FC236}">
                <a16:creationId xmlns:a16="http://schemas.microsoft.com/office/drawing/2014/main" id="{9466A2D9-C837-41FB-8DDA-4F49C03801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6" t="13131" b="6205"/>
          <a:stretch/>
        </p:blipFill>
        <p:spPr bwMode="auto">
          <a:xfrm>
            <a:off x="4211960" y="111010"/>
            <a:ext cx="4815086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2584C230-E0B4-4D98-B0E1-B49A138597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8563925"/>
              </p:ext>
            </p:extLst>
          </p:nvPr>
        </p:nvGraphicFramePr>
        <p:xfrm>
          <a:off x="3203849" y="3228695"/>
          <a:ext cx="5940149" cy="24380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0148">
                  <a:extLst>
                    <a:ext uri="{9D8B030D-6E8A-4147-A177-3AD203B41FA5}">
                      <a16:colId xmlns:a16="http://schemas.microsoft.com/office/drawing/2014/main" val="1980443346"/>
                    </a:ext>
                  </a:extLst>
                </a:gridCol>
                <a:gridCol w="562767">
                  <a:extLst>
                    <a:ext uri="{9D8B030D-6E8A-4147-A177-3AD203B41FA5}">
                      <a16:colId xmlns:a16="http://schemas.microsoft.com/office/drawing/2014/main" val="3539507290"/>
                    </a:ext>
                  </a:extLst>
                </a:gridCol>
                <a:gridCol w="441458">
                  <a:extLst>
                    <a:ext uri="{9D8B030D-6E8A-4147-A177-3AD203B41FA5}">
                      <a16:colId xmlns:a16="http://schemas.microsoft.com/office/drawing/2014/main" val="242819969"/>
                    </a:ext>
                  </a:extLst>
                </a:gridCol>
                <a:gridCol w="662188">
                  <a:extLst>
                    <a:ext uri="{9D8B030D-6E8A-4147-A177-3AD203B41FA5}">
                      <a16:colId xmlns:a16="http://schemas.microsoft.com/office/drawing/2014/main" val="2978868120"/>
                    </a:ext>
                  </a:extLst>
                </a:gridCol>
                <a:gridCol w="441458">
                  <a:extLst>
                    <a:ext uri="{9D8B030D-6E8A-4147-A177-3AD203B41FA5}">
                      <a16:colId xmlns:a16="http://schemas.microsoft.com/office/drawing/2014/main" val="2527416711"/>
                    </a:ext>
                  </a:extLst>
                </a:gridCol>
                <a:gridCol w="588611">
                  <a:extLst>
                    <a:ext uri="{9D8B030D-6E8A-4147-A177-3AD203B41FA5}">
                      <a16:colId xmlns:a16="http://schemas.microsoft.com/office/drawing/2014/main" val="1485831617"/>
                    </a:ext>
                  </a:extLst>
                </a:gridCol>
                <a:gridCol w="441458">
                  <a:extLst>
                    <a:ext uri="{9D8B030D-6E8A-4147-A177-3AD203B41FA5}">
                      <a16:colId xmlns:a16="http://schemas.microsoft.com/office/drawing/2014/main" val="1719780436"/>
                    </a:ext>
                  </a:extLst>
                </a:gridCol>
                <a:gridCol w="662188">
                  <a:extLst>
                    <a:ext uri="{9D8B030D-6E8A-4147-A177-3AD203B41FA5}">
                      <a16:colId xmlns:a16="http://schemas.microsoft.com/office/drawing/2014/main" val="1030018244"/>
                    </a:ext>
                  </a:extLst>
                </a:gridCol>
                <a:gridCol w="441458">
                  <a:extLst>
                    <a:ext uri="{9D8B030D-6E8A-4147-A177-3AD203B41FA5}">
                      <a16:colId xmlns:a16="http://schemas.microsoft.com/office/drawing/2014/main" val="37511713"/>
                    </a:ext>
                  </a:extLst>
                </a:gridCol>
                <a:gridCol w="766857">
                  <a:extLst>
                    <a:ext uri="{9D8B030D-6E8A-4147-A177-3AD203B41FA5}">
                      <a16:colId xmlns:a16="http://schemas.microsoft.com/office/drawing/2014/main" val="3062724856"/>
                    </a:ext>
                  </a:extLst>
                </a:gridCol>
                <a:gridCol w="611558">
                  <a:extLst>
                    <a:ext uri="{9D8B030D-6E8A-4147-A177-3AD203B41FA5}">
                      <a16:colId xmlns:a16="http://schemas.microsoft.com/office/drawing/2014/main" val="2066489755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PAR (Einsten m</a:t>
                      </a:r>
                      <a:r>
                        <a:rPr lang="pt-BR" sz="1200" baseline="30000">
                          <a:effectLst/>
                        </a:rPr>
                        <a:t>-2 </a:t>
                      </a:r>
                      <a:r>
                        <a:rPr lang="pt-BR" sz="1200">
                          <a:effectLst/>
                        </a:rPr>
                        <a:t>dia</a:t>
                      </a:r>
                      <a:r>
                        <a:rPr lang="pt-BR" sz="1200" baseline="30000">
                          <a:effectLst/>
                        </a:rPr>
                        <a:t>-1</a:t>
                      </a:r>
                      <a:r>
                        <a:rPr lang="pt-BR" sz="1200">
                          <a:effectLst/>
                        </a:rPr>
                        <a:t>)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ACS (m)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Chla (mg m</a:t>
                      </a:r>
                      <a:r>
                        <a:rPr lang="pt-BR" sz="1200" baseline="30000">
                          <a:effectLst/>
                        </a:rPr>
                        <a:t>-3</a:t>
                      </a:r>
                      <a:r>
                        <a:rPr lang="pt-BR" sz="1200">
                          <a:effectLst/>
                        </a:rPr>
                        <a:t>)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Sst (°C)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Prof (m)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5779342"/>
                  </a:ext>
                </a:extLst>
              </a:tr>
              <a:tr h="20129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Média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DP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Média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DP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Média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DP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Média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DP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Média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DP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46821858"/>
                  </a:ext>
                </a:extLst>
              </a:tr>
              <a:tr h="2012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1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45.23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0.53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67.22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0.05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0.25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0.12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28.37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0.05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-2608.67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1649.61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454554202"/>
                  </a:ext>
                </a:extLst>
              </a:tr>
              <a:tr h="2012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2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50.22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3.98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66.78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0.34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0.62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1.10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27.18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1.02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-2767.20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2452.90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85234846"/>
                  </a:ext>
                </a:extLst>
              </a:tr>
              <a:tr h="2012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3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30.87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5.22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61.60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0.89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0.44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0.12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6.63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4.38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-4372.88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1290.03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967226975"/>
                  </a:ext>
                </a:extLst>
              </a:tr>
              <a:tr h="2012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4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41.69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1.87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64.40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0.96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0.44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0.45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19.22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3.62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-3453.75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1826.40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788329096"/>
                  </a:ext>
                </a:extLst>
              </a:tr>
              <a:tr h="2012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5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38.25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3.33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62.17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0.53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1.79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0.95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8.60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2.37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-381.50</a:t>
                      </a:r>
                      <a:endParaRPr lang="pt-BR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468.65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302937956"/>
                  </a:ext>
                </a:extLst>
              </a:tr>
            </a:tbl>
          </a:graphicData>
        </a:graphic>
      </p:graphicFrame>
      <p:grpSp>
        <p:nvGrpSpPr>
          <p:cNvPr id="6" name="Agrupar 5">
            <a:extLst>
              <a:ext uri="{FF2B5EF4-FFF2-40B4-BE49-F238E27FC236}">
                <a16:creationId xmlns:a16="http://schemas.microsoft.com/office/drawing/2014/main" id="{3358FE61-62C8-447F-B72F-B5835E47C083}"/>
              </a:ext>
            </a:extLst>
          </p:cNvPr>
          <p:cNvGrpSpPr/>
          <p:nvPr/>
        </p:nvGrpSpPr>
        <p:grpSpPr>
          <a:xfrm>
            <a:off x="3203849" y="1628800"/>
            <a:ext cx="5966210" cy="2998957"/>
            <a:chOff x="3203849" y="1628800"/>
            <a:chExt cx="5966210" cy="2998957"/>
          </a:xfrm>
        </p:grpSpPr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1DF5378D-7889-4651-B331-8743AF325514}"/>
                </a:ext>
              </a:extLst>
            </p:cNvPr>
            <p:cNvSpPr/>
            <p:nvPr/>
          </p:nvSpPr>
          <p:spPr>
            <a:xfrm>
              <a:off x="3203849" y="3861048"/>
              <a:ext cx="5940149" cy="36004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3DA7879D-321E-44AF-B5B8-DD0029B1BB32}"/>
                </a:ext>
              </a:extLst>
            </p:cNvPr>
            <p:cNvSpPr/>
            <p:nvPr/>
          </p:nvSpPr>
          <p:spPr>
            <a:xfrm>
              <a:off x="3229910" y="4267717"/>
              <a:ext cx="5940149" cy="360040"/>
            </a:xfrm>
            <a:prstGeom prst="rect">
              <a:avLst/>
            </a:prstGeom>
            <a:no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0C869570-9D35-46D3-BEB2-3B5698C64071}"/>
                </a:ext>
              </a:extLst>
            </p:cNvPr>
            <p:cNvSpPr/>
            <p:nvPr/>
          </p:nvSpPr>
          <p:spPr>
            <a:xfrm>
              <a:off x="6876256" y="1628800"/>
              <a:ext cx="2150790" cy="1070992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2F54F341-E358-41A8-909A-7B863168D964}"/>
              </a:ext>
            </a:extLst>
          </p:cNvPr>
          <p:cNvGrpSpPr/>
          <p:nvPr/>
        </p:nvGrpSpPr>
        <p:grpSpPr>
          <a:xfrm>
            <a:off x="3177788" y="253316"/>
            <a:ext cx="5966210" cy="5583180"/>
            <a:chOff x="3177788" y="253316"/>
            <a:chExt cx="5966210" cy="5583180"/>
          </a:xfrm>
        </p:grpSpPr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A2356A36-8A4B-4C3F-889F-645F11BE9723}"/>
                </a:ext>
              </a:extLst>
            </p:cNvPr>
            <p:cNvSpPr/>
            <p:nvPr/>
          </p:nvSpPr>
          <p:spPr>
            <a:xfrm>
              <a:off x="6444208" y="253316"/>
              <a:ext cx="2582838" cy="1375483"/>
            </a:xfrm>
            <a:prstGeom prst="rect">
              <a:avLst/>
            </a:prstGeom>
            <a:no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6A72A890-6834-4089-BDC4-FEEE941F1748}"/>
                </a:ext>
              </a:extLst>
            </p:cNvPr>
            <p:cNvSpPr/>
            <p:nvPr/>
          </p:nvSpPr>
          <p:spPr>
            <a:xfrm>
              <a:off x="3203849" y="5085184"/>
              <a:ext cx="5940149" cy="36004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E29AA4AE-6EFC-4122-AFA3-F439CA82F220}"/>
                </a:ext>
              </a:extLst>
            </p:cNvPr>
            <p:cNvSpPr/>
            <p:nvPr/>
          </p:nvSpPr>
          <p:spPr>
            <a:xfrm>
              <a:off x="3177788" y="4693912"/>
              <a:ext cx="5940149" cy="360040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F77E2EF2-42B5-47F1-AF44-29468289640F}"/>
                </a:ext>
              </a:extLst>
            </p:cNvPr>
            <p:cNvSpPr/>
            <p:nvPr/>
          </p:nvSpPr>
          <p:spPr>
            <a:xfrm>
              <a:off x="3203848" y="5476456"/>
              <a:ext cx="5940149" cy="360040"/>
            </a:xfrm>
            <a:prstGeom prst="rect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423115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A3E019F-0C53-4752-B51D-ECC737383E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9963" y="6052536"/>
            <a:ext cx="3394720" cy="68093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pt-BR" dirty="0"/>
              <a:t>SARACENO et al. (2006) 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F1721827-8CFF-4261-A953-5A94F4FE1EE6}"/>
              </a:ext>
            </a:extLst>
          </p:cNvPr>
          <p:cNvSpPr txBox="1">
            <a:spLocks/>
          </p:cNvSpPr>
          <p:nvPr/>
        </p:nvSpPr>
        <p:spPr>
          <a:xfrm>
            <a:off x="-1260648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/>
              <a:t>Introdução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A8B51A0-FCE8-4F79-9EB7-CE2E131A7A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401" t="24880" r="37400" b="5672"/>
          <a:stretch/>
        </p:blipFill>
        <p:spPr>
          <a:xfrm>
            <a:off x="5292080" y="464994"/>
            <a:ext cx="3600400" cy="528808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2AEC9A62-28CD-432D-B461-E87D580CA6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225" t="27836" r="21651" b="8626"/>
          <a:stretch/>
        </p:blipFill>
        <p:spPr>
          <a:xfrm>
            <a:off x="251520" y="1899869"/>
            <a:ext cx="5040560" cy="3096345"/>
          </a:xfrm>
          <a:prstGeom prst="rect">
            <a:avLst/>
          </a:prstGeom>
        </p:spPr>
      </p:pic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2E768E11-0ECF-4B19-8940-9FAF868A7697}"/>
              </a:ext>
            </a:extLst>
          </p:cNvPr>
          <p:cNvSpPr txBox="1">
            <a:spLocks/>
          </p:cNvSpPr>
          <p:nvPr/>
        </p:nvSpPr>
        <p:spPr>
          <a:xfrm>
            <a:off x="1042472" y="5080561"/>
            <a:ext cx="3394720" cy="68093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500" dirty="0"/>
              <a:t>KAVANAUGH et al. (2014) </a:t>
            </a:r>
          </a:p>
        </p:txBody>
      </p:sp>
    </p:spTree>
    <p:extLst>
      <p:ext uri="{BB962C8B-B14F-4D97-AF65-F5344CB8AC3E}">
        <p14:creationId xmlns:p14="http://schemas.microsoft.com/office/powerpoint/2010/main" val="23180012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F32CA1A5-31CF-4424-AE36-4A8B685AD4C5}"/>
              </a:ext>
            </a:extLst>
          </p:cNvPr>
          <p:cNvSpPr txBox="1">
            <a:spLocks/>
          </p:cNvSpPr>
          <p:nvPr/>
        </p:nvSpPr>
        <p:spPr>
          <a:xfrm>
            <a:off x="457200" y="1166018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Introdução</a:t>
            </a:r>
          </a:p>
          <a:p>
            <a:r>
              <a:rPr lang="pt-BR" dirty="0"/>
              <a:t>Metodologia</a:t>
            </a:r>
          </a:p>
          <a:p>
            <a:pPr lvl="1"/>
            <a:r>
              <a:rPr lang="pt-BR" dirty="0"/>
              <a:t>Área de Estudo</a:t>
            </a:r>
          </a:p>
          <a:p>
            <a:pPr lvl="1"/>
            <a:r>
              <a:rPr lang="pt-BR" dirty="0"/>
              <a:t>Método Hierárquico com restrições espaciais</a:t>
            </a:r>
          </a:p>
          <a:p>
            <a:pPr lvl="1"/>
            <a:r>
              <a:rPr lang="pt-BR" dirty="0"/>
              <a:t>Preparação dos dados</a:t>
            </a:r>
          </a:p>
          <a:p>
            <a:r>
              <a:rPr lang="pt-BR" dirty="0"/>
              <a:t>Resultados</a:t>
            </a:r>
          </a:p>
          <a:p>
            <a:r>
              <a:rPr lang="pt-BR" dirty="0"/>
              <a:t>Discussão</a:t>
            </a:r>
          </a:p>
          <a:p>
            <a:r>
              <a:rPr lang="pt-BR" dirty="0"/>
              <a:t>Conclusão</a:t>
            </a:r>
          </a:p>
          <a:p>
            <a:endParaRPr lang="pt-BR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7C477A00-A7DB-4623-A8D9-0BAC96857B0B}"/>
              </a:ext>
            </a:extLst>
          </p:cNvPr>
          <p:cNvSpPr/>
          <p:nvPr/>
        </p:nvSpPr>
        <p:spPr>
          <a:xfrm>
            <a:off x="755576" y="4509120"/>
            <a:ext cx="2016224" cy="532656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511618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10E4DC-E78F-4977-94FC-669B001FF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Discussão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211F916-B4BF-410F-ABC8-38E63F5815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Além da escolha do alfa, a escolha do número de agrupamentos (K) a ser considerado também é um desafio. Para alguns períodos (verão e outono) optou-se por um K maior para diferenciar grupos não contíguos. Enquanto no inverno a na primavera, manteve-se um k = 12 sem prejuízos à contiguidade dos grupos. </a:t>
            </a:r>
          </a:p>
        </p:txBody>
      </p:sp>
    </p:spTree>
    <p:extLst>
      <p:ext uri="{BB962C8B-B14F-4D97-AF65-F5344CB8AC3E}">
        <p14:creationId xmlns:p14="http://schemas.microsoft.com/office/powerpoint/2010/main" val="38430565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E6A666-F7C2-4928-8634-0604FBF5E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Discussão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5595197-C6C0-4FB6-8D3E-CF39F11F81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Embora o método seja mais eficiente computacionalmente do que a aplicação do </a:t>
            </a:r>
            <a:r>
              <a:rPr lang="pt-BR" dirty="0" err="1"/>
              <a:t>Skater</a:t>
            </a:r>
            <a:r>
              <a:rPr lang="pt-BR" dirty="0"/>
              <a:t> nesse conjunto de dados, ele ainda demanda muito tempo computacional (cerca de 30min para cada estação do ano) </a:t>
            </a:r>
          </a:p>
        </p:txBody>
      </p:sp>
    </p:spTree>
    <p:extLst>
      <p:ext uri="{BB962C8B-B14F-4D97-AF65-F5344CB8AC3E}">
        <p14:creationId xmlns:p14="http://schemas.microsoft.com/office/powerpoint/2010/main" val="36162376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E6A666-F7C2-4928-8634-0604FBF5E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Discussão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5595197-C6C0-4FB6-8D3E-CF39F11F81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Os resultados condizem com processos oceanográficos da região e a possibilidade de organizá-los em níveis de agrupamento (</a:t>
            </a:r>
            <a:r>
              <a:rPr lang="pt-BR" dirty="0" err="1"/>
              <a:t>dendrograma</a:t>
            </a:r>
            <a:r>
              <a:rPr lang="pt-BR" dirty="0"/>
              <a:t>) facilita a interpretação e caracterização dos </a:t>
            </a:r>
            <a:r>
              <a:rPr lang="pt-BR" i="1" dirty="0" err="1"/>
              <a:t>seascapes</a:t>
            </a:r>
            <a:r>
              <a:rPr lang="pt-BR" dirty="0"/>
              <a:t>.  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304182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F32CA1A5-31CF-4424-AE36-4A8B685AD4C5}"/>
              </a:ext>
            </a:extLst>
          </p:cNvPr>
          <p:cNvSpPr txBox="1">
            <a:spLocks/>
          </p:cNvSpPr>
          <p:nvPr/>
        </p:nvSpPr>
        <p:spPr>
          <a:xfrm>
            <a:off x="457200" y="1166018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Introdução</a:t>
            </a:r>
          </a:p>
          <a:p>
            <a:r>
              <a:rPr lang="pt-BR" dirty="0"/>
              <a:t>Metodologia</a:t>
            </a:r>
          </a:p>
          <a:p>
            <a:pPr lvl="1"/>
            <a:r>
              <a:rPr lang="pt-BR" dirty="0"/>
              <a:t>Área de Estudo</a:t>
            </a:r>
          </a:p>
          <a:p>
            <a:pPr lvl="1"/>
            <a:r>
              <a:rPr lang="pt-BR" dirty="0"/>
              <a:t>Método Hierárquico com restrições espaciais</a:t>
            </a:r>
          </a:p>
          <a:p>
            <a:pPr lvl="1"/>
            <a:r>
              <a:rPr lang="pt-BR" dirty="0"/>
              <a:t>Preparação dos dados</a:t>
            </a:r>
          </a:p>
          <a:p>
            <a:r>
              <a:rPr lang="pt-BR" dirty="0"/>
              <a:t>Resultados</a:t>
            </a:r>
          </a:p>
          <a:p>
            <a:r>
              <a:rPr lang="pt-BR" dirty="0"/>
              <a:t>Discussão</a:t>
            </a:r>
          </a:p>
          <a:p>
            <a:r>
              <a:rPr lang="pt-BR" dirty="0"/>
              <a:t>Conclusão</a:t>
            </a:r>
          </a:p>
          <a:p>
            <a:endParaRPr lang="pt-BR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F85E3C68-66B4-4E66-A335-8727CD37F7B1}"/>
              </a:ext>
            </a:extLst>
          </p:cNvPr>
          <p:cNvSpPr/>
          <p:nvPr/>
        </p:nvSpPr>
        <p:spPr>
          <a:xfrm>
            <a:off x="755576" y="5013176"/>
            <a:ext cx="1944216" cy="532656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603571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3818CD-7F13-4D14-8A7A-E3EC431B9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Conclusão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23B9BB0-657C-4422-8D50-B439A67660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dirty="0"/>
              <a:t>O algoritmo apresentado tem potencial para a classificação do ambiente pelágico marinho. </a:t>
            </a:r>
          </a:p>
          <a:p>
            <a:pPr marL="0" indent="0">
              <a:buNone/>
            </a:pPr>
            <a:r>
              <a:rPr lang="pt-BR" dirty="0"/>
              <a:t>Obtendo resultados adequados para a área estudada. 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6370062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3818CD-7F13-4D14-8A7A-E3EC431B9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Referências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23B9BB0-657C-4422-8D50-B439A67660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86080"/>
            <a:ext cx="8229600" cy="4525963"/>
          </a:xfrm>
        </p:spPr>
        <p:txBody>
          <a:bodyPr>
            <a:noAutofit/>
          </a:bodyPr>
          <a:lstStyle/>
          <a:p>
            <a:pPr marL="457200" indent="-457200">
              <a:buNone/>
            </a:pPr>
            <a:r>
              <a:rPr lang="en-US" sz="1600" dirty="0"/>
              <a:t>ANOUAR, F.; BADRAN, F.; THIRIA, S. Probabilistic self-organizing map and radial basis function networks. </a:t>
            </a:r>
            <a:r>
              <a:rPr lang="en-US" sz="1600" b="1" dirty="0"/>
              <a:t>Neurocomputing</a:t>
            </a:r>
            <a:r>
              <a:rPr lang="en-US" sz="1600" dirty="0"/>
              <a:t>, v. 20, n. 1–3, p. 83–96, 1998.</a:t>
            </a:r>
            <a:endParaRPr lang="pt-BR" sz="1600" dirty="0"/>
          </a:p>
          <a:p>
            <a:pPr marL="457200" indent="-457200">
              <a:buNone/>
            </a:pPr>
            <a:r>
              <a:rPr lang="en-US" sz="1600" dirty="0"/>
              <a:t>CHAVENT, M. et al. </a:t>
            </a:r>
            <a:r>
              <a:rPr lang="en-US" sz="1600" dirty="0" err="1"/>
              <a:t>ClustGeo</a:t>
            </a:r>
            <a:r>
              <a:rPr lang="en-US" sz="1600" dirty="0"/>
              <a:t>: an R package for hierarchical clustering with spatial constraints. </a:t>
            </a:r>
            <a:r>
              <a:rPr lang="en-US" sz="1600" b="1" dirty="0"/>
              <a:t>Computational Statistics</a:t>
            </a:r>
            <a:r>
              <a:rPr lang="en-US" sz="1600" dirty="0"/>
              <a:t>, v. 33, n. 4, p. 1799–1822, 2017. </a:t>
            </a:r>
            <a:endParaRPr lang="pt-BR" sz="1600" dirty="0"/>
          </a:p>
          <a:p>
            <a:pPr marL="457200" indent="-457200">
              <a:buNone/>
            </a:pPr>
            <a:r>
              <a:rPr lang="en-US" sz="1600" dirty="0"/>
              <a:t>KAVANAUGH, M. T. et al. Hierarchical and dynamic seascapes : A quantitative framework for scaling pelagic biogeochemistry and ecology. </a:t>
            </a:r>
            <a:r>
              <a:rPr lang="en-US" sz="1600" b="1" dirty="0"/>
              <a:t>Progress in Oceanography</a:t>
            </a:r>
            <a:r>
              <a:rPr lang="en-US" sz="1600" dirty="0"/>
              <a:t>, v. 120, p. 291–304, 2014.</a:t>
            </a:r>
            <a:endParaRPr lang="pt-BR" sz="1600" dirty="0"/>
          </a:p>
          <a:p>
            <a:pPr marL="457200" indent="-457200">
              <a:buNone/>
            </a:pPr>
            <a:r>
              <a:rPr lang="en-US" sz="1600" dirty="0"/>
              <a:t>KRUG, L. A. et al. Ocean surface partitioning strategies using ocean </a:t>
            </a:r>
            <a:r>
              <a:rPr lang="en-US" sz="1600" dirty="0" err="1"/>
              <a:t>colour</a:t>
            </a:r>
            <a:r>
              <a:rPr lang="en-US" sz="1600" dirty="0"/>
              <a:t> remote Sensing : A review. </a:t>
            </a:r>
            <a:r>
              <a:rPr lang="en-US" sz="1600" b="1" dirty="0"/>
              <a:t>Progress in Oceanography</a:t>
            </a:r>
            <a:r>
              <a:rPr lang="en-US" sz="1600" dirty="0"/>
              <a:t>, v. 155, p. 41–53, 2017.</a:t>
            </a:r>
            <a:endParaRPr lang="pt-BR" sz="1600" dirty="0"/>
          </a:p>
          <a:p>
            <a:pPr marL="457200" indent="-457200">
              <a:buNone/>
            </a:pPr>
            <a:r>
              <a:rPr lang="en-US" sz="1600" dirty="0"/>
              <a:t>LONGHURST, A. R. </a:t>
            </a:r>
            <a:r>
              <a:rPr lang="en-US" sz="1600" b="1" dirty="0"/>
              <a:t>Ecological Geography of the Sea</a:t>
            </a:r>
            <a:r>
              <a:rPr lang="en-US" sz="1600" dirty="0"/>
              <a:t>. San Diego: Academic Press, 1998. </a:t>
            </a:r>
            <a:endParaRPr lang="pt-BR" sz="1600" dirty="0"/>
          </a:p>
          <a:p>
            <a:pPr marL="457200" indent="-457200">
              <a:buNone/>
            </a:pPr>
            <a:r>
              <a:rPr lang="en-US" sz="1600" dirty="0"/>
              <a:t>SARACENO, M.; PROVOST, C.; LEBBAH, M. Biophysical regions identification using an artificial neuronal network: A case study in the South Western Atlantic. </a:t>
            </a:r>
            <a:r>
              <a:rPr lang="pt-BR" sz="1600" b="1" dirty="0" err="1"/>
              <a:t>Advances</a:t>
            </a:r>
            <a:r>
              <a:rPr lang="pt-BR" sz="1600" b="1" dirty="0"/>
              <a:t> in Space </a:t>
            </a:r>
            <a:r>
              <a:rPr lang="pt-BR" sz="1600" b="1" dirty="0" err="1"/>
              <a:t>Research</a:t>
            </a:r>
            <a:r>
              <a:rPr lang="pt-BR" sz="1600" dirty="0"/>
              <a:t>, v. 37, n. 4, p. 793–805, 2006. </a:t>
            </a:r>
          </a:p>
          <a:p>
            <a:pPr marL="457200" indent="-457200">
              <a:buNone/>
            </a:pPr>
            <a:r>
              <a:rPr lang="pt-BR" sz="1600" dirty="0"/>
              <a:t>SILVEIRA, I. C. A.; CASTRO, B. M.; SOUTELINO, R. G. Circulação oceânica: a dinâmica das correntes. </a:t>
            </a:r>
            <a:r>
              <a:rPr lang="pt-BR" sz="1600" b="1" dirty="0" err="1"/>
              <a:t>Scientific</a:t>
            </a:r>
            <a:r>
              <a:rPr lang="pt-BR" sz="1600" b="1" dirty="0"/>
              <a:t> American Brasil</a:t>
            </a:r>
            <a:r>
              <a:rPr lang="pt-BR" sz="1600" dirty="0"/>
              <a:t>, v. 3, n. Coleção Oceanos, 2009. </a:t>
            </a:r>
          </a:p>
          <a:p>
            <a:pPr marL="457200" indent="-457200">
              <a:buNone/>
            </a:pPr>
            <a:endParaRPr lang="pt-BR" sz="1600" dirty="0"/>
          </a:p>
          <a:p>
            <a:pPr marL="0" indent="0">
              <a:buNone/>
            </a:pP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86877890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BB47323-B5F4-4632-B33D-83EB099192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996953"/>
            <a:ext cx="8229600" cy="792088"/>
          </a:xfrm>
        </p:spPr>
        <p:txBody>
          <a:bodyPr/>
          <a:lstStyle/>
          <a:p>
            <a:pPr marL="0" indent="0" algn="ctr">
              <a:buNone/>
            </a:pPr>
            <a:r>
              <a:rPr lang="pt-BR" dirty="0"/>
              <a:t>Obrigada!!!</a:t>
            </a:r>
          </a:p>
        </p:txBody>
      </p:sp>
    </p:spTree>
    <p:extLst>
      <p:ext uri="{BB962C8B-B14F-4D97-AF65-F5344CB8AC3E}">
        <p14:creationId xmlns:p14="http://schemas.microsoft.com/office/powerpoint/2010/main" val="29010914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FA79A3-4B94-4C33-BA83-91B05C561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Introdução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0C05A6E-93E7-4AE7-8B8F-C3ECE33E83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24" t="31648" r="7064" b="7769"/>
          <a:stretch/>
        </p:blipFill>
        <p:spPr>
          <a:xfrm>
            <a:off x="1" y="3253949"/>
            <a:ext cx="9401766" cy="3437311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2730694E-5D7F-4A0C-89CD-2CFE27F04A92}"/>
              </a:ext>
            </a:extLst>
          </p:cNvPr>
          <p:cNvSpPr/>
          <p:nvPr/>
        </p:nvSpPr>
        <p:spPr>
          <a:xfrm>
            <a:off x="6374949" y="6411724"/>
            <a:ext cx="2311851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300" dirty="0"/>
              <a:t>KRUG et al.(2017)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3829FA7A-C75A-4656-8DD2-B36DBE20D46F}"/>
              </a:ext>
            </a:extLst>
          </p:cNvPr>
          <p:cNvSpPr/>
          <p:nvPr/>
        </p:nvSpPr>
        <p:spPr>
          <a:xfrm>
            <a:off x="889982" y="1544595"/>
            <a:ext cx="73640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>
                <a:latin typeface="Arial" panose="020B0604020202020204" pitchFamily="34" charset="0"/>
                <a:cs typeface="Times New Roman" panose="02020603050405020304" pitchFamily="18" charset="0"/>
              </a:rPr>
              <a:t>Principais métodos utilizados para a regionalização do oceano. </a:t>
            </a:r>
          </a:p>
          <a:p>
            <a:pPr algn="ctr"/>
            <a:r>
              <a:rPr lang="pt-BR" dirty="0">
                <a:latin typeface="Arial" panose="020B0604020202020204" pitchFamily="34" charset="0"/>
                <a:cs typeface="Times New Roman" panose="02020603050405020304" pitchFamily="18" charset="0"/>
              </a:rPr>
              <a:t>A maioria dos métodos não supervisionado não leva em consideração a componente espacial para os agrupamentos, se baseando primordialmente no espaço de atributos. </a:t>
            </a:r>
          </a:p>
        </p:txBody>
      </p:sp>
    </p:spTree>
    <p:extLst>
      <p:ext uri="{BB962C8B-B14F-4D97-AF65-F5344CB8AC3E}">
        <p14:creationId xmlns:p14="http://schemas.microsoft.com/office/powerpoint/2010/main" val="19082851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01F9C6-9C61-4DFB-8008-B24FA5D7E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Introdução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76047FD8-46C3-4A27-85E6-EB11F3245A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7250" t="25527" r="30750" b="14895"/>
          <a:stretch/>
        </p:blipFill>
        <p:spPr>
          <a:xfrm>
            <a:off x="1522812" y="2291892"/>
            <a:ext cx="6098376" cy="4573782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D3DEB781-AC47-4984-911B-F1968908E933}"/>
              </a:ext>
            </a:extLst>
          </p:cNvPr>
          <p:cNvSpPr/>
          <p:nvPr/>
        </p:nvSpPr>
        <p:spPr>
          <a:xfrm>
            <a:off x="457288" y="1368562"/>
            <a:ext cx="80751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latin typeface="Arial" panose="020B0604020202020204" pitchFamily="34" charset="0"/>
                <a:cs typeface="Times New Roman" panose="02020603050405020304" pitchFamily="18" charset="0"/>
              </a:rPr>
              <a:t>SACARENO et a.(2006) e KAVANAUGH et al. (2014) usam o método SOM probabilístico que considera uma curva de distribuição gaussiana em cada elemento, que acaba impondo um peso maior para elementos mais próximos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F6A9A88-A604-4215-B24F-FDF69CD12BD1}"/>
              </a:ext>
            </a:extLst>
          </p:cNvPr>
          <p:cNvSpPr txBox="1"/>
          <p:nvPr/>
        </p:nvSpPr>
        <p:spPr>
          <a:xfrm>
            <a:off x="6944231" y="6488668"/>
            <a:ext cx="2199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ANOUAR et al. (1998)</a:t>
            </a:r>
          </a:p>
        </p:txBody>
      </p:sp>
    </p:spTree>
    <p:extLst>
      <p:ext uri="{BB962C8B-B14F-4D97-AF65-F5344CB8AC3E}">
        <p14:creationId xmlns:p14="http://schemas.microsoft.com/office/powerpoint/2010/main" val="26138094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5A54A3-A9F8-4063-AAFB-08AA24063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Introdução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5DF57603-BC07-4195-A952-B36977316C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37" t="32269" r="6688" b="12473"/>
          <a:stretch/>
        </p:blipFill>
        <p:spPr>
          <a:xfrm>
            <a:off x="899592" y="1417638"/>
            <a:ext cx="7632848" cy="26928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tângulo 7">
                <a:extLst>
                  <a:ext uri="{FF2B5EF4-FFF2-40B4-BE49-F238E27FC236}">
                    <a16:creationId xmlns:a16="http://schemas.microsoft.com/office/drawing/2014/main" id="{C897C737-7D94-4A7E-8DA0-C876A7E59562}"/>
                  </a:ext>
                </a:extLst>
              </p:cNvPr>
              <p:cNvSpPr/>
              <p:nvPr/>
            </p:nvSpPr>
            <p:spPr>
              <a:xfrm>
                <a:off x="611560" y="4221088"/>
                <a:ext cx="7632848" cy="19765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indent="180340" algn="just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pt-BR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No algoritmo proposto por CHAVENT et al. (2017), o método similar ao Ward para o agrupamento hierárquico tem como entrada duas matrizes de dissimilaridades, uma com as dissimilaridades no espaço de atributos e outra com as distâncias espaciais — que também pode ser a matriz de vizinhança — juntamente com um parâmetro de ponderação entre essas duas matrizes (</a:t>
                </a:r>
                <a14:m>
                  <m:oMath xmlns:m="http://schemas.openxmlformats.org/officeDocument/2006/math">
                    <m:r>
                      <a:rPr lang="pt-BR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r>
                  <a:rPr lang="pt-BR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).</a:t>
                </a:r>
              </a:p>
            </p:txBody>
          </p:sp>
        </mc:Choice>
        <mc:Fallback xmlns="">
          <p:sp>
            <p:nvSpPr>
              <p:cNvPr id="8" name="Retângulo 7">
                <a:extLst>
                  <a:ext uri="{FF2B5EF4-FFF2-40B4-BE49-F238E27FC236}">
                    <a16:creationId xmlns:a16="http://schemas.microsoft.com/office/drawing/2014/main" id="{C897C737-7D94-4A7E-8DA0-C876A7E595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60" y="4221088"/>
                <a:ext cx="7632848" cy="1976567"/>
              </a:xfrm>
              <a:prstGeom prst="rect">
                <a:avLst/>
              </a:prstGeom>
              <a:blipFill>
                <a:blip r:embed="rId4"/>
                <a:stretch>
                  <a:fillRect l="-639" t="-615" r="-719" b="-400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924897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F32CA1A5-31CF-4424-AE36-4A8B685AD4C5}"/>
              </a:ext>
            </a:extLst>
          </p:cNvPr>
          <p:cNvSpPr txBox="1">
            <a:spLocks/>
          </p:cNvSpPr>
          <p:nvPr/>
        </p:nvSpPr>
        <p:spPr>
          <a:xfrm>
            <a:off x="609600" y="17526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Introdução</a:t>
            </a:r>
          </a:p>
          <a:p>
            <a:r>
              <a:rPr lang="pt-BR" dirty="0"/>
              <a:t>Metodologia</a:t>
            </a:r>
          </a:p>
          <a:p>
            <a:pPr lvl="1"/>
            <a:r>
              <a:rPr lang="pt-BR" dirty="0"/>
              <a:t>Área de Estudo</a:t>
            </a:r>
          </a:p>
          <a:p>
            <a:pPr lvl="1"/>
            <a:r>
              <a:rPr lang="pt-BR" dirty="0"/>
              <a:t>Método Hierárquico com restrições espaciais</a:t>
            </a:r>
          </a:p>
          <a:p>
            <a:pPr lvl="1"/>
            <a:r>
              <a:rPr lang="pt-BR" dirty="0"/>
              <a:t>Preparação dos dados</a:t>
            </a:r>
          </a:p>
          <a:p>
            <a:r>
              <a:rPr lang="pt-BR" dirty="0"/>
              <a:t>Resultados</a:t>
            </a:r>
          </a:p>
          <a:p>
            <a:r>
              <a:rPr lang="pt-BR" dirty="0"/>
              <a:t>Discussão</a:t>
            </a:r>
          </a:p>
          <a:p>
            <a:r>
              <a:rPr lang="pt-BR" dirty="0"/>
              <a:t>Conclusão</a:t>
            </a:r>
          </a:p>
          <a:p>
            <a:endParaRPr lang="pt-BR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7C477A00-A7DB-4623-A8D9-0BAC96857B0B}"/>
              </a:ext>
            </a:extLst>
          </p:cNvPr>
          <p:cNvSpPr/>
          <p:nvPr/>
        </p:nvSpPr>
        <p:spPr>
          <a:xfrm>
            <a:off x="899592" y="2348880"/>
            <a:ext cx="2304256" cy="532656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E05351EF-7C66-41DA-87D2-8A3817492BDC}"/>
              </a:ext>
            </a:extLst>
          </p:cNvPr>
          <p:cNvSpPr/>
          <p:nvPr/>
        </p:nvSpPr>
        <p:spPr>
          <a:xfrm>
            <a:off x="1403648" y="2896344"/>
            <a:ext cx="2304256" cy="532656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22945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apa_area_de_estudo_com_APA">
            <a:extLst>
              <a:ext uri="{FF2B5EF4-FFF2-40B4-BE49-F238E27FC236}">
                <a16:creationId xmlns:a16="http://schemas.microsoft.com/office/drawing/2014/main" id="{66CBB152-05AA-4E8D-9B96-934D0689F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43" b="6422"/>
          <a:stretch>
            <a:fillRect/>
          </a:stretch>
        </p:blipFill>
        <p:spPr bwMode="auto">
          <a:xfrm>
            <a:off x="2696193" y="0"/>
            <a:ext cx="641971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Agrupar 9">
            <a:extLst>
              <a:ext uri="{FF2B5EF4-FFF2-40B4-BE49-F238E27FC236}">
                <a16:creationId xmlns:a16="http://schemas.microsoft.com/office/drawing/2014/main" id="{4C588CA0-A776-4988-950E-F08E1BE3A0B4}"/>
              </a:ext>
            </a:extLst>
          </p:cNvPr>
          <p:cNvGrpSpPr/>
          <p:nvPr/>
        </p:nvGrpSpPr>
        <p:grpSpPr>
          <a:xfrm>
            <a:off x="834988" y="262338"/>
            <a:ext cx="8436123" cy="6333323"/>
            <a:chOff x="834988" y="262338"/>
            <a:chExt cx="8436123" cy="6333323"/>
          </a:xfrm>
        </p:grpSpPr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C0D55E80-71FC-4A0C-B273-38DD2E92A1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5826" t="21870" r="9837"/>
            <a:stretch/>
          </p:blipFill>
          <p:spPr>
            <a:xfrm>
              <a:off x="834988" y="262338"/>
              <a:ext cx="8280920" cy="6333323"/>
            </a:xfrm>
            <a:prstGeom prst="rect">
              <a:avLst/>
            </a:prstGeom>
          </p:spPr>
        </p:pic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4ADCB7B7-AF9D-4642-92CF-81EC46417739}"/>
                </a:ext>
              </a:extLst>
            </p:cNvPr>
            <p:cNvSpPr/>
            <p:nvPr/>
          </p:nvSpPr>
          <p:spPr>
            <a:xfrm>
              <a:off x="4788024" y="6190528"/>
              <a:ext cx="448308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dirty="0"/>
                <a:t>https://www.protectedplanet.net/country/BR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70408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823</TotalTime>
  <Words>1777</Words>
  <Application>Microsoft Office PowerPoint</Application>
  <PresentationFormat>Apresentação na tela (4:3)</PresentationFormat>
  <Paragraphs>471</Paragraphs>
  <Slides>47</Slides>
  <Notes>12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47</vt:i4>
      </vt:variant>
    </vt:vector>
  </HeadingPairs>
  <TitlesOfParts>
    <vt:vector size="52" baseType="lpstr">
      <vt:lpstr>Arial</vt:lpstr>
      <vt:lpstr>Calibri</vt:lpstr>
      <vt:lpstr>Cambria Math</vt:lpstr>
      <vt:lpstr>Times New Roman</vt:lpstr>
      <vt:lpstr>Tema do Office</vt:lpstr>
      <vt:lpstr>REGIONALIZAÇÃO DO AMBIENTE PELÁGICO BRASILEIRO - UM SUBSÍDIO PARA O PLANEJAMENTO DE ÁREAS MARINHAS PROTEGIDAS </vt:lpstr>
      <vt:lpstr>Apresentação do PowerPoint</vt:lpstr>
      <vt:lpstr>Introdução</vt:lpstr>
      <vt:lpstr>Apresentação do PowerPoint</vt:lpstr>
      <vt:lpstr>Introdução</vt:lpstr>
      <vt:lpstr>Introdução</vt:lpstr>
      <vt:lpstr>Introdução</vt:lpstr>
      <vt:lpstr>Apresentação do PowerPoint</vt:lpstr>
      <vt:lpstr>Apresentação do PowerPoint</vt:lpstr>
      <vt:lpstr>Apresentação do PowerPoint</vt:lpstr>
      <vt:lpstr>Apresentação do PowerPoint</vt:lpstr>
      <vt:lpstr>Metodologia</vt:lpstr>
      <vt:lpstr>Metodologia</vt:lpstr>
      <vt:lpstr>Metodologia</vt:lpstr>
      <vt:lpstr>Metodologia</vt:lpstr>
      <vt:lpstr>Metodolofia</vt:lpstr>
      <vt:lpstr>Metodologia</vt:lpstr>
      <vt:lpstr>Apresentação do PowerPoint</vt:lpstr>
      <vt:lpstr>Apresentação do PowerPoint</vt:lpstr>
      <vt:lpstr>Metodologia</vt:lpstr>
      <vt:lpstr>TSM (°C)</vt:lpstr>
      <vt:lpstr>Chloa (mg m-3)</vt:lpstr>
      <vt:lpstr>PAR (Einsten m-2dia-1)</vt:lpstr>
      <vt:lpstr>Altura média do mar   (m)</vt:lpstr>
      <vt:lpstr>Apresentação do PowerPoint</vt:lpstr>
      <vt:lpstr>Apresentação do PowerPoint</vt:lpstr>
      <vt:lpstr>Apresentação do PowerPoint</vt:lpstr>
      <vt:lpstr>Verão</vt:lpstr>
      <vt:lpstr>Outono</vt:lpstr>
      <vt:lpstr>Inverno</vt:lpstr>
      <vt:lpstr>Primavera</vt:lpstr>
      <vt:lpstr>Verão</vt:lpstr>
      <vt:lpstr>Verão</vt:lpstr>
      <vt:lpstr>Outono</vt:lpstr>
      <vt:lpstr>Outono</vt:lpstr>
      <vt:lpstr>Inverno</vt:lpstr>
      <vt:lpstr>Inverno</vt:lpstr>
      <vt:lpstr>Primavera</vt:lpstr>
      <vt:lpstr>Primavera</vt:lpstr>
      <vt:lpstr>Apresentação do PowerPoint</vt:lpstr>
      <vt:lpstr>Discussão</vt:lpstr>
      <vt:lpstr>Discussão</vt:lpstr>
      <vt:lpstr>Discussão</vt:lpstr>
      <vt:lpstr>Apresentação do PowerPoint</vt:lpstr>
      <vt:lpstr>Conclusão</vt:lpstr>
      <vt:lpstr>Referências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Andrea Oliveira</dc:creator>
  <cp:lastModifiedBy>Andrea Oliveira</cp:lastModifiedBy>
  <cp:revision>66</cp:revision>
  <dcterms:created xsi:type="dcterms:W3CDTF">2018-12-14T14:45:41Z</dcterms:created>
  <dcterms:modified xsi:type="dcterms:W3CDTF">2018-12-18T12:07:12Z</dcterms:modified>
</cp:coreProperties>
</file>