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4" r:id="rId10"/>
    <p:sldId id="266" r:id="rId11"/>
    <p:sldId id="270" r:id="rId12"/>
    <p:sldId id="269" r:id="rId13"/>
    <p:sldId id="271" r:id="rId14"/>
    <p:sldId id="272" r:id="rId15"/>
    <p:sldId id="274" r:id="rId16"/>
    <p:sldId id="275" r:id="rId17"/>
    <p:sldId id="276" r:id="rId18"/>
    <p:sldId id="280" r:id="rId19"/>
    <p:sldId id="279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24" y="-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72A60-746E-0E4C-969B-BE7180C87FB0}" type="doc">
      <dgm:prSet loTypeId="urn:microsoft.com/office/officeart/2008/layout/BendingPictureCaption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286A0-136F-EC4B-A6DD-6B10E39AC31A}">
      <dgm:prSet phldrT="[Text]"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Benefícios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mr-IN" dirty="0" smtClean="0">
              <a:latin typeface="Times New Roman"/>
              <a:cs typeface="Times New Roman"/>
            </a:rPr>
            <a:t>–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serviço</a:t>
          </a:r>
          <a:r>
            <a:rPr lang="en-US" dirty="0" smtClean="0">
              <a:latin typeface="Times New Roman"/>
              <a:cs typeface="Times New Roman"/>
            </a:rPr>
            <a:t> cultural</a:t>
          </a:r>
          <a:endParaRPr lang="en-US" dirty="0">
            <a:latin typeface="Times New Roman"/>
            <a:cs typeface="Times New Roman"/>
          </a:endParaRPr>
        </a:p>
      </dgm:t>
    </dgm:pt>
    <dgm:pt modelId="{AC97B47C-2ECC-D240-B8E7-5274BE75A192}" type="parTrans" cxnId="{C7B3FC0E-2045-D54F-BE05-1C7EC0989C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77348E3-1406-C349-8836-771E21F5E53D}" type="sibTrans" cxnId="{C7B3FC0E-2045-D54F-BE05-1C7EC0989C14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FF1F1D-F3F9-D349-8449-85A4195915DC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Impactos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negativos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mr-IN" dirty="0" smtClean="0">
              <a:latin typeface="Times New Roman"/>
              <a:cs typeface="Times New Roman"/>
            </a:rPr>
            <a:t>–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usos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indevidos</a:t>
          </a:r>
          <a:endParaRPr lang="en-US" dirty="0">
            <a:latin typeface="Times New Roman"/>
            <a:cs typeface="Times New Roman"/>
          </a:endParaRPr>
        </a:p>
      </dgm:t>
    </dgm:pt>
    <dgm:pt modelId="{8BDC38E4-6E50-0040-9832-C95A0C13F063}" type="parTrans" cxnId="{557AC96A-0C13-4E43-A1FC-E7B85AA7E7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E25366C-87FE-8E43-B26E-442454B498B3}" type="sibTrans" cxnId="{557AC96A-0C13-4E43-A1FC-E7B85AA7E70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54D8408-8141-9441-93B2-D719B49FCBE6}" type="pres">
      <dgm:prSet presAssocID="{22672A60-746E-0E4C-969B-BE7180C87FB0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CDAF179-A5B8-5940-900D-E333FAA51530}" type="pres">
      <dgm:prSet presAssocID="{DC7286A0-136F-EC4B-A6DD-6B10E39AC31A}" presName="composite" presStyleCnt="0"/>
      <dgm:spPr/>
    </dgm:pt>
    <dgm:pt modelId="{EFE3304F-2272-0A4D-BD19-E4E75BB64C43}" type="pres">
      <dgm:prSet presAssocID="{DC7286A0-136F-EC4B-A6DD-6B10E39AC31A}" presName="Image" presStyleLbl="bgShp" presStyleIdx="0" presStyleCnt="2" custLinFactNeighborX="71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34F58B-561F-FD4A-8A01-71E31634F196}" type="pres">
      <dgm:prSet presAssocID="{DC7286A0-136F-EC4B-A6DD-6B10E39AC31A}" presName="Parent" presStyleLbl="node0" presStyleIdx="0" presStyleCnt="2" custScaleY="37437" custLinFactNeighborX="-6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312AD-1239-6B41-9B9B-2082E7EAD0E1}" type="pres">
      <dgm:prSet presAssocID="{A77348E3-1406-C349-8836-771E21F5E53D}" presName="sibTrans" presStyleCnt="0"/>
      <dgm:spPr/>
    </dgm:pt>
    <dgm:pt modelId="{3E683B80-B8EA-7C43-A7FB-D565D811104E}" type="pres">
      <dgm:prSet presAssocID="{2AFF1F1D-F3F9-D349-8449-85A4195915DC}" presName="composite" presStyleCnt="0"/>
      <dgm:spPr/>
    </dgm:pt>
    <dgm:pt modelId="{1DE2E5E9-4BB0-7648-BB49-F85A94F119B1}" type="pres">
      <dgm:prSet presAssocID="{2AFF1F1D-F3F9-D349-8449-85A4195915DC}" presName="Image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E3F4252-914E-AC49-A638-942FAB33C0A8}" type="pres">
      <dgm:prSet presAssocID="{2AFF1F1D-F3F9-D349-8449-85A4195915DC}" presName="Parent" presStyleLbl="node0" presStyleIdx="1" presStyleCnt="2" custScaleY="37437" custLinFactNeighborX="-14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9399E9-379E-BA40-839C-41A5775F41A2}" type="presOf" srcId="{2AFF1F1D-F3F9-D349-8449-85A4195915DC}" destId="{4E3F4252-914E-AC49-A638-942FAB33C0A8}" srcOrd="0" destOrd="0" presId="urn:microsoft.com/office/officeart/2008/layout/BendingPictureCaption"/>
    <dgm:cxn modelId="{A625E477-97C0-B042-91CB-513EFEC8811F}" type="presOf" srcId="{DC7286A0-136F-EC4B-A6DD-6B10E39AC31A}" destId="{B034F58B-561F-FD4A-8A01-71E31634F196}" srcOrd="0" destOrd="0" presId="urn:microsoft.com/office/officeart/2008/layout/BendingPictureCaption"/>
    <dgm:cxn modelId="{AA394C3F-4F65-7C40-90F7-8C516D0C7090}" type="presOf" srcId="{22672A60-746E-0E4C-969B-BE7180C87FB0}" destId="{854D8408-8141-9441-93B2-D719B49FCBE6}" srcOrd="0" destOrd="0" presId="urn:microsoft.com/office/officeart/2008/layout/BendingPictureCaption"/>
    <dgm:cxn modelId="{C7B3FC0E-2045-D54F-BE05-1C7EC0989C14}" srcId="{22672A60-746E-0E4C-969B-BE7180C87FB0}" destId="{DC7286A0-136F-EC4B-A6DD-6B10E39AC31A}" srcOrd="0" destOrd="0" parTransId="{AC97B47C-2ECC-D240-B8E7-5274BE75A192}" sibTransId="{A77348E3-1406-C349-8836-771E21F5E53D}"/>
    <dgm:cxn modelId="{557AC96A-0C13-4E43-A1FC-E7B85AA7E708}" srcId="{22672A60-746E-0E4C-969B-BE7180C87FB0}" destId="{2AFF1F1D-F3F9-D349-8449-85A4195915DC}" srcOrd="1" destOrd="0" parTransId="{8BDC38E4-6E50-0040-9832-C95A0C13F063}" sibTransId="{BE25366C-87FE-8E43-B26E-442454B498B3}"/>
    <dgm:cxn modelId="{04A3CEE3-C6D1-394D-A4C0-DC2E3A2B15DC}" type="presParOf" srcId="{854D8408-8141-9441-93B2-D719B49FCBE6}" destId="{BCDAF179-A5B8-5940-900D-E333FAA51530}" srcOrd="0" destOrd="0" presId="urn:microsoft.com/office/officeart/2008/layout/BendingPictureCaption"/>
    <dgm:cxn modelId="{EA4A98C9-FE15-324E-81C5-DEA16F426201}" type="presParOf" srcId="{BCDAF179-A5B8-5940-900D-E333FAA51530}" destId="{EFE3304F-2272-0A4D-BD19-E4E75BB64C43}" srcOrd="0" destOrd="0" presId="urn:microsoft.com/office/officeart/2008/layout/BendingPictureCaption"/>
    <dgm:cxn modelId="{10114FBC-8FB7-8F45-9955-D7B95A6DC623}" type="presParOf" srcId="{BCDAF179-A5B8-5940-900D-E333FAA51530}" destId="{B034F58B-561F-FD4A-8A01-71E31634F196}" srcOrd="1" destOrd="0" presId="urn:microsoft.com/office/officeart/2008/layout/BendingPictureCaption"/>
    <dgm:cxn modelId="{0E138361-5DAF-6A42-8E63-173E082CB512}" type="presParOf" srcId="{854D8408-8141-9441-93B2-D719B49FCBE6}" destId="{F96312AD-1239-6B41-9B9B-2082E7EAD0E1}" srcOrd="1" destOrd="0" presId="urn:microsoft.com/office/officeart/2008/layout/BendingPictureCaption"/>
    <dgm:cxn modelId="{371A06CA-15C0-E84B-9AD5-652B22FF2875}" type="presParOf" srcId="{854D8408-8141-9441-93B2-D719B49FCBE6}" destId="{3E683B80-B8EA-7C43-A7FB-D565D811104E}" srcOrd="2" destOrd="0" presId="urn:microsoft.com/office/officeart/2008/layout/BendingPictureCaption"/>
    <dgm:cxn modelId="{710EAADF-82FF-EC49-AFA7-33852D9BB345}" type="presParOf" srcId="{3E683B80-B8EA-7C43-A7FB-D565D811104E}" destId="{1DE2E5E9-4BB0-7648-BB49-F85A94F119B1}" srcOrd="0" destOrd="0" presId="urn:microsoft.com/office/officeart/2008/layout/BendingPictureCaption"/>
    <dgm:cxn modelId="{508B290C-F7B5-0245-A930-D22196997151}" type="presParOf" srcId="{3E683B80-B8EA-7C43-A7FB-D565D811104E}" destId="{4E3F4252-914E-AC49-A638-942FAB33C0A8}" srcOrd="1" destOrd="0" presId="urn:microsoft.com/office/officeart/2008/layout/BendingPictureCaption"/>
  </dgm:cxnLst>
  <dgm:bg>
    <a:solidFill>
      <a:srgbClr val="EBF1DE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304F-2272-0A4D-BD19-E4E75BB64C43}">
      <dsp:nvSpPr>
        <dsp:cNvPr id="0" name=""/>
        <dsp:cNvSpPr/>
      </dsp:nvSpPr>
      <dsp:spPr>
        <a:xfrm>
          <a:off x="285740" y="554696"/>
          <a:ext cx="3953679" cy="29217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34F58B-561F-FD4A-8A01-71E31634F196}">
      <dsp:nvSpPr>
        <dsp:cNvPr id="0" name=""/>
        <dsp:cNvSpPr/>
      </dsp:nvSpPr>
      <dsp:spPr>
        <a:xfrm>
          <a:off x="584360" y="3202794"/>
          <a:ext cx="3406893" cy="30650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err="1" smtClean="0">
              <a:latin typeface="Times New Roman"/>
              <a:cs typeface="Times New Roman"/>
            </a:rPr>
            <a:t>Benefícios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mr-IN" sz="1700" kern="1200" dirty="0" smtClean="0">
              <a:latin typeface="Times New Roman"/>
              <a:cs typeface="Times New Roman"/>
            </a:rPr>
            <a:t>–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serviço</a:t>
          </a:r>
          <a:r>
            <a:rPr lang="en-US" sz="1700" kern="1200" dirty="0" smtClean="0">
              <a:latin typeface="Times New Roman"/>
              <a:cs typeface="Times New Roman"/>
            </a:rPr>
            <a:t> cultural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584360" y="3202794"/>
        <a:ext cx="3406893" cy="306509"/>
      </dsp:txXfrm>
    </dsp:sp>
    <dsp:sp modelId="{1DE2E5E9-4BB0-7648-BB49-F85A94F119B1}">
      <dsp:nvSpPr>
        <dsp:cNvPr id="0" name=""/>
        <dsp:cNvSpPr/>
      </dsp:nvSpPr>
      <dsp:spPr>
        <a:xfrm>
          <a:off x="4933205" y="554696"/>
          <a:ext cx="3953679" cy="29217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3F4252-914E-AC49-A638-942FAB33C0A8}">
      <dsp:nvSpPr>
        <dsp:cNvPr id="0" name=""/>
        <dsp:cNvSpPr/>
      </dsp:nvSpPr>
      <dsp:spPr>
        <a:xfrm>
          <a:off x="5232289" y="3202794"/>
          <a:ext cx="3406893" cy="30650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err="1" smtClean="0">
              <a:latin typeface="Times New Roman"/>
              <a:cs typeface="Times New Roman"/>
            </a:rPr>
            <a:t>Impactos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negativos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mr-IN" sz="1700" kern="1200" dirty="0" smtClean="0">
              <a:latin typeface="Times New Roman"/>
              <a:cs typeface="Times New Roman"/>
            </a:rPr>
            <a:t>–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usos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indevidos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5232289" y="3202794"/>
        <a:ext cx="3406893" cy="30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99E9D-473A-F240-9DCC-79821D8A739F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5ADF-24A3-1C45-9CDC-7074968A4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9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86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1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5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5ADF-24A3-1C45-9CDC-7074968A41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669F-676C-C14F-96C0-D20EF36AC041}" type="datetimeFigureOut">
              <a:rPr lang="en-US" smtClean="0"/>
              <a:t>13/09/20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D705-92C5-C84F-8783-F4A225CA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1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1732"/>
            <a:ext cx="9144000" cy="188035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pt-BR" sz="2800" dirty="0" smtClean="0">
                <a:latin typeface="Times New Roman"/>
                <a:cs typeface="Times New Roman"/>
              </a:rPr>
              <a:t>Oferta de </a:t>
            </a:r>
            <a:r>
              <a:rPr lang="pt-BR" sz="2800" dirty="0">
                <a:latin typeface="Times New Roman"/>
                <a:cs typeface="Times New Roman"/>
              </a:rPr>
              <a:t>áreas verdes urbanas a diferentes grupos populacionais </a:t>
            </a:r>
            <a:r>
              <a:rPr lang="pt-BR" sz="2800" dirty="0" smtClean="0">
                <a:latin typeface="Times New Roman"/>
                <a:cs typeface="Times New Roman"/>
              </a:rPr>
              <a:t>da cidade de Goiânia</a:t>
            </a:r>
            <a:r>
              <a:rPr lang="en-US" sz="2800" dirty="0" smtClean="0">
                <a:effectLst/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ogo_comple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26" y="30608"/>
            <a:ext cx="3598218" cy="1180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159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Bruno Vargas Adorno</a:t>
            </a:r>
          </a:p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Docentes</a:t>
            </a:r>
            <a:r>
              <a:rPr lang="en-US" dirty="0" smtClean="0">
                <a:latin typeface="Times New Roman"/>
                <a:cs typeface="Times New Roman"/>
              </a:rPr>
              <a:t>: Dr. Antonio Miguel Vieira </a:t>
            </a:r>
            <a:r>
              <a:rPr lang="en-US" dirty="0" err="1" smtClean="0">
                <a:latin typeface="Times New Roman"/>
                <a:cs typeface="Times New Roman"/>
              </a:rPr>
              <a:t>Monteiro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Dra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Silvana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Amaral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Kampel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Disciplina</a:t>
            </a:r>
            <a:r>
              <a:rPr lang="en-US" dirty="0" smtClean="0">
                <a:latin typeface="Times New Roman"/>
                <a:cs typeface="Times New Roman"/>
              </a:rPr>
              <a:t>: SER457-3</a:t>
            </a:r>
            <a:r>
              <a:rPr lang="en-US" dirty="0">
                <a:latin typeface="Times New Roman"/>
                <a:cs typeface="Times New Roman"/>
              </a:rPr>
              <a:t>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População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Espaço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Ambiente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46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.jpg"/>
          <p:cNvPicPr>
            <a:picLocks noChangeAspect="1"/>
          </p:cNvPicPr>
          <p:nvPr/>
        </p:nvPicPr>
        <p:blipFill rotWithShape="1"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9"/>
          <a:stretch/>
        </p:blipFill>
        <p:spPr>
          <a:xfrm>
            <a:off x="0" y="569671"/>
            <a:ext cx="3679077" cy="2616614"/>
          </a:xfrm>
          <a:prstGeom prst="rect">
            <a:avLst/>
          </a:prstGeom>
        </p:spPr>
      </p:pic>
      <p:pic>
        <p:nvPicPr>
          <p:cNvPr id="13" name="Picture 12" descr="Slide1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b="6760"/>
          <a:stretch/>
        </p:blipFill>
        <p:spPr>
          <a:xfrm>
            <a:off x="0" y="3186285"/>
            <a:ext cx="3679077" cy="195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setor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censitário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248" y="4192927"/>
            <a:ext cx="3167113" cy="6947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62" y="451774"/>
            <a:ext cx="4421212" cy="469172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3"/>
            <a:endCxn id="21" idx="1"/>
          </p:cNvCxnSpPr>
          <p:nvPr/>
        </p:nvCxnSpPr>
        <p:spPr>
          <a:xfrm>
            <a:off x="3496361" y="4540310"/>
            <a:ext cx="2606498" cy="259288"/>
          </a:xfrm>
          <a:prstGeom prst="bentConnector3">
            <a:avLst>
              <a:gd name="adj1" fmla="val 50000"/>
            </a:avLst>
          </a:prstGeom>
          <a:ln w="3175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02859" y="4452215"/>
            <a:ext cx="3041141" cy="6947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Proporção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cada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grupo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populacional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por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setor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censitário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3319" y="3653564"/>
            <a:ext cx="482115" cy="37124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174" y="672649"/>
            <a:ext cx="8445798" cy="2943999"/>
            <a:chOff x="414786" y="1098569"/>
            <a:chExt cx="8445798" cy="2943999"/>
          </a:xfrm>
        </p:grpSpPr>
        <p:sp>
          <p:nvSpPr>
            <p:cNvPr id="3" name="TextBox 2"/>
            <p:cNvSpPr txBox="1"/>
            <p:nvPr/>
          </p:nvSpPr>
          <p:spPr>
            <a:xfrm>
              <a:off x="414786" y="3704014"/>
              <a:ext cx="8445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/>
                  <a:cs typeface="Times New Roman"/>
                </a:rPr>
                <a:t>Figura</a:t>
              </a:r>
              <a:r>
                <a:rPr lang="en-US" sz="1100" dirty="0" smtClean="0">
                  <a:latin typeface="Times New Roman"/>
                  <a:cs typeface="Times New Roman"/>
                </a:rPr>
                <a:t> 4. A.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Serviço</a:t>
              </a:r>
              <a:r>
                <a:rPr lang="en-US" sz="1100" dirty="0" smtClean="0">
                  <a:latin typeface="Times New Roman"/>
                  <a:cs typeface="Times New Roman"/>
                </a:rPr>
                <a:t> Cultural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escalonado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por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subdistrito</a:t>
              </a:r>
              <a:r>
                <a:rPr lang="en-US" sz="1100" dirty="0" smtClean="0">
                  <a:latin typeface="Times New Roman"/>
                  <a:cs typeface="Times New Roman"/>
                </a:rPr>
                <a:t>; B.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Usos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indevidos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escalonado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por</a:t>
              </a:r>
              <a:r>
                <a:rPr lang="en-US" sz="1100" dirty="0" smtClean="0">
                  <a:latin typeface="Times New Roman"/>
                  <a:cs typeface="Times New Roman"/>
                </a:rPr>
                <a:t>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subdistrito</a:t>
              </a:r>
              <a:r>
                <a:rPr lang="en-US" sz="1100" dirty="0" smtClean="0">
                  <a:latin typeface="Times New Roman"/>
                  <a:cs typeface="Times New Roman"/>
                </a:rPr>
                <a:t>; C.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Indicador</a:t>
              </a:r>
              <a:r>
                <a:rPr lang="en-US" sz="1100" dirty="0" smtClean="0">
                  <a:latin typeface="Times New Roman"/>
                  <a:cs typeface="Times New Roman"/>
                </a:rPr>
                <a:t> de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Uso</a:t>
              </a:r>
              <a:r>
                <a:rPr lang="en-US" sz="1100" dirty="0" smtClean="0">
                  <a:latin typeface="Times New Roman"/>
                  <a:cs typeface="Times New Roman"/>
                </a:rPr>
                <a:t> de </a:t>
              </a:r>
              <a:r>
                <a:rPr lang="en-US" sz="1100" dirty="0" err="1" smtClean="0">
                  <a:latin typeface="Times New Roman"/>
                  <a:cs typeface="Times New Roman"/>
                </a:rPr>
                <a:t>Área</a:t>
              </a:r>
              <a:r>
                <a:rPr lang="en-US" sz="1100" dirty="0" smtClean="0">
                  <a:latin typeface="Times New Roman"/>
                  <a:cs typeface="Times New Roman"/>
                </a:rPr>
                <a:t> Verde</a:t>
              </a:r>
              <a:r>
                <a:rPr lang="en-US" sz="1600" dirty="0" smtClean="0"/>
                <a:t> </a:t>
              </a:r>
              <a:endParaRPr lang="en-US" sz="16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86" y="1098569"/>
              <a:ext cx="8442992" cy="259404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847" y="3651655"/>
            <a:ext cx="4256715" cy="13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980" y="3335248"/>
            <a:ext cx="84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Figura</a:t>
            </a:r>
            <a:r>
              <a:rPr lang="en-US" sz="1200" dirty="0" smtClean="0">
                <a:latin typeface="Times New Roman"/>
                <a:cs typeface="Times New Roman"/>
              </a:rPr>
              <a:t> 5. </a:t>
            </a:r>
            <a:r>
              <a:rPr lang="en-US" sz="1200" dirty="0" err="1" smtClean="0">
                <a:latin typeface="Times New Roman"/>
                <a:cs typeface="Times New Roman"/>
              </a:rPr>
              <a:t>Proporção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cada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grupo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populacional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ao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número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pessoas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cada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subdistrito</a:t>
            </a:r>
            <a:r>
              <a:rPr lang="en-US" sz="1200" dirty="0" smtClean="0">
                <a:latin typeface="Times New Roman"/>
                <a:cs typeface="Times New Roman"/>
              </a:rPr>
              <a:t> A: </a:t>
            </a:r>
            <a:r>
              <a:rPr lang="en-US" sz="1200" dirty="0" err="1" smtClean="0">
                <a:latin typeface="Times New Roman"/>
                <a:cs typeface="Times New Roman"/>
              </a:rPr>
              <a:t>Crianças</a:t>
            </a:r>
            <a:r>
              <a:rPr lang="en-US" sz="1200" dirty="0" smtClean="0">
                <a:latin typeface="Times New Roman"/>
                <a:cs typeface="Times New Roman"/>
              </a:rPr>
              <a:t>; B: </a:t>
            </a:r>
            <a:r>
              <a:rPr lang="en-US" sz="1200" dirty="0" err="1" smtClean="0">
                <a:latin typeface="Times New Roman"/>
                <a:cs typeface="Times New Roman"/>
              </a:rPr>
              <a:t>Mulheres</a:t>
            </a:r>
            <a:r>
              <a:rPr lang="en-US" sz="1200" dirty="0" smtClean="0">
                <a:latin typeface="Times New Roman"/>
                <a:cs typeface="Times New Roman"/>
              </a:rPr>
              <a:t>; C: </a:t>
            </a:r>
            <a:r>
              <a:rPr lang="en-US" sz="1200" dirty="0" err="1" smtClean="0">
                <a:latin typeface="Times New Roman"/>
                <a:cs typeface="Times New Roman"/>
              </a:rPr>
              <a:t>Idosos</a:t>
            </a:r>
            <a:r>
              <a:rPr lang="en-US" sz="1200" dirty="0" smtClean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4" y="672649"/>
            <a:ext cx="8442992" cy="25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9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9" y="522894"/>
            <a:ext cx="4716000" cy="1448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6"/>
          <a:stretch/>
        </p:blipFill>
        <p:spPr>
          <a:xfrm>
            <a:off x="712803" y="1971850"/>
            <a:ext cx="1604517" cy="14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49" y="1971849"/>
            <a:ext cx="4716000" cy="317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2562" y="4681835"/>
            <a:ext cx="244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/>
                <a:cs typeface="Times New Roman"/>
              </a:rPr>
              <a:t>Figura</a:t>
            </a:r>
            <a:r>
              <a:rPr lang="en-US" sz="1200" dirty="0" smtClean="0">
                <a:latin typeface="Times New Roman"/>
                <a:cs typeface="Times New Roman"/>
              </a:rPr>
              <a:t> 6</a:t>
            </a:r>
            <a:r>
              <a:rPr lang="pt-BR" sz="1200" dirty="0" smtClean="0">
                <a:latin typeface="Times New Roman"/>
                <a:cs typeface="Times New Roman"/>
              </a:rPr>
              <a:t>.  </a:t>
            </a:r>
            <a:r>
              <a:rPr lang="pt-BR" sz="1200" dirty="0">
                <a:latin typeface="Times New Roman"/>
                <a:cs typeface="Times New Roman"/>
              </a:rPr>
              <a:t>Distribuição de crianças, mulheres, e idosos por IUAV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64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setor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censitário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" y="522333"/>
            <a:ext cx="6819701" cy="4373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980" y="4842981"/>
            <a:ext cx="84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Figura</a:t>
            </a:r>
            <a:r>
              <a:rPr lang="en-US" sz="1200" dirty="0" smtClean="0">
                <a:latin typeface="Times New Roman"/>
                <a:cs typeface="Times New Roman"/>
              </a:rPr>
              <a:t> 7. </a:t>
            </a:r>
            <a:r>
              <a:rPr lang="en-US" sz="1200" dirty="0" err="1" smtClean="0">
                <a:latin typeface="Times New Roman"/>
                <a:cs typeface="Times New Roman"/>
              </a:rPr>
              <a:t>Proporção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crianças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setor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censitário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em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diferentes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proximidades</a:t>
            </a:r>
            <a:r>
              <a:rPr lang="en-US" sz="1200" dirty="0" smtClean="0">
                <a:latin typeface="Times New Roman"/>
                <a:cs typeface="Times New Roman"/>
              </a:rPr>
              <a:t> a </a:t>
            </a:r>
            <a:r>
              <a:rPr lang="en-US" sz="1200" dirty="0" err="1" smtClean="0">
                <a:latin typeface="Times New Roman"/>
                <a:cs typeface="Times New Roman"/>
              </a:rPr>
              <a:t>áreas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verdes</a:t>
            </a:r>
            <a:r>
              <a:rPr lang="en-US" sz="1200" dirty="0" smtClean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4674" y="3348889"/>
            <a:ext cx="59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11%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3774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41%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522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48%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7223" y="3348889"/>
            <a:ext cx="7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Dist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setor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censitário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80" y="4842981"/>
            <a:ext cx="84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Figura</a:t>
            </a:r>
            <a:r>
              <a:rPr lang="en-US" sz="1200" dirty="0" smtClean="0">
                <a:latin typeface="Times New Roman"/>
                <a:cs typeface="Times New Roman"/>
              </a:rPr>
              <a:t> 8. </a:t>
            </a:r>
            <a:r>
              <a:rPr lang="en-US" sz="1200" dirty="0" err="1" smtClean="0">
                <a:latin typeface="Times New Roman"/>
                <a:cs typeface="Times New Roman"/>
              </a:rPr>
              <a:t>Proporção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mulheres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setor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censitário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em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diferentes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proximidades</a:t>
            </a:r>
            <a:r>
              <a:rPr lang="en-US" sz="1200" dirty="0" smtClean="0">
                <a:latin typeface="Times New Roman"/>
                <a:cs typeface="Times New Roman"/>
              </a:rPr>
              <a:t> a </a:t>
            </a:r>
            <a:r>
              <a:rPr lang="en-US" sz="1200" dirty="0" err="1" smtClean="0">
                <a:latin typeface="Times New Roman"/>
                <a:cs typeface="Times New Roman"/>
              </a:rPr>
              <a:t>áreas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verdes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" y="522333"/>
            <a:ext cx="6819701" cy="4373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4674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13%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3774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44%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4522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43%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223" y="3348889"/>
            <a:ext cx="7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Dist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672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Resultados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Discussão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setor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censitário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80" y="4842981"/>
            <a:ext cx="844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Times New Roman"/>
                <a:cs typeface="Times New Roman"/>
              </a:rPr>
              <a:t>Figura</a:t>
            </a:r>
            <a:r>
              <a:rPr lang="en-US" sz="1200" dirty="0" smtClean="0">
                <a:latin typeface="Times New Roman"/>
                <a:cs typeface="Times New Roman"/>
              </a:rPr>
              <a:t> 9. </a:t>
            </a:r>
            <a:r>
              <a:rPr lang="en-US" sz="1200" dirty="0" err="1" smtClean="0">
                <a:latin typeface="Times New Roman"/>
                <a:cs typeface="Times New Roman"/>
              </a:rPr>
              <a:t>Proporção</a:t>
            </a:r>
            <a:r>
              <a:rPr lang="en-US" sz="1200" dirty="0" smtClean="0">
                <a:latin typeface="Times New Roman"/>
                <a:cs typeface="Times New Roman"/>
              </a:rPr>
              <a:t> de </a:t>
            </a:r>
            <a:r>
              <a:rPr lang="en-US" sz="1200" dirty="0" err="1" smtClean="0">
                <a:latin typeface="Times New Roman"/>
                <a:cs typeface="Times New Roman"/>
              </a:rPr>
              <a:t>idosos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setor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censitário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em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diferentes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proximidades</a:t>
            </a:r>
            <a:r>
              <a:rPr lang="en-US" sz="1200" dirty="0" smtClean="0">
                <a:latin typeface="Times New Roman"/>
                <a:cs typeface="Times New Roman"/>
              </a:rPr>
              <a:t> a </a:t>
            </a:r>
            <a:r>
              <a:rPr lang="en-US" sz="1200" dirty="0" err="1" smtClean="0">
                <a:latin typeface="Times New Roman"/>
                <a:cs typeface="Times New Roman"/>
              </a:rPr>
              <a:t>áreas</a:t>
            </a:r>
            <a:r>
              <a:rPr lang="en-US" sz="1200" dirty="0" smtClean="0">
                <a:latin typeface="Times New Roman"/>
                <a:cs typeface="Times New Roman"/>
              </a:rPr>
              <a:t> </a:t>
            </a:r>
            <a:r>
              <a:rPr lang="en-US" sz="1200" dirty="0" err="1" smtClean="0">
                <a:latin typeface="Times New Roman"/>
                <a:cs typeface="Times New Roman"/>
              </a:rPr>
              <a:t>verdes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" y="522332"/>
            <a:ext cx="6819701" cy="4373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4674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16%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3774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46%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4522" y="3348889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Times New Roman"/>
                <a:cs typeface="Times New Roman"/>
              </a:rPr>
              <a:t>38%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223" y="3348889"/>
            <a:ext cx="72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Dist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15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Considerações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finais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770484"/>
            <a:ext cx="982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Times New Roman"/>
                <a:cs typeface="Times New Roman"/>
              </a:rPr>
              <a:t>Limitações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-17577" y="177048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Captar percepção de diferentes grupos populacionais</a:t>
            </a:r>
          </a:p>
          <a:p>
            <a:pPr marL="742950" lvl="1" indent="-285750">
              <a:buFont typeface="Arial"/>
              <a:buChar char="•"/>
            </a:pPr>
            <a:r>
              <a:rPr lang="pt-BR" sz="1400" dirty="0" err="1" smtClean="0">
                <a:latin typeface="Times New Roman"/>
                <a:cs typeface="Times New Roman"/>
              </a:rPr>
              <a:t>McCormack</a:t>
            </a:r>
            <a:r>
              <a:rPr lang="pt-BR" sz="1400" dirty="0" smtClean="0">
                <a:latin typeface="Times New Roman"/>
                <a:cs typeface="Times New Roman"/>
              </a:rPr>
              <a:t> et al. (2010); WHO (2016).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Exclusão de praças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PLANO DIRETOR:</a:t>
            </a:r>
          </a:p>
          <a:p>
            <a:pPr marL="742950" lvl="1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Barcelona </a:t>
            </a:r>
            <a:r>
              <a:rPr lang="pt-BR" sz="1400" dirty="0">
                <a:latin typeface="Times New Roman"/>
                <a:cs typeface="Times New Roman"/>
              </a:rPr>
              <a:t>(</a:t>
            </a:r>
            <a:r>
              <a:rPr lang="pt-BR" sz="1400" dirty="0" err="1">
                <a:latin typeface="Times New Roman"/>
                <a:cs typeface="Times New Roman"/>
              </a:rPr>
              <a:t>Iraegui</a:t>
            </a:r>
            <a:r>
              <a:rPr lang="pt-BR" sz="1400" dirty="0">
                <a:latin typeface="Times New Roman"/>
                <a:cs typeface="Times New Roman"/>
              </a:rPr>
              <a:t>, 2020), Londres (</a:t>
            </a:r>
            <a:r>
              <a:rPr lang="pt-BR" sz="1400" dirty="0" err="1">
                <a:latin typeface="Times New Roman"/>
                <a:cs typeface="Times New Roman"/>
              </a:rPr>
              <a:t>Handley</a:t>
            </a:r>
            <a:r>
              <a:rPr lang="pt-BR" sz="1400" dirty="0">
                <a:latin typeface="Times New Roman"/>
                <a:cs typeface="Times New Roman"/>
              </a:rPr>
              <a:t>, 2003) e Berlin (</a:t>
            </a:r>
            <a:r>
              <a:rPr lang="pt-BR" sz="1400" dirty="0" err="1">
                <a:latin typeface="Times New Roman"/>
                <a:cs typeface="Times New Roman"/>
              </a:rPr>
              <a:t>Kabisch</a:t>
            </a:r>
            <a:r>
              <a:rPr lang="pt-BR" sz="1400" dirty="0">
                <a:latin typeface="Times New Roman"/>
                <a:cs typeface="Times New Roman"/>
              </a:rPr>
              <a:t> e </a:t>
            </a:r>
            <a:r>
              <a:rPr lang="pt-BR" sz="1400" dirty="0" err="1">
                <a:latin typeface="Times New Roman"/>
                <a:cs typeface="Times New Roman"/>
              </a:rPr>
              <a:t>Haase</a:t>
            </a:r>
            <a:r>
              <a:rPr lang="pt-BR" sz="1400" dirty="0">
                <a:latin typeface="Times New Roman"/>
                <a:cs typeface="Times New Roman"/>
              </a:rPr>
              <a:t>, </a:t>
            </a:r>
            <a:r>
              <a:rPr lang="pt-BR" sz="1400" dirty="0" smtClean="0">
                <a:latin typeface="Times New Roman"/>
                <a:cs typeface="Times New Roman"/>
              </a:rPr>
              <a:t>2014)</a:t>
            </a:r>
            <a:r>
              <a:rPr lang="en-US" sz="1400" dirty="0" smtClean="0">
                <a:effectLst/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789" y="3074925"/>
            <a:ext cx="913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Acima de </a:t>
            </a:r>
            <a:r>
              <a:rPr lang="pt-BR" sz="1400" dirty="0">
                <a:latin typeface="Times New Roman"/>
                <a:cs typeface="Times New Roman"/>
              </a:rPr>
              <a:t>10, 20 ou até 50 hectares </a:t>
            </a:r>
            <a:r>
              <a:rPr lang="pt-BR" sz="14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pt-BR" sz="1400" dirty="0" smtClean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cerca de 1,5Km a 2Km de distância. </a:t>
            </a:r>
            <a:endParaRPr lang="pt-BR" sz="1400" dirty="0" smtClean="0">
              <a:latin typeface="Times New Roman"/>
              <a:cs typeface="Times New Roman"/>
            </a:endParaRPr>
          </a:p>
          <a:p>
            <a:pPr marL="742950" lvl="1" indent="-285750" algn="just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Em Goiânia</a:t>
            </a:r>
            <a:r>
              <a:rPr lang="pt-BR" sz="1400" dirty="0">
                <a:latin typeface="Times New Roman"/>
                <a:cs typeface="Times New Roman"/>
              </a:rPr>
              <a:t>, são admissíveis áreas com pelo menos 2 hectares pensadas para um raio de influência de </a:t>
            </a:r>
            <a:r>
              <a:rPr lang="pt-BR" sz="1400" dirty="0" smtClean="0">
                <a:latin typeface="Times New Roman"/>
                <a:cs typeface="Times New Roman"/>
              </a:rPr>
              <a:t>2,4Km.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789" y="376652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Times New Roman"/>
                <a:cs typeface="Times New Roman"/>
              </a:rPr>
              <a:t>Para futuros estudos: 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Trabalhos </a:t>
            </a:r>
            <a:r>
              <a:rPr lang="pt-BR" sz="1400" dirty="0">
                <a:latin typeface="Times New Roman"/>
                <a:cs typeface="Times New Roman"/>
              </a:rPr>
              <a:t>como realizado pela </a:t>
            </a:r>
            <a:r>
              <a:rPr lang="pt-BR" sz="1400" dirty="0" smtClean="0">
                <a:latin typeface="Times New Roman"/>
                <a:cs typeface="Times New Roman"/>
              </a:rPr>
              <a:t>AMMA atualizados;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Dados </a:t>
            </a:r>
            <a:r>
              <a:rPr lang="pt-BR" sz="1400" dirty="0">
                <a:latin typeface="Times New Roman"/>
                <a:cs typeface="Times New Roman"/>
              </a:rPr>
              <a:t>populacionais </a:t>
            </a:r>
            <a:r>
              <a:rPr lang="pt-BR" sz="1400" dirty="0" smtClean="0">
                <a:latin typeface="Times New Roman"/>
                <a:cs typeface="Times New Roman"/>
              </a:rPr>
              <a:t>como os </a:t>
            </a:r>
            <a:r>
              <a:rPr lang="pt-BR" sz="1400" dirty="0">
                <a:latin typeface="Times New Roman"/>
                <a:cs typeface="Times New Roman"/>
              </a:rPr>
              <a:t>do censo </a:t>
            </a:r>
            <a:r>
              <a:rPr lang="pt-BR" sz="1400" dirty="0" smtClean="0">
                <a:latin typeface="Times New Roman"/>
                <a:cs typeface="Times New Roman"/>
              </a:rPr>
              <a:t>demográfico atualizados;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Percepção de moradores e usuários dos parques; </a:t>
            </a: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latin typeface="Times New Roman"/>
                <a:cs typeface="Times New Roman"/>
              </a:rPr>
              <a:t>Teste de outras metodologias para redistribuição populacional (e.g. uso de células para comparar mudanças no tempo)</a:t>
            </a:r>
          </a:p>
          <a:p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8242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Para as </a:t>
            </a:r>
            <a:r>
              <a:rPr lang="en-US" sz="1400" dirty="0" err="1" smtClean="0">
                <a:latin typeface="Times New Roman"/>
                <a:cs typeface="Times New Roman"/>
              </a:rPr>
              <a:t>áreas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verdes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avaliadas</a:t>
            </a:r>
            <a:r>
              <a:rPr lang="en-US" sz="1400" dirty="0" smtClean="0">
                <a:latin typeface="Times New Roman"/>
                <a:cs typeface="Times New Roman"/>
              </a:rPr>
              <a:t> e o </a:t>
            </a:r>
            <a:r>
              <a:rPr lang="en-US" sz="1400" dirty="0" err="1" smtClean="0">
                <a:latin typeface="Times New Roman"/>
                <a:cs typeface="Times New Roman"/>
              </a:rPr>
              <a:t>tipo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análise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empregada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não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é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possível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inferir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sobre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diferenças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significativas</a:t>
            </a:r>
            <a:r>
              <a:rPr lang="en-US" sz="1400" dirty="0" smtClean="0">
                <a:latin typeface="Times New Roman"/>
                <a:cs typeface="Times New Roman"/>
              </a:rPr>
              <a:t> da </a:t>
            </a:r>
            <a:r>
              <a:rPr lang="en-US" sz="1400" dirty="0" err="1" smtClean="0">
                <a:latin typeface="Times New Roman"/>
                <a:cs typeface="Times New Roman"/>
              </a:rPr>
              <a:t>distribuição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desse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recurso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para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diferentes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grupos</a:t>
            </a:r>
            <a:r>
              <a:rPr lang="en-US" sz="1400" dirty="0" smtClean="0">
                <a:latin typeface="Times New Roman"/>
                <a:cs typeface="Times New Roman"/>
              </a:rPr>
              <a:t>, mas </a:t>
            </a:r>
            <a:r>
              <a:rPr lang="en-US" sz="1400" dirty="0" err="1" smtClean="0">
                <a:latin typeface="Times New Roman"/>
                <a:cs typeface="Times New Roman"/>
              </a:rPr>
              <a:t>sugere</a:t>
            </a:r>
            <a:r>
              <a:rPr lang="en-US" sz="1400" dirty="0" smtClean="0">
                <a:latin typeface="Times New Roman"/>
                <a:cs typeface="Times New Roman"/>
              </a:rPr>
              <a:t>-se </a:t>
            </a:r>
            <a:r>
              <a:rPr lang="en-US" sz="1400" dirty="0" err="1" smtClean="0">
                <a:latin typeface="Times New Roman"/>
                <a:cs typeface="Times New Roman"/>
              </a:rPr>
              <a:t>que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idosos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possam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ser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mais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favorecidos</a:t>
            </a:r>
            <a:r>
              <a:rPr lang="en-US" sz="1400" dirty="0" smtClean="0">
                <a:latin typeface="Times New Roman"/>
                <a:cs typeface="Times New Roman"/>
              </a:rPr>
              <a:t> com </a:t>
            </a:r>
            <a:r>
              <a:rPr lang="en-US" sz="1400" dirty="0" err="1" smtClean="0">
                <a:latin typeface="Times New Roman"/>
                <a:cs typeface="Times New Roman"/>
              </a:rPr>
              <a:t>relação</a:t>
            </a:r>
            <a:r>
              <a:rPr lang="en-US" sz="1400" dirty="0" smtClean="0">
                <a:latin typeface="Times New Roman"/>
                <a:cs typeface="Times New Roman"/>
              </a:rPr>
              <a:t> a </a:t>
            </a:r>
            <a:r>
              <a:rPr lang="en-US" sz="1400" dirty="0" err="1" smtClean="0">
                <a:latin typeface="Times New Roman"/>
                <a:cs typeface="Times New Roman"/>
              </a:rPr>
              <a:t>acesso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às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áreas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verdes</a:t>
            </a:r>
            <a:r>
              <a:rPr lang="en-US" sz="1400" dirty="0" smtClean="0">
                <a:latin typeface="Times New Roman"/>
                <a:cs typeface="Times New Roman"/>
              </a:rPr>
              <a:t> com </a:t>
            </a:r>
            <a:r>
              <a:rPr lang="en-US" sz="1400" dirty="0" err="1" smtClean="0">
                <a:latin typeface="Times New Roman"/>
                <a:cs typeface="Times New Roman"/>
              </a:rPr>
              <a:t>mais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oferta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serviço</a:t>
            </a:r>
            <a:r>
              <a:rPr lang="en-US" sz="1400" dirty="0" smtClean="0">
                <a:latin typeface="Times New Roman"/>
                <a:cs typeface="Times New Roman"/>
              </a:rPr>
              <a:t> cultural e </a:t>
            </a:r>
            <a:r>
              <a:rPr lang="en-US" sz="1400" dirty="0" err="1" smtClean="0">
                <a:latin typeface="Times New Roman"/>
                <a:cs typeface="Times New Roman"/>
              </a:rPr>
              <a:t>menos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evidências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uso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indevido</a:t>
            </a:r>
            <a:r>
              <a:rPr lang="en-US" sz="1400" dirty="0" smtClean="0">
                <a:latin typeface="Times New Roman"/>
                <a:cs typeface="Times New Roman"/>
              </a:rPr>
              <a:t>. Mas de </a:t>
            </a:r>
            <a:r>
              <a:rPr lang="en-US" sz="1400" dirty="0" err="1" smtClean="0">
                <a:latin typeface="Times New Roman"/>
                <a:cs typeface="Times New Roman"/>
              </a:rPr>
              <a:t>modo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geral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ainda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há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uma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grande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quantidade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habitantes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desses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grupos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em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zonas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mais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distantes</a:t>
            </a:r>
            <a:r>
              <a:rPr lang="en-US" sz="1400" dirty="0" smtClean="0">
                <a:latin typeface="Times New Roman"/>
                <a:cs typeface="Times New Roman"/>
              </a:rPr>
              <a:t> das </a:t>
            </a:r>
            <a:r>
              <a:rPr lang="en-US" sz="1400" dirty="0" err="1" smtClean="0">
                <a:latin typeface="Times New Roman"/>
                <a:cs typeface="Times New Roman"/>
              </a:rPr>
              <a:t>áreas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verdes</a:t>
            </a:r>
            <a:r>
              <a:rPr lang="en-US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Times New Roman"/>
                <a:cs typeface="Times New Roman"/>
              </a:rPr>
              <a:t>realçando</a:t>
            </a:r>
            <a:r>
              <a:rPr lang="en-US" sz="1400" dirty="0" smtClean="0">
                <a:latin typeface="Times New Roman"/>
                <a:cs typeface="Times New Roman"/>
              </a:rPr>
              <a:t> a </a:t>
            </a:r>
            <a:r>
              <a:rPr lang="en-US" sz="1400" dirty="0" err="1" smtClean="0">
                <a:latin typeface="Times New Roman"/>
                <a:cs typeface="Times New Roman"/>
              </a:rPr>
              <a:t>necessidade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ainda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implementar</a:t>
            </a:r>
            <a:r>
              <a:rPr lang="en-US" sz="1400" dirty="0" smtClean="0">
                <a:latin typeface="Times New Roman"/>
                <a:cs typeface="Times New Roman"/>
              </a:rPr>
              <a:t> o </a:t>
            </a:r>
            <a:r>
              <a:rPr lang="en-US" sz="1400" dirty="0" err="1" smtClean="0">
                <a:latin typeface="Times New Roman"/>
                <a:cs typeface="Times New Roman"/>
              </a:rPr>
              <a:t>que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está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proposto</a:t>
            </a:r>
            <a:r>
              <a:rPr lang="en-US" sz="1400" dirty="0" smtClean="0">
                <a:latin typeface="Times New Roman"/>
                <a:cs typeface="Times New Roman"/>
              </a:rPr>
              <a:t> no </a:t>
            </a:r>
            <a:r>
              <a:rPr lang="en-US" sz="1400" dirty="0" err="1" smtClean="0">
                <a:latin typeface="Times New Roman"/>
                <a:cs typeface="Times New Roman"/>
              </a:rPr>
              <a:t>plano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diretor</a:t>
            </a:r>
            <a:r>
              <a:rPr lang="en-US" sz="1400" dirty="0" smtClean="0">
                <a:latin typeface="Times New Roman"/>
                <a:cs typeface="Times New Roman"/>
              </a:rPr>
              <a:t> e </a:t>
            </a:r>
            <a:r>
              <a:rPr lang="en-US" sz="1400" dirty="0" err="1" smtClean="0">
                <a:latin typeface="Times New Roman"/>
                <a:cs typeface="Times New Roman"/>
              </a:rPr>
              <a:t>sanar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questões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relacionadas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aos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usos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indevidos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64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Referências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2449"/>
            <a:ext cx="8779475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>
                <a:latin typeface="Times New Roman"/>
                <a:cs typeface="Times New Roman"/>
              </a:rPr>
              <a:t>Comber</a:t>
            </a:r>
            <a:r>
              <a:rPr lang="pt-BR" sz="1100" dirty="0">
                <a:latin typeface="Times New Roman"/>
                <a:cs typeface="Times New Roman"/>
              </a:rPr>
              <a:t>, A.; </a:t>
            </a:r>
            <a:r>
              <a:rPr lang="pt-BR" sz="1100" dirty="0" err="1">
                <a:latin typeface="Times New Roman"/>
                <a:cs typeface="Times New Roman"/>
              </a:rPr>
              <a:t>Brunsdon</a:t>
            </a:r>
            <a:r>
              <a:rPr lang="pt-BR" sz="1100" dirty="0">
                <a:latin typeface="Times New Roman"/>
                <a:cs typeface="Times New Roman"/>
              </a:rPr>
              <a:t>, C.; Green, E. </a:t>
            </a:r>
            <a:r>
              <a:rPr lang="pt-BR" sz="1100" dirty="0" err="1">
                <a:latin typeface="Times New Roman"/>
                <a:cs typeface="Times New Roman"/>
              </a:rPr>
              <a:t>Using</a:t>
            </a:r>
            <a:r>
              <a:rPr lang="pt-BR" sz="1100" dirty="0">
                <a:latin typeface="Times New Roman"/>
                <a:cs typeface="Times New Roman"/>
              </a:rPr>
              <a:t> a GIS-</a:t>
            </a:r>
            <a:r>
              <a:rPr lang="pt-BR" sz="1100" dirty="0" err="1">
                <a:latin typeface="Times New Roman"/>
                <a:cs typeface="Times New Roman"/>
              </a:rPr>
              <a:t>based</a:t>
            </a:r>
            <a:r>
              <a:rPr lang="pt-BR" sz="1100" dirty="0">
                <a:latin typeface="Times New Roman"/>
                <a:cs typeface="Times New Roman"/>
              </a:rPr>
              <a:t> network </a:t>
            </a:r>
            <a:r>
              <a:rPr lang="pt-BR" sz="1100" dirty="0" err="1">
                <a:latin typeface="Times New Roman"/>
                <a:cs typeface="Times New Roman"/>
              </a:rPr>
              <a:t>analysis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to</a:t>
            </a:r>
            <a:r>
              <a:rPr lang="pt-BR" sz="1100" dirty="0">
                <a:latin typeface="Times New Roman"/>
                <a:cs typeface="Times New Roman"/>
              </a:rPr>
              <a:t> determine </a:t>
            </a:r>
            <a:r>
              <a:rPr lang="pt-BR" sz="1100" dirty="0" err="1">
                <a:latin typeface="Times New Roman"/>
                <a:cs typeface="Times New Roman"/>
              </a:rPr>
              <a:t>urban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greenspace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accessibility</a:t>
            </a:r>
            <a:r>
              <a:rPr lang="pt-BR" sz="1100" dirty="0">
                <a:latin typeface="Times New Roman"/>
                <a:cs typeface="Times New Roman"/>
              </a:rPr>
              <a:t> for </a:t>
            </a:r>
            <a:r>
              <a:rPr lang="pt-BR" sz="1100" dirty="0" err="1">
                <a:latin typeface="Times New Roman"/>
                <a:cs typeface="Times New Roman"/>
              </a:rPr>
              <a:t>different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ethnic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religious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groups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b="1" dirty="0" err="1">
                <a:latin typeface="Times New Roman"/>
                <a:cs typeface="Times New Roman"/>
              </a:rPr>
              <a:t>Landscape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and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Urban</a:t>
            </a:r>
            <a:r>
              <a:rPr lang="pt-BR" sz="1100" b="1" dirty="0">
                <a:latin typeface="Times New Roman"/>
                <a:cs typeface="Times New Roman"/>
              </a:rPr>
              <a:t> Planning</a:t>
            </a:r>
            <a:r>
              <a:rPr lang="pt-BR" sz="1100" dirty="0">
                <a:latin typeface="Times New Roman"/>
                <a:cs typeface="Times New Roman"/>
              </a:rPr>
              <a:t>, v. 86, </a:t>
            </a:r>
            <a:r>
              <a:rPr lang="pt-BR" sz="1100" dirty="0" err="1">
                <a:latin typeface="Times New Roman"/>
                <a:cs typeface="Times New Roman"/>
              </a:rPr>
              <a:t>n</a:t>
            </a:r>
            <a:r>
              <a:rPr lang="pt-BR" sz="1100" dirty="0">
                <a:latin typeface="Times New Roman"/>
                <a:cs typeface="Times New Roman"/>
              </a:rPr>
              <a:t>. 1, p. 103–114, 2008. </a:t>
            </a:r>
            <a:endParaRPr lang="en-US" sz="1100" dirty="0" smtClean="0">
              <a:latin typeface="Times New Roman"/>
              <a:cs typeface="Times New Roman"/>
            </a:endParaRPr>
          </a:p>
          <a:p>
            <a:r>
              <a:rPr lang="pt-BR" sz="1100" dirty="0" smtClean="0">
                <a:latin typeface="Times New Roman"/>
                <a:cs typeface="Times New Roman"/>
              </a:rPr>
              <a:t> </a:t>
            </a:r>
            <a:endParaRPr lang="en-US" sz="1100" dirty="0" smtClean="0">
              <a:latin typeface="Times New Roman"/>
              <a:cs typeface="Times New Roman"/>
            </a:endParaRPr>
          </a:p>
          <a:p>
            <a:r>
              <a:rPr lang="pt-BR" sz="1100" dirty="0" err="1" smtClean="0">
                <a:latin typeface="Times New Roman"/>
                <a:cs typeface="Times New Roman"/>
              </a:rPr>
              <a:t>Cutter</a:t>
            </a:r>
            <a:r>
              <a:rPr lang="pt-BR" sz="1100" dirty="0">
                <a:latin typeface="Times New Roman"/>
                <a:cs typeface="Times New Roman"/>
              </a:rPr>
              <a:t>, S. L. </a:t>
            </a:r>
            <a:r>
              <a:rPr lang="pt-BR" sz="1100" dirty="0" err="1">
                <a:latin typeface="Times New Roman"/>
                <a:cs typeface="Times New Roman"/>
              </a:rPr>
              <a:t>Race</a:t>
            </a:r>
            <a:r>
              <a:rPr lang="pt-BR" sz="1100" dirty="0">
                <a:latin typeface="Times New Roman"/>
                <a:cs typeface="Times New Roman"/>
              </a:rPr>
              <a:t>, </a:t>
            </a:r>
            <a:r>
              <a:rPr lang="pt-BR" sz="1100" dirty="0" err="1">
                <a:latin typeface="Times New Roman"/>
                <a:cs typeface="Times New Roman"/>
              </a:rPr>
              <a:t>class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environmental</a:t>
            </a:r>
            <a:r>
              <a:rPr lang="pt-BR" sz="1100" dirty="0">
                <a:latin typeface="Times New Roman"/>
                <a:cs typeface="Times New Roman"/>
              </a:rPr>
              <a:t> justice. </a:t>
            </a:r>
            <a:r>
              <a:rPr lang="pt-BR" sz="1100" b="1" dirty="0" err="1">
                <a:latin typeface="Times New Roman"/>
                <a:cs typeface="Times New Roman"/>
              </a:rPr>
              <a:t>Progress</a:t>
            </a:r>
            <a:r>
              <a:rPr lang="pt-BR" sz="1100" b="1" dirty="0">
                <a:latin typeface="Times New Roman"/>
                <a:cs typeface="Times New Roman"/>
              </a:rPr>
              <a:t> in </a:t>
            </a:r>
            <a:r>
              <a:rPr lang="pt-BR" sz="1100" b="1" dirty="0" err="1">
                <a:latin typeface="Times New Roman"/>
                <a:cs typeface="Times New Roman"/>
              </a:rPr>
              <a:t>Human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Geography</a:t>
            </a:r>
            <a:r>
              <a:rPr lang="pt-BR" sz="1100" dirty="0">
                <a:latin typeface="Times New Roman"/>
                <a:cs typeface="Times New Roman"/>
              </a:rPr>
              <a:t>, v. 19, </a:t>
            </a:r>
            <a:r>
              <a:rPr lang="pt-BR" sz="1100" dirty="0" err="1">
                <a:latin typeface="Times New Roman"/>
                <a:cs typeface="Times New Roman"/>
              </a:rPr>
              <a:t>n</a:t>
            </a:r>
            <a:r>
              <a:rPr lang="pt-BR" sz="1100" dirty="0">
                <a:latin typeface="Times New Roman"/>
                <a:cs typeface="Times New Roman"/>
              </a:rPr>
              <a:t>. 1, p. 111–122, 1995.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Goiânia. Lei complementar nº 171, de 29 de maio de 2007. </a:t>
            </a:r>
            <a:r>
              <a:rPr lang="en-US" sz="1100" dirty="0" err="1">
                <a:latin typeface="Times New Roman"/>
                <a:cs typeface="Times New Roman"/>
              </a:rPr>
              <a:t>Dispõe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sobre</a:t>
            </a:r>
            <a:r>
              <a:rPr lang="en-US" sz="1100" dirty="0">
                <a:latin typeface="Times New Roman"/>
                <a:cs typeface="Times New Roman"/>
              </a:rPr>
              <a:t> o Plano </a:t>
            </a:r>
            <a:r>
              <a:rPr lang="en-US" sz="1100" dirty="0" err="1">
                <a:latin typeface="Times New Roman"/>
                <a:cs typeface="Times New Roman"/>
              </a:rPr>
              <a:t>Diretor</a:t>
            </a:r>
            <a:r>
              <a:rPr lang="en-US" sz="1100" dirty="0">
                <a:latin typeface="Times New Roman"/>
                <a:cs typeface="Times New Roman"/>
              </a:rPr>
              <a:t> e o </a:t>
            </a:r>
            <a:r>
              <a:rPr lang="en-US" sz="1100" dirty="0" err="1">
                <a:latin typeface="Times New Roman"/>
                <a:cs typeface="Times New Roman"/>
              </a:rPr>
              <a:t>processo</a:t>
            </a:r>
            <a:r>
              <a:rPr lang="en-US" sz="1100" dirty="0">
                <a:latin typeface="Times New Roman"/>
                <a:cs typeface="Times New Roman"/>
              </a:rPr>
              <a:t> de </a:t>
            </a:r>
            <a:r>
              <a:rPr lang="en-US" sz="1100" dirty="0" err="1">
                <a:latin typeface="Times New Roman"/>
                <a:cs typeface="Times New Roman"/>
              </a:rPr>
              <a:t>planejamento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urbano</a:t>
            </a:r>
            <a:r>
              <a:rPr lang="en-US" sz="1100" dirty="0">
                <a:latin typeface="Times New Roman"/>
                <a:cs typeface="Times New Roman"/>
              </a:rPr>
              <a:t> do </a:t>
            </a:r>
            <a:r>
              <a:rPr lang="en-US" sz="1100" dirty="0" err="1">
                <a:latin typeface="Times New Roman"/>
                <a:cs typeface="Times New Roman"/>
              </a:rPr>
              <a:t>Município</a:t>
            </a:r>
            <a:r>
              <a:rPr lang="en-US" sz="1100" dirty="0">
                <a:latin typeface="Times New Roman"/>
                <a:cs typeface="Times New Roman"/>
              </a:rPr>
              <a:t> de </a:t>
            </a:r>
            <a:r>
              <a:rPr lang="en-US" sz="1100" dirty="0" err="1">
                <a:latin typeface="Times New Roman"/>
                <a:cs typeface="Times New Roman"/>
              </a:rPr>
              <a:t>Goiânia</a:t>
            </a:r>
            <a:r>
              <a:rPr lang="en-US" sz="1100" dirty="0">
                <a:latin typeface="Times New Roman"/>
                <a:cs typeface="Times New Roman"/>
              </a:rPr>
              <a:t> e dá </a:t>
            </a:r>
            <a:r>
              <a:rPr lang="en-US" sz="1100" dirty="0" err="1">
                <a:latin typeface="Times New Roman"/>
                <a:cs typeface="Times New Roman"/>
              </a:rPr>
              <a:t>outras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providências</a:t>
            </a:r>
            <a:r>
              <a:rPr lang="en-US" sz="1100" dirty="0">
                <a:latin typeface="Times New Roman"/>
                <a:cs typeface="Times New Roman"/>
              </a:rPr>
              <a:t>. </a:t>
            </a:r>
            <a:r>
              <a:rPr lang="en-US" sz="1100" b="1" dirty="0" err="1">
                <a:latin typeface="Times New Roman"/>
                <a:cs typeface="Times New Roman"/>
              </a:rPr>
              <a:t>Diário</a:t>
            </a:r>
            <a:r>
              <a:rPr lang="en-US" sz="1100" b="1" dirty="0">
                <a:latin typeface="Times New Roman"/>
                <a:cs typeface="Times New Roman"/>
              </a:rPr>
              <a:t> </a:t>
            </a:r>
            <a:r>
              <a:rPr lang="en-US" sz="1100" b="1" dirty="0" err="1">
                <a:latin typeface="Times New Roman"/>
                <a:cs typeface="Times New Roman"/>
              </a:rPr>
              <a:t>Oficial</a:t>
            </a:r>
            <a:r>
              <a:rPr lang="en-US" sz="1100" dirty="0">
                <a:latin typeface="Times New Roman"/>
                <a:cs typeface="Times New Roman"/>
              </a:rPr>
              <a:t> nº 4.147 de 26 de </a:t>
            </a:r>
            <a:r>
              <a:rPr lang="en-US" sz="1100" dirty="0" err="1">
                <a:latin typeface="Times New Roman"/>
                <a:cs typeface="Times New Roman"/>
              </a:rPr>
              <a:t>junho</a:t>
            </a:r>
            <a:r>
              <a:rPr lang="en-US" sz="1100" dirty="0">
                <a:latin typeface="Times New Roman"/>
                <a:cs typeface="Times New Roman"/>
              </a:rPr>
              <a:t> de 2007 – </a:t>
            </a:r>
            <a:r>
              <a:rPr lang="en-US" sz="1100" dirty="0" err="1">
                <a:latin typeface="Times New Roman"/>
                <a:cs typeface="Times New Roman"/>
              </a:rPr>
              <a:t>consoldiado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em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junho</a:t>
            </a:r>
            <a:r>
              <a:rPr lang="en-US" sz="1100" dirty="0">
                <a:latin typeface="Times New Roman"/>
                <a:cs typeface="Times New Roman"/>
              </a:rPr>
              <a:t> de 2010.</a:t>
            </a: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 err="1">
                <a:latin typeface="Times New Roman"/>
                <a:cs typeface="Times New Roman"/>
              </a:rPr>
              <a:t>Handley</a:t>
            </a:r>
            <a:r>
              <a:rPr lang="pt-BR" sz="1100" dirty="0">
                <a:latin typeface="Times New Roman"/>
                <a:cs typeface="Times New Roman"/>
              </a:rPr>
              <a:t>, J, </a:t>
            </a:r>
            <a:r>
              <a:rPr lang="pt-BR" sz="1100" dirty="0" err="1">
                <a:latin typeface="Times New Roman"/>
                <a:cs typeface="Times New Roman"/>
              </a:rPr>
              <a:t>Pauleit</a:t>
            </a:r>
            <a:r>
              <a:rPr lang="pt-BR" sz="1100" dirty="0">
                <a:latin typeface="Times New Roman"/>
                <a:cs typeface="Times New Roman"/>
              </a:rPr>
              <a:t>, </a:t>
            </a:r>
            <a:r>
              <a:rPr lang="pt-BR" sz="1100" dirty="0" err="1">
                <a:latin typeface="Times New Roman"/>
                <a:cs typeface="Times New Roman"/>
              </a:rPr>
              <a:t>S</a:t>
            </a:r>
            <a:r>
              <a:rPr lang="pt-BR" sz="1100" dirty="0">
                <a:latin typeface="Times New Roman"/>
                <a:cs typeface="Times New Roman"/>
              </a:rPr>
              <a:t>, </a:t>
            </a:r>
            <a:r>
              <a:rPr lang="pt-BR" sz="1100" dirty="0" err="1">
                <a:latin typeface="Times New Roman"/>
                <a:cs typeface="Times New Roman"/>
              </a:rPr>
              <a:t>Slinn</a:t>
            </a:r>
            <a:r>
              <a:rPr lang="pt-BR" sz="1100" dirty="0">
                <a:latin typeface="Times New Roman"/>
                <a:cs typeface="Times New Roman"/>
              </a:rPr>
              <a:t>, </a:t>
            </a:r>
            <a:r>
              <a:rPr lang="pt-BR" sz="1100" dirty="0" err="1">
                <a:latin typeface="Times New Roman"/>
                <a:cs typeface="Times New Roman"/>
              </a:rPr>
              <a:t>P</a:t>
            </a:r>
            <a:r>
              <a:rPr lang="pt-BR" sz="1100" dirty="0">
                <a:latin typeface="Times New Roman"/>
                <a:cs typeface="Times New Roman"/>
              </a:rPr>
              <a:t>, </a:t>
            </a:r>
            <a:r>
              <a:rPr lang="pt-BR" sz="1100" dirty="0" err="1">
                <a:latin typeface="Times New Roman"/>
                <a:cs typeface="Times New Roman"/>
              </a:rPr>
              <a:t>Barber</a:t>
            </a:r>
            <a:r>
              <a:rPr lang="pt-BR" sz="1100" dirty="0">
                <a:latin typeface="Times New Roman"/>
                <a:cs typeface="Times New Roman"/>
              </a:rPr>
              <a:t>, A, Baker, M, Jones, C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Lindley</a:t>
            </a:r>
            <a:r>
              <a:rPr lang="pt-BR" sz="1100" dirty="0">
                <a:latin typeface="Times New Roman"/>
                <a:cs typeface="Times New Roman"/>
              </a:rPr>
              <a:t>, S. </a:t>
            </a:r>
            <a:r>
              <a:rPr lang="pt-BR" sz="1100" dirty="0" err="1">
                <a:latin typeface="Times New Roman"/>
                <a:cs typeface="Times New Roman"/>
              </a:rPr>
              <a:t>Accessible</a:t>
            </a:r>
            <a:r>
              <a:rPr lang="pt-BR" sz="1100" dirty="0">
                <a:latin typeface="Times New Roman"/>
                <a:cs typeface="Times New Roman"/>
              </a:rPr>
              <a:t> Natural Green Space Standards in </a:t>
            </a:r>
            <a:r>
              <a:rPr lang="pt-BR" sz="1100" dirty="0" err="1">
                <a:latin typeface="Times New Roman"/>
                <a:cs typeface="Times New Roman"/>
              </a:rPr>
              <a:t>Towns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Cities</a:t>
            </a:r>
            <a:r>
              <a:rPr lang="pt-BR" sz="1100" dirty="0">
                <a:latin typeface="Times New Roman"/>
                <a:cs typeface="Times New Roman"/>
              </a:rPr>
              <a:t>: A </a:t>
            </a:r>
            <a:r>
              <a:rPr lang="pt-BR" sz="1100" dirty="0" err="1">
                <a:latin typeface="Times New Roman"/>
                <a:cs typeface="Times New Roman"/>
              </a:rPr>
              <a:t>Review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Toolkit for </a:t>
            </a:r>
            <a:r>
              <a:rPr lang="pt-BR" sz="1100" dirty="0" err="1">
                <a:latin typeface="Times New Roman"/>
                <a:cs typeface="Times New Roman"/>
              </a:rPr>
              <a:t>their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Implementation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b="1" dirty="0" err="1">
                <a:latin typeface="Times New Roman"/>
                <a:cs typeface="Times New Roman"/>
              </a:rPr>
              <a:t>English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Nature</a:t>
            </a:r>
            <a:r>
              <a:rPr lang="pt-BR" sz="1100" b="1" dirty="0">
                <a:latin typeface="Times New Roman"/>
                <a:cs typeface="Times New Roman"/>
              </a:rPr>
              <a:t>.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Report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Number</a:t>
            </a:r>
            <a:r>
              <a:rPr lang="pt-BR" sz="1100" dirty="0">
                <a:latin typeface="Times New Roman"/>
                <a:cs typeface="Times New Roman"/>
              </a:rPr>
              <a:t> 526, Peterborough. 2003.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en-US" sz="1100" dirty="0">
                <a:latin typeface="Times New Roman"/>
                <a:cs typeface="Times New Roman"/>
              </a:rPr>
              <a:t>IBGE - </a:t>
            </a:r>
            <a:r>
              <a:rPr lang="en-US" sz="1100" dirty="0" err="1">
                <a:latin typeface="Times New Roman"/>
                <a:cs typeface="Times New Roman"/>
              </a:rPr>
              <a:t>Instituto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Brasileiro</a:t>
            </a:r>
            <a:r>
              <a:rPr lang="en-US" sz="1100" dirty="0">
                <a:latin typeface="Times New Roman"/>
                <a:cs typeface="Times New Roman"/>
              </a:rPr>
              <a:t> de </a:t>
            </a:r>
            <a:r>
              <a:rPr lang="en-US" sz="1100" dirty="0" err="1">
                <a:latin typeface="Times New Roman"/>
                <a:cs typeface="Times New Roman"/>
              </a:rPr>
              <a:t>Geografia</a:t>
            </a:r>
            <a:r>
              <a:rPr lang="en-US" sz="1100" dirty="0">
                <a:latin typeface="Times New Roman"/>
                <a:cs typeface="Times New Roman"/>
              </a:rPr>
              <a:t> e </a:t>
            </a:r>
            <a:r>
              <a:rPr lang="en-US" sz="1100" dirty="0" err="1">
                <a:latin typeface="Times New Roman"/>
                <a:cs typeface="Times New Roman"/>
              </a:rPr>
              <a:t>Estatística</a:t>
            </a:r>
            <a:r>
              <a:rPr lang="en-US" sz="1100" dirty="0">
                <a:latin typeface="Times New Roman"/>
                <a:cs typeface="Times New Roman"/>
              </a:rPr>
              <a:t>  </a:t>
            </a:r>
            <a:r>
              <a:rPr lang="en-US" sz="1100" dirty="0" err="1">
                <a:latin typeface="Times New Roman"/>
                <a:cs typeface="Times New Roman"/>
              </a:rPr>
              <a:t>Censo</a:t>
            </a:r>
            <a:r>
              <a:rPr lang="en-US" sz="1100" dirty="0">
                <a:latin typeface="Times New Roman"/>
                <a:cs typeface="Times New Roman"/>
              </a:rPr>
              <a:t> </a:t>
            </a:r>
            <a:r>
              <a:rPr lang="en-US" sz="1100" dirty="0" err="1">
                <a:latin typeface="Times New Roman"/>
                <a:cs typeface="Times New Roman"/>
              </a:rPr>
              <a:t>Demográfico</a:t>
            </a:r>
            <a:r>
              <a:rPr lang="en-US" sz="1100" dirty="0">
                <a:latin typeface="Times New Roman"/>
                <a:cs typeface="Times New Roman"/>
              </a:rPr>
              <a:t>. 2010</a:t>
            </a:r>
            <a:r>
              <a:rPr lang="en-US" sz="1100" dirty="0" smtClean="0">
                <a:latin typeface="Times New Roman"/>
                <a:cs typeface="Times New Roman"/>
              </a:rPr>
              <a:t>.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 err="1">
                <a:latin typeface="Times New Roman"/>
                <a:cs typeface="Times New Roman"/>
              </a:rPr>
              <a:t>Iraegui</a:t>
            </a:r>
            <a:r>
              <a:rPr lang="pt-BR" sz="1100" dirty="0">
                <a:latin typeface="Times New Roman"/>
                <a:cs typeface="Times New Roman"/>
              </a:rPr>
              <a:t>, E.; Augusto, G.; Cabral, P. </a:t>
            </a:r>
            <a:r>
              <a:rPr lang="pt-BR" sz="1100" dirty="0" err="1">
                <a:latin typeface="Times New Roman"/>
                <a:cs typeface="Times New Roman"/>
              </a:rPr>
              <a:t>Assessing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equity</a:t>
            </a:r>
            <a:r>
              <a:rPr lang="pt-BR" sz="1100" dirty="0">
                <a:latin typeface="Times New Roman"/>
                <a:cs typeface="Times New Roman"/>
              </a:rPr>
              <a:t> in </a:t>
            </a:r>
            <a:r>
              <a:rPr lang="pt-BR" sz="1100" dirty="0" err="1">
                <a:latin typeface="Times New Roman"/>
                <a:cs typeface="Times New Roman"/>
              </a:rPr>
              <a:t>the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accessibility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to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urban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green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spaces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according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to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different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functional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levels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b="1" dirty="0">
                <a:latin typeface="Times New Roman"/>
                <a:cs typeface="Times New Roman"/>
              </a:rPr>
              <a:t>ISPRS </a:t>
            </a:r>
            <a:r>
              <a:rPr lang="pt-BR" sz="1100" b="1" dirty="0" err="1">
                <a:latin typeface="Times New Roman"/>
                <a:cs typeface="Times New Roman"/>
              </a:rPr>
              <a:t>International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Journal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of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Geo-Information</a:t>
            </a:r>
            <a:r>
              <a:rPr lang="pt-BR" sz="1100" dirty="0">
                <a:latin typeface="Times New Roman"/>
                <a:cs typeface="Times New Roman"/>
              </a:rPr>
              <a:t>, v. 9, </a:t>
            </a:r>
            <a:r>
              <a:rPr lang="pt-BR" sz="1100" dirty="0" err="1">
                <a:latin typeface="Times New Roman"/>
                <a:cs typeface="Times New Roman"/>
              </a:rPr>
              <a:t>n</a:t>
            </a:r>
            <a:r>
              <a:rPr lang="pt-BR" sz="1100" dirty="0">
                <a:latin typeface="Times New Roman"/>
                <a:cs typeface="Times New Roman"/>
              </a:rPr>
              <a:t>. 5, 2020.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 err="1">
                <a:latin typeface="Times New Roman"/>
                <a:cs typeface="Times New Roman"/>
              </a:rPr>
              <a:t>Kabisch</a:t>
            </a:r>
            <a:r>
              <a:rPr lang="pt-BR" sz="1100" dirty="0">
                <a:latin typeface="Times New Roman"/>
                <a:cs typeface="Times New Roman"/>
              </a:rPr>
              <a:t>, N.; </a:t>
            </a:r>
            <a:r>
              <a:rPr lang="pt-BR" sz="1100" dirty="0" err="1">
                <a:latin typeface="Times New Roman"/>
                <a:cs typeface="Times New Roman"/>
              </a:rPr>
              <a:t>Haase</a:t>
            </a:r>
            <a:r>
              <a:rPr lang="pt-BR" sz="1100" dirty="0">
                <a:latin typeface="Times New Roman"/>
                <a:cs typeface="Times New Roman"/>
              </a:rPr>
              <a:t>, D. Green justice </a:t>
            </a:r>
            <a:r>
              <a:rPr lang="pt-BR" sz="1100" dirty="0" err="1">
                <a:latin typeface="Times New Roman"/>
                <a:cs typeface="Times New Roman"/>
              </a:rPr>
              <a:t>or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just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green</a:t>
            </a:r>
            <a:r>
              <a:rPr lang="pt-BR" sz="1100" dirty="0">
                <a:latin typeface="Times New Roman"/>
                <a:cs typeface="Times New Roman"/>
              </a:rPr>
              <a:t>? </a:t>
            </a:r>
            <a:r>
              <a:rPr lang="pt-BR" sz="1100" dirty="0" err="1">
                <a:latin typeface="Times New Roman"/>
                <a:cs typeface="Times New Roman"/>
              </a:rPr>
              <a:t>Provision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of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urban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green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spaces</a:t>
            </a:r>
            <a:r>
              <a:rPr lang="pt-BR" sz="1100" dirty="0">
                <a:latin typeface="Times New Roman"/>
                <a:cs typeface="Times New Roman"/>
              </a:rPr>
              <a:t> in Berlin, </a:t>
            </a:r>
            <a:r>
              <a:rPr lang="pt-BR" sz="1100" dirty="0" err="1">
                <a:latin typeface="Times New Roman"/>
                <a:cs typeface="Times New Roman"/>
              </a:rPr>
              <a:t>Germany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b="1" dirty="0" err="1">
                <a:latin typeface="Times New Roman"/>
                <a:cs typeface="Times New Roman"/>
              </a:rPr>
              <a:t>Landscape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and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Urban</a:t>
            </a:r>
            <a:r>
              <a:rPr lang="pt-BR" sz="1100" b="1" dirty="0">
                <a:latin typeface="Times New Roman"/>
                <a:cs typeface="Times New Roman"/>
              </a:rPr>
              <a:t> Planning</a:t>
            </a:r>
            <a:r>
              <a:rPr lang="pt-BR" sz="1100" dirty="0">
                <a:latin typeface="Times New Roman"/>
                <a:cs typeface="Times New Roman"/>
              </a:rPr>
              <a:t>, v. 122, p. 129–139, 2014.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 err="1">
                <a:latin typeface="Times New Roman"/>
                <a:cs typeface="Times New Roman"/>
              </a:rPr>
              <a:t>Low</a:t>
            </a:r>
            <a:r>
              <a:rPr lang="pt-BR" sz="1100" dirty="0">
                <a:latin typeface="Times New Roman"/>
                <a:cs typeface="Times New Roman"/>
              </a:rPr>
              <a:t>, S. </a:t>
            </a:r>
            <a:r>
              <a:rPr lang="pt-BR" sz="1100" dirty="0" err="1">
                <a:latin typeface="Times New Roman"/>
                <a:cs typeface="Times New Roman"/>
              </a:rPr>
              <a:t>Public</a:t>
            </a:r>
            <a:r>
              <a:rPr lang="pt-BR" sz="1100" dirty="0">
                <a:latin typeface="Times New Roman"/>
                <a:cs typeface="Times New Roman"/>
              </a:rPr>
              <a:t> Space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Diversity</a:t>
            </a:r>
            <a:r>
              <a:rPr lang="pt-BR" sz="1100" dirty="0">
                <a:latin typeface="Times New Roman"/>
                <a:cs typeface="Times New Roman"/>
              </a:rPr>
              <a:t>: </a:t>
            </a:r>
            <a:r>
              <a:rPr lang="pt-BR" sz="1100" dirty="0" err="1">
                <a:latin typeface="Times New Roman"/>
                <a:cs typeface="Times New Roman"/>
              </a:rPr>
              <a:t>Distributive</a:t>
            </a:r>
            <a:r>
              <a:rPr lang="pt-BR" sz="1100" dirty="0">
                <a:latin typeface="Times New Roman"/>
                <a:cs typeface="Times New Roman"/>
              </a:rPr>
              <a:t>, Procedural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Interactional</a:t>
            </a:r>
            <a:r>
              <a:rPr lang="pt-BR" sz="1100" dirty="0">
                <a:latin typeface="Times New Roman"/>
                <a:cs typeface="Times New Roman"/>
              </a:rPr>
              <a:t> Justice for Parks. In: </a:t>
            </a:r>
            <a:r>
              <a:rPr lang="pt-BR" sz="1100" b="1" dirty="0">
                <a:latin typeface="Times New Roman"/>
                <a:cs typeface="Times New Roman"/>
              </a:rPr>
              <a:t>The </a:t>
            </a:r>
            <a:r>
              <a:rPr lang="pt-BR" sz="1100" b="1" dirty="0" err="1">
                <a:latin typeface="Times New Roman"/>
                <a:cs typeface="Times New Roman"/>
              </a:rPr>
              <a:t>Ashgate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Research</a:t>
            </a:r>
            <a:r>
              <a:rPr lang="pt-BR" sz="1100" b="1" dirty="0">
                <a:latin typeface="Times New Roman"/>
                <a:cs typeface="Times New Roman"/>
              </a:rPr>
              <a:t> Companion </a:t>
            </a:r>
            <a:r>
              <a:rPr lang="pt-BR" sz="1100" b="1" dirty="0" err="1">
                <a:latin typeface="Times New Roman"/>
                <a:cs typeface="Times New Roman"/>
              </a:rPr>
              <a:t>to</a:t>
            </a:r>
            <a:r>
              <a:rPr lang="pt-BR" sz="1100" b="1" dirty="0">
                <a:latin typeface="Times New Roman"/>
                <a:cs typeface="Times New Roman"/>
              </a:rPr>
              <a:t> Planning </a:t>
            </a:r>
            <a:r>
              <a:rPr lang="pt-BR" sz="1100" b="1" dirty="0" err="1">
                <a:latin typeface="Times New Roman"/>
                <a:cs typeface="Times New Roman"/>
              </a:rPr>
              <a:t>and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Culture</a:t>
            </a:r>
            <a:r>
              <a:rPr lang="pt-BR" sz="1100" b="1" dirty="0">
                <a:latin typeface="Times New Roman"/>
                <a:cs typeface="Times New Roman"/>
              </a:rPr>
              <a:t> Greg</a:t>
            </a:r>
            <a:r>
              <a:rPr lang="pt-BR" sz="1100" dirty="0">
                <a:latin typeface="Times New Roman"/>
                <a:cs typeface="Times New Roman"/>
              </a:rPr>
              <a:t>. [</a:t>
            </a:r>
            <a:r>
              <a:rPr lang="pt-BR" sz="1100" dirty="0" err="1">
                <a:latin typeface="Times New Roman"/>
                <a:cs typeface="Times New Roman"/>
              </a:rPr>
              <a:t>s.l</a:t>
            </a:r>
            <a:r>
              <a:rPr lang="pt-BR" sz="1100" dirty="0">
                <a:latin typeface="Times New Roman"/>
                <a:cs typeface="Times New Roman"/>
              </a:rPr>
              <a:t>: s.n.]. p. 295–309.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 err="1">
                <a:latin typeface="Times New Roman"/>
                <a:cs typeface="Times New Roman"/>
              </a:rPr>
              <a:t>Mccormack</a:t>
            </a:r>
            <a:r>
              <a:rPr lang="pt-BR" sz="1100" dirty="0">
                <a:latin typeface="Times New Roman"/>
                <a:cs typeface="Times New Roman"/>
              </a:rPr>
              <a:t>, G. R. et al. </a:t>
            </a:r>
            <a:r>
              <a:rPr lang="pt-BR" sz="1100" dirty="0" err="1">
                <a:latin typeface="Times New Roman"/>
                <a:cs typeface="Times New Roman"/>
              </a:rPr>
              <a:t>Characteristics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of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urban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parks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associated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with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park</a:t>
            </a:r>
            <a:r>
              <a:rPr lang="pt-BR" sz="1100" dirty="0">
                <a:latin typeface="Times New Roman"/>
                <a:cs typeface="Times New Roman"/>
              </a:rPr>
              <a:t> use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physical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activity</a:t>
            </a:r>
            <a:r>
              <a:rPr lang="pt-BR" sz="1100" dirty="0">
                <a:latin typeface="Times New Roman"/>
                <a:cs typeface="Times New Roman"/>
              </a:rPr>
              <a:t>: A </a:t>
            </a:r>
            <a:r>
              <a:rPr lang="pt-BR" sz="1100" dirty="0" err="1">
                <a:latin typeface="Times New Roman"/>
                <a:cs typeface="Times New Roman"/>
              </a:rPr>
              <a:t>review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of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qualitative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research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b="1" dirty="0">
                <a:latin typeface="Times New Roman"/>
                <a:cs typeface="Times New Roman"/>
              </a:rPr>
              <a:t>Health </a:t>
            </a:r>
            <a:r>
              <a:rPr lang="pt-BR" sz="1100" b="1" dirty="0" err="1">
                <a:latin typeface="Times New Roman"/>
                <a:cs typeface="Times New Roman"/>
              </a:rPr>
              <a:t>and</a:t>
            </a:r>
            <a:r>
              <a:rPr lang="pt-BR" sz="1100" b="1" dirty="0">
                <a:latin typeface="Times New Roman"/>
                <a:cs typeface="Times New Roman"/>
              </a:rPr>
              <a:t> </a:t>
            </a:r>
            <a:r>
              <a:rPr lang="pt-BR" sz="1100" b="1" dirty="0" err="1">
                <a:latin typeface="Times New Roman"/>
                <a:cs typeface="Times New Roman"/>
              </a:rPr>
              <a:t>Place</a:t>
            </a:r>
            <a:r>
              <a:rPr lang="pt-BR" sz="1100" dirty="0">
                <a:latin typeface="Times New Roman"/>
                <a:cs typeface="Times New Roman"/>
              </a:rPr>
              <a:t>, v. 16, </a:t>
            </a:r>
            <a:r>
              <a:rPr lang="pt-BR" sz="1100" dirty="0" err="1">
                <a:latin typeface="Times New Roman"/>
                <a:cs typeface="Times New Roman"/>
              </a:rPr>
              <a:t>n</a:t>
            </a:r>
            <a:r>
              <a:rPr lang="pt-BR" sz="1100" dirty="0">
                <a:latin typeface="Times New Roman"/>
                <a:cs typeface="Times New Roman"/>
              </a:rPr>
              <a:t>. 4, p. 712–726, 2010. </a:t>
            </a:r>
            <a:endParaRPr lang="en-US" sz="1100" dirty="0">
              <a:latin typeface="Times New Roman"/>
              <a:cs typeface="Times New Roman"/>
            </a:endParaRPr>
          </a:p>
          <a:p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UN-HABITAT. SDG </a:t>
            </a:r>
            <a:r>
              <a:rPr lang="pt-BR" sz="1100" dirty="0" err="1">
                <a:latin typeface="Times New Roman"/>
                <a:cs typeface="Times New Roman"/>
              </a:rPr>
              <a:t>Indicator</a:t>
            </a:r>
            <a:r>
              <a:rPr lang="pt-BR" sz="1100" dirty="0">
                <a:latin typeface="Times New Roman"/>
                <a:cs typeface="Times New Roman"/>
              </a:rPr>
              <a:t> 11.7.1 Training Module: </a:t>
            </a:r>
            <a:r>
              <a:rPr lang="pt-BR" sz="1100" dirty="0" err="1">
                <a:latin typeface="Times New Roman"/>
                <a:cs typeface="Times New Roman"/>
              </a:rPr>
              <a:t>Public</a:t>
            </a:r>
            <a:r>
              <a:rPr lang="pt-BR" sz="1100" dirty="0">
                <a:latin typeface="Times New Roman"/>
                <a:cs typeface="Times New Roman"/>
              </a:rPr>
              <a:t> Space. </a:t>
            </a:r>
            <a:r>
              <a:rPr lang="pt-BR" sz="1100" dirty="0" err="1">
                <a:latin typeface="Times New Roman"/>
                <a:cs typeface="Times New Roman"/>
              </a:rPr>
              <a:t>n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dirty="0" err="1">
                <a:latin typeface="Times New Roman"/>
                <a:cs typeface="Times New Roman"/>
              </a:rPr>
              <a:t>October</a:t>
            </a:r>
            <a:r>
              <a:rPr lang="pt-BR" sz="1100" dirty="0">
                <a:latin typeface="Times New Roman"/>
                <a:cs typeface="Times New Roman"/>
              </a:rPr>
              <a:t>, p. 1–40, 2018.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100" dirty="0">
                <a:latin typeface="Times New Roman"/>
                <a:cs typeface="Times New Roman"/>
              </a:rPr>
              <a:t>WHO - Regional Office For </a:t>
            </a:r>
            <a:r>
              <a:rPr lang="pt-BR" sz="1100" dirty="0" err="1">
                <a:latin typeface="Times New Roman"/>
                <a:cs typeface="Times New Roman"/>
              </a:rPr>
              <a:t>Europe</a:t>
            </a:r>
            <a:r>
              <a:rPr lang="pt-BR" sz="1100" dirty="0">
                <a:latin typeface="Times New Roman"/>
                <a:cs typeface="Times New Roman"/>
              </a:rPr>
              <a:t>. </a:t>
            </a:r>
            <a:r>
              <a:rPr lang="pt-BR" sz="1100" dirty="0" err="1">
                <a:latin typeface="Times New Roman"/>
                <a:cs typeface="Times New Roman"/>
              </a:rPr>
              <a:t>Urban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green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spaces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and</a:t>
            </a:r>
            <a:r>
              <a:rPr lang="pt-BR" sz="1100" dirty="0">
                <a:latin typeface="Times New Roman"/>
                <a:cs typeface="Times New Roman"/>
              </a:rPr>
              <a:t> </a:t>
            </a:r>
            <a:r>
              <a:rPr lang="pt-BR" sz="1100" dirty="0" err="1">
                <a:latin typeface="Times New Roman"/>
                <a:cs typeface="Times New Roman"/>
              </a:rPr>
              <a:t>health</a:t>
            </a:r>
            <a:r>
              <a:rPr lang="pt-BR" sz="1100" dirty="0">
                <a:latin typeface="Times New Roman"/>
                <a:cs typeface="Times New Roman"/>
              </a:rPr>
              <a:t>. p. 92, 2016. </a:t>
            </a:r>
            <a:endParaRPr lang="en-US" sz="1100" dirty="0">
              <a:latin typeface="Times New Roman"/>
              <a:cs typeface="Times New Roman"/>
            </a:endParaRPr>
          </a:p>
          <a:p>
            <a:r>
              <a:rPr lang="pt-BR" sz="1200" dirty="0">
                <a:latin typeface="Times New Roman"/>
                <a:cs typeface="Times New Roman"/>
              </a:rPr>
              <a:t> 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678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1732"/>
            <a:ext cx="9144000" cy="1880353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/>
                <a:cs typeface="Times New Roman"/>
              </a:rPr>
              <a:t>Obrigado!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ogo_comple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26" y="30608"/>
            <a:ext cx="3598218" cy="1180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159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Bruno Vargas Adorno</a:t>
            </a:r>
          </a:p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Docentes</a:t>
            </a:r>
            <a:r>
              <a:rPr lang="en-US" dirty="0" smtClean="0">
                <a:latin typeface="Times New Roman"/>
                <a:cs typeface="Times New Roman"/>
              </a:rPr>
              <a:t>: Dr. Antonio Miguel Vieira </a:t>
            </a:r>
            <a:r>
              <a:rPr lang="en-US" dirty="0" err="1" smtClean="0">
                <a:latin typeface="Times New Roman"/>
                <a:cs typeface="Times New Roman"/>
              </a:rPr>
              <a:t>Monteiro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Dra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Silvana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Amaral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Kampel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Disciplina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População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Espaço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Ambiente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442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Introdução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5027343"/>
              </p:ext>
            </p:extLst>
          </p:nvPr>
        </p:nvGraphicFramePr>
        <p:xfrm>
          <a:off x="0" y="77174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66" y="845002"/>
            <a:ext cx="913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err="1" smtClean="0">
                <a:latin typeface="Times New Roman"/>
                <a:cs typeface="Times New Roman"/>
              </a:rPr>
              <a:t>Acesso</a:t>
            </a:r>
            <a:r>
              <a:rPr lang="en-US" u="sng" dirty="0" smtClean="0">
                <a:latin typeface="Times New Roman"/>
                <a:cs typeface="Times New Roman"/>
              </a:rPr>
              <a:t> Universal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Espaços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Públicos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Urbanos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ODS (</a:t>
            </a:r>
            <a:r>
              <a:rPr lang="en-US" dirty="0" err="1" smtClean="0">
                <a:latin typeface="Times New Roman"/>
                <a:cs typeface="Times New Roman"/>
              </a:rPr>
              <a:t>indicador</a:t>
            </a:r>
            <a:r>
              <a:rPr lang="en-US" dirty="0" smtClean="0">
                <a:latin typeface="Times New Roman"/>
                <a:cs typeface="Times New Roman"/>
              </a:rPr>
              <a:t> 11.7.1) (UN-HABITAT, 2018)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420872" y="1318690"/>
            <a:ext cx="293097" cy="311357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8672" y="4429780"/>
            <a:ext cx="863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Times New Roman"/>
                <a:cs typeface="Times New Roman"/>
              </a:rPr>
              <a:t>Crianças, Mulheres e Idosos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4801391"/>
            <a:ext cx="306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Justiça</a:t>
            </a:r>
            <a:r>
              <a:rPr lang="en-US" dirty="0" smtClean="0">
                <a:latin typeface="Times New Roman"/>
                <a:cs typeface="Times New Roman"/>
              </a:rPr>
              <a:t> Social (Low, 2013)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4230" y="4795309"/>
            <a:ext cx="37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Justiça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Ambiental</a:t>
            </a:r>
            <a:r>
              <a:rPr lang="en-US" dirty="0" smtClean="0">
                <a:latin typeface="Times New Roman"/>
                <a:cs typeface="Times New Roman"/>
              </a:rPr>
              <a:t> (Cutter, 1995)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784972" y="3111261"/>
            <a:ext cx="21082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Times New Roman"/>
                <a:cs typeface="Times New Roman"/>
              </a:rPr>
              <a:t>Foto</a:t>
            </a:r>
            <a:r>
              <a:rPr lang="en-US" sz="1100" dirty="0" smtClean="0">
                <a:latin typeface="Times New Roman"/>
                <a:cs typeface="Times New Roman"/>
              </a:rPr>
              <a:t>: </a:t>
            </a:r>
            <a:r>
              <a:rPr lang="en-US" sz="1100" dirty="0" err="1" smtClean="0">
                <a:latin typeface="Times New Roman"/>
                <a:cs typeface="Times New Roman"/>
              </a:rPr>
              <a:t>Diomicio</a:t>
            </a:r>
            <a:r>
              <a:rPr lang="en-US" sz="1100" dirty="0" smtClean="0">
                <a:latin typeface="Times New Roman"/>
                <a:cs typeface="Times New Roman"/>
              </a:rPr>
              <a:t> Gomes/O Popular</a:t>
            </a:r>
            <a:endParaRPr lang="en-US" sz="11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313808" y="2752108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latin typeface="Times New Roman"/>
                <a:cs typeface="Times New Roman"/>
              </a:rPr>
              <a:t>Foto</a:t>
            </a:r>
            <a:r>
              <a:rPr lang="en-US" sz="1100" dirty="0" smtClean="0">
                <a:latin typeface="Times New Roman"/>
                <a:cs typeface="Times New Roman"/>
              </a:rPr>
              <a:t>: Jackson Rodrigues / </a:t>
            </a:r>
            <a:r>
              <a:rPr lang="en-US" sz="1100" dirty="0" err="1" smtClean="0">
                <a:latin typeface="Times New Roman"/>
                <a:cs typeface="Times New Roman"/>
              </a:rPr>
              <a:t>Prefeitura</a:t>
            </a:r>
            <a:r>
              <a:rPr lang="en-US" sz="1100" dirty="0" smtClean="0">
                <a:latin typeface="Times New Roman"/>
                <a:cs typeface="Times New Roman"/>
              </a:rPr>
              <a:t> de </a:t>
            </a:r>
            <a:r>
              <a:rPr lang="en-US" sz="1100" dirty="0" err="1" smtClean="0">
                <a:latin typeface="Times New Roman"/>
                <a:cs typeface="Times New Roman"/>
              </a:rPr>
              <a:t>Goiânia</a:t>
            </a:r>
            <a:endParaRPr lang="en-US" sz="1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824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 animBg="1"/>
      <p:bldP spid="8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Objetivos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9039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LcParenR"/>
            </a:pPr>
            <a:r>
              <a:rPr lang="pt-BR" dirty="0" smtClean="0">
                <a:latin typeface="Times New Roman"/>
                <a:cs typeface="Times New Roman"/>
              </a:rPr>
              <a:t>avaliar </a:t>
            </a:r>
            <a:r>
              <a:rPr lang="pt-BR" dirty="0">
                <a:latin typeface="Times New Roman"/>
                <a:cs typeface="Times New Roman"/>
              </a:rPr>
              <a:t>a </a:t>
            </a:r>
            <a:r>
              <a:rPr lang="pt-BR" dirty="0" smtClean="0">
                <a:latin typeface="Times New Roman"/>
                <a:cs typeface="Times New Roman"/>
              </a:rPr>
              <a:t>distribuição de </a:t>
            </a:r>
            <a:r>
              <a:rPr lang="pt-BR" dirty="0">
                <a:latin typeface="Times New Roman"/>
                <a:cs typeface="Times New Roman"/>
              </a:rPr>
              <a:t>áreas verdes em Goiânia para diferentes grupos populacionais </a:t>
            </a:r>
            <a:r>
              <a:rPr lang="pt-BR" dirty="0" smtClean="0">
                <a:latin typeface="Times New Roman"/>
                <a:cs typeface="Times New Roman"/>
              </a:rPr>
              <a:t>e;</a:t>
            </a:r>
          </a:p>
          <a:p>
            <a:endParaRPr lang="pt-BR" dirty="0" smtClean="0">
              <a:latin typeface="Times New Roman"/>
              <a:cs typeface="Times New Roman"/>
            </a:endParaRPr>
          </a:p>
          <a:p>
            <a:endParaRPr lang="pt-BR" dirty="0" smtClean="0">
              <a:latin typeface="Times New Roman"/>
              <a:cs typeface="Times New Roman"/>
            </a:endParaRPr>
          </a:p>
          <a:p>
            <a:pPr marL="514350" indent="-514350">
              <a:buAutoNum type="romanLcParenR"/>
            </a:pPr>
            <a:r>
              <a:rPr lang="pt-BR" dirty="0" smtClean="0">
                <a:latin typeface="Times New Roman"/>
                <a:cs typeface="Times New Roman"/>
              </a:rPr>
              <a:t>inferir </a:t>
            </a:r>
            <a:r>
              <a:rPr lang="pt-BR" dirty="0">
                <a:latin typeface="Times New Roman"/>
                <a:cs typeface="Times New Roman"/>
              </a:rPr>
              <a:t>o potencial acesso a essas áreas pelos mesmos grupos, considerando a possibilidade de buscá-las em regiões mais próximas ou distantes de suas residências.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53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Área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estudo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9" name="Picture 8" descr="Area_estud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1106702"/>
            <a:ext cx="4148741" cy="29338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4625" y="4048037"/>
            <a:ext cx="4185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/>
                <a:cs typeface="Times New Roman"/>
              </a:rPr>
              <a:t>Figura </a:t>
            </a:r>
            <a:r>
              <a:rPr lang="pt-BR" sz="1200" dirty="0" smtClean="0">
                <a:latin typeface="Times New Roman"/>
                <a:cs typeface="Times New Roman"/>
              </a:rPr>
              <a:t>1. Área de estudo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8" y="1106702"/>
            <a:ext cx="4794221" cy="30798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27168" y="4048037"/>
            <a:ext cx="461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Times New Roman"/>
                <a:cs typeface="Times New Roman"/>
              </a:rPr>
              <a:t>Figura </a:t>
            </a:r>
            <a:r>
              <a:rPr lang="pt-BR" sz="1200" dirty="0" smtClean="0">
                <a:latin typeface="Times New Roman"/>
                <a:cs typeface="Times New Roman"/>
              </a:rPr>
              <a:t>2. </a:t>
            </a:r>
            <a:r>
              <a:rPr lang="pt-BR" sz="1200" dirty="0">
                <a:latin typeface="Times New Roman"/>
                <a:cs typeface="Times New Roman"/>
              </a:rPr>
              <a:t>Pirâmide etária de Goiânia para o último censo demográfico.  </a:t>
            </a:r>
            <a:r>
              <a:rPr lang="pt-BR" sz="1200" dirty="0" smtClean="0">
                <a:latin typeface="Times New Roman"/>
                <a:cs typeface="Times New Roman"/>
              </a:rPr>
              <a:t>Fonte</a:t>
            </a:r>
            <a:r>
              <a:rPr lang="pt-BR" sz="1200" dirty="0">
                <a:latin typeface="Times New Roman"/>
                <a:cs typeface="Times New Roman"/>
              </a:rPr>
              <a:t>: IBGE(2010)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146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9"/>
          <a:stretch/>
        </p:blipFill>
        <p:spPr>
          <a:xfrm>
            <a:off x="0" y="569670"/>
            <a:ext cx="3679077" cy="4386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451775"/>
            <a:ext cx="3857625" cy="274578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" y="3197558"/>
            <a:ext cx="3857625" cy="19547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15" idx="1"/>
          </p:cNvCxnSpPr>
          <p:nvPr/>
        </p:nvCxnSpPr>
        <p:spPr>
          <a:xfrm>
            <a:off x="3857625" y="1660573"/>
            <a:ext cx="1610254" cy="2352"/>
          </a:xfrm>
          <a:prstGeom prst="straightConnector1">
            <a:avLst/>
          </a:prstGeom>
          <a:ln w="3175" cmpd="sng">
            <a:solidFill>
              <a:srgbClr val="008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8" idx="1"/>
          </p:cNvCxnSpPr>
          <p:nvPr/>
        </p:nvCxnSpPr>
        <p:spPr>
          <a:xfrm>
            <a:off x="3857624" y="4078170"/>
            <a:ext cx="1610254" cy="0"/>
          </a:xfrm>
          <a:prstGeom prst="straightConnector1">
            <a:avLst/>
          </a:prstGeom>
          <a:ln w="3175" cmpd="sng">
            <a:solidFill>
              <a:srgbClr val="0000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7879" y="1478259"/>
            <a:ext cx="293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Análise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nível</a:t>
            </a:r>
            <a:r>
              <a:rPr lang="en-US" dirty="0" smtClean="0">
                <a:latin typeface="Times New Roman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cs typeface="Times New Roman"/>
              </a:rPr>
              <a:t>subdistrito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7878" y="3893504"/>
            <a:ext cx="344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Análise</a:t>
            </a:r>
            <a:r>
              <a:rPr lang="en-US" dirty="0" smtClean="0">
                <a:latin typeface="Times New Roman"/>
                <a:cs typeface="Times New Roman"/>
              </a:rPr>
              <a:t> a </a:t>
            </a:r>
            <a:r>
              <a:rPr lang="en-US" dirty="0" err="1" smtClean="0">
                <a:latin typeface="Times New Roman"/>
                <a:cs typeface="Times New Roman"/>
              </a:rPr>
              <a:t>nível</a:t>
            </a:r>
            <a:r>
              <a:rPr lang="en-US" dirty="0" smtClean="0">
                <a:latin typeface="Times New Roman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cs typeface="Times New Roman"/>
              </a:rPr>
              <a:t>setor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censitário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689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9"/>
          <a:stretch/>
        </p:blipFill>
        <p:spPr>
          <a:xfrm>
            <a:off x="0" y="569671"/>
            <a:ext cx="3679077" cy="261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32" y="451774"/>
            <a:ext cx="4440448" cy="2123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510" y="451774"/>
            <a:ext cx="2541489" cy="2686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90432" y="2784973"/>
            <a:ext cx="339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Sitaução</a:t>
            </a:r>
            <a:r>
              <a:rPr lang="en-US" sz="1400" dirty="0" smtClean="0">
                <a:latin typeface="Times New Roman"/>
                <a:cs typeface="Times New Roman"/>
              </a:rPr>
              <a:t> 1: </a:t>
            </a:r>
            <a:r>
              <a:rPr lang="en-US" sz="1400" dirty="0" err="1" smtClean="0">
                <a:latin typeface="Times New Roman"/>
                <a:cs typeface="Times New Roman"/>
              </a:rPr>
              <a:t>Áreas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urbanizadas</a:t>
            </a:r>
            <a:r>
              <a:rPr lang="en-US" sz="1400" dirty="0" smtClean="0">
                <a:latin typeface="Times New Roman"/>
                <a:cs typeface="Times New Roman"/>
              </a:rPr>
              <a:t> de </a:t>
            </a:r>
            <a:r>
              <a:rPr lang="en-US" sz="1400" dirty="0" err="1" smtClean="0">
                <a:latin typeface="Times New Roman"/>
                <a:cs typeface="Times New Roman"/>
              </a:rPr>
              <a:t>cidade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ou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latin typeface="Times New Roman"/>
                <a:cs typeface="Times New Roman"/>
              </a:rPr>
              <a:t>vila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28792"/>
            <a:ext cx="2269464" cy="13405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296" y="3186284"/>
            <a:ext cx="4781455" cy="1960868"/>
          </a:xfrm>
          <a:prstGeom prst="rect">
            <a:avLst/>
          </a:prstGeom>
        </p:spPr>
      </p:pic>
      <p:pic>
        <p:nvPicPr>
          <p:cNvPr id="12" name="Picture 11" descr="Slide1.jp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b="6760"/>
          <a:stretch/>
        </p:blipFill>
        <p:spPr>
          <a:xfrm>
            <a:off x="0" y="3186285"/>
            <a:ext cx="3679077" cy="19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9"/>
          <a:stretch/>
        </p:blipFill>
        <p:spPr>
          <a:xfrm>
            <a:off x="0" y="569671"/>
            <a:ext cx="3679077" cy="2616614"/>
          </a:xfrm>
          <a:prstGeom prst="rect">
            <a:avLst/>
          </a:prstGeom>
        </p:spPr>
      </p:pic>
      <p:pic>
        <p:nvPicPr>
          <p:cNvPr id="11" name="Picture 10" descr="Slide1.jp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b="6760"/>
          <a:stretch/>
        </p:blipFill>
        <p:spPr>
          <a:xfrm>
            <a:off x="0" y="3186285"/>
            <a:ext cx="3679077" cy="195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53325"/>
          <a:stretch/>
        </p:blipFill>
        <p:spPr>
          <a:xfrm>
            <a:off x="3590433" y="451773"/>
            <a:ext cx="5362235" cy="16322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63930" y="1528792"/>
            <a:ext cx="2026501" cy="134058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2783" y="2210730"/>
            <a:ext cx="8035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latin typeface="Times New Roman"/>
                <a:cs typeface="Times New Roman"/>
              </a:rPr>
              <a:t>centroide</a:t>
            </a:r>
            <a:endParaRPr lang="en-US" sz="700" dirty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510" y="451774"/>
            <a:ext cx="2541490" cy="27746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433" y="3312808"/>
            <a:ext cx="5553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Áreas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verdes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nesse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estudo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parques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bosques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reservas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naturais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reconhecidas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decretos</a:t>
            </a:r>
            <a:r>
              <a:rPr lang="en-US" dirty="0" smtClean="0">
                <a:latin typeface="Times New Roman"/>
                <a:cs typeface="Times New Roman"/>
              </a:rPr>
              <a:t> e </a:t>
            </a:r>
            <a:r>
              <a:rPr lang="en-US" dirty="0" err="1" smtClean="0">
                <a:latin typeface="Times New Roman"/>
                <a:cs typeface="Times New Roman"/>
              </a:rPr>
              <a:t>já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parceladas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dentro</a:t>
            </a:r>
            <a:r>
              <a:rPr lang="en-US" dirty="0" smtClean="0">
                <a:latin typeface="Times New Roman"/>
                <a:cs typeface="Times New Roman"/>
              </a:rPr>
              <a:t> do </a:t>
            </a:r>
            <a:r>
              <a:rPr lang="en-US" dirty="0" err="1" smtClean="0">
                <a:latin typeface="Times New Roman"/>
                <a:cs typeface="Times New Roman"/>
              </a:rPr>
              <a:t>cadastro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urbano</a:t>
            </a:r>
            <a:r>
              <a:rPr lang="en-US" dirty="0" smtClean="0">
                <a:latin typeface="Times New Roman"/>
                <a:cs typeface="Times New Roman"/>
              </a:rPr>
              <a:t>, com dados </a:t>
            </a:r>
            <a:r>
              <a:rPr lang="en-US" dirty="0" err="1" smtClean="0">
                <a:latin typeface="Times New Roman"/>
                <a:cs typeface="Times New Roman"/>
              </a:rPr>
              <a:t>qualitativos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levantados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pela</a:t>
            </a:r>
            <a:r>
              <a:rPr lang="en-US" dirty="0" smtClean="0">
                <a:latin typeface="Times New Roman"/>
                <a:cs typeface="Times New Roman"/>
              </a:rPr>
              <a:t> AMMA.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40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id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9"/>
          <a:stretch/>
        </p:blipFill>
        <p:spPr>
          <a:xfrm>
            <a:off x="0" y="569671"/>
            <a:ext cx="3679077" cy="2616614"/>
          </a:xfrm>
          <a:prstGeom prst="rect">
            <a:avLst/>
          </a:prstGeom>
        </p:spPr>
      </p:pic>
      <p:pic>
        <p:nvPicPr>
          <p:cNvPr id="22" name="Picture 21" descr="Slide1.jp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b="6760"/>
          <a:stretch/>
        </p:blipFill>
        <p:spPr>
          <a:xfrm>
            <a:off x="0" y="3186285"/>
            <a:ext cx="3679077" cy="195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subdistrito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248" y="2721215"/>
            <a:ext cx="3167113" cy="51748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2783" y="2210730"/>
            <a:ext cx="8035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latin typeface="Times New Roman"/>
                <a:cs typeface="Times New Roman"/>
              </a:rPr>
              <a:t>centroide</a:t>
            </a:r>
            <a:endParaRPr lang="en-US" sz="700" dirty="0"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6871"/>
          <a:stretch/>
        </p:blipFill>
        <p:spPr>
          <a:xfrm>
            <a:off x="3778575" y="3046300"/>
            <a:ext cx="1932289" cy="5028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575" y="2410785"/>
            <a:ext cx="1932289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r="33798"/>
          <a:stretch/>
        </p:blipFill>
        <p:spPr>
          <a:xfrm>
            <a:off x="3778576" y="3708690"/>
            <a:ext cx="1279226" cy="540000"/>
          </a:xfrm>
          <a:prstGeom prst="rect">
            <a:avLst/>
          </a:prstGeom>
        </p:spPr>
      </p:pic>
      <p:cxnSp>
        <p:nvCxnSpPr>
          <p:cNvPr id="23" name="Elbow Connector 22"/>
          <p:cNvCxnSpPr>
            <a:stCxn id="19" idx="3"/>
            <a:endCxn id="24" idx="1"/>
          </p:cNvCxnSpPr>
          <p:nvPr/>
        </p:nvCxnSpPr>
        <p:spPr>
          <a:xfrm>
            <a:off x="5710864" y="2680785"/>
            <a:ext cx="1153294" cy="353038"/>
          </a:xfrm>
          <a:prstGeom prst="bentConnector3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64158" y="2680785"/>
            <a:ext cx="1466981" cy="706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IUAV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-1,0 a 1,0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6" name="Elbow Connector 25"/>
          <p:cNvCxnSpPr>
            <a:stCxn id="18" idx="3"/>
            <a:endCxn id="24" idx="1"/>
          </p:cNvCxnSpPr>
          <p:nvPr/>
        </p:nvCxnSpPr>
        <p:spPr>
          <a:xfrm flipV="1">
            <a:off x="5710864" y="3033823"/>
            <a:ext cx="1153294" cy="263924"/>
          </a:xfrm>
          <a:prstGeom prst="bentConnector3">
            <a:avLst/>
          </a:prstGeom>
          <a:ln w="31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3"/>
            <a:endCxn id="24" idx="2"/>
          </p:cNvCxnSpPr>
          <p:nvPr/>
        </p:nvCxnSpPr>
        <p:spPr>
          <a:xfrm flipV="1">
            <a:off x="5057802" y="3386860"/>
            <a:ext cx="2539847" cy="591830"/>
          </a:xfrm>
          <a:prstGeom prst="bentConnector2">
            <a:avLst/>
          </a:prstGeom>
          <a:ln w="31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40" idx="3"/>
            <a:endCxn id="24" idx="2"/>
          </p:cNvCxnSpPr>
          <p:nvPr/>
        </p:nvCxnSpPr>
        <p:spPr>
          <a:xfrm flipV="1">
            <a:off x="5064022" y="3386860"/>
            <a:ext cx="2533627" cy="1214363"/>
          </a:xfrm>
          <a:prstGeom prst="bentConnector2">
            <a:avLst/>
          </a:prstGeom>
          <a:ln w="31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13186" y="2869371"/>
            <a:ext cx="2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31139" y="2684706"/>
            <a:ext cx="2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13010" y="4064024"/>
            <a:ext cx="2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r="38823"/>
          <a:stretch/>
        </p:blipFill>
        <p:spPr>
          <a:xfrm>
            <a:off x="3645172" y="4343206"/>
            <a:ext cx="1418850" cy="5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ide1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1" b="6760"/>
          <a:stretch/>
        </p:blipFill>
        <p:spPr>
          <a:xfrm>
            <a:off x="0" y="3186285"/>
            <a:ext cx="3679077" cy="195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1773"/>
          </a:xfrm>
          <a:solidFill>
            <a:srgbClr val="EBF1DE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Materiais</a:t>
            </a:r>
            <a:r>
              <a:rPr lang="en-US" sz="2400" dirty="0" smtClean="0">
                <a:latin typeface="Times New Roman"/>
                <a:cs typeface="Times New Roman"/>
              </a:rPr>
              <a:t> e </a:t>
            </a:r>
            <a:r>
              <a:rPr lang="en-US" sz="2400" dirty="0" err="1" smtClean="0">
                <a:latin typeface="Times New Roman"/>
                <a:cs typeface="Times New Roman"/>
              </a:rPr>
              <a:t>Métodos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setor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censitário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248" y="3186285"/>
            <a:ext cx="3167113" cy="104418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432" y="451773"/>
            <a:ext cx="3276000" cy="2543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977" y="843382"/>
            <a:ext cx="3276000" cy="254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547" y="1628258"/>
            <a:ext cx="3276000" cy="2543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000" y="2600022"/>
            <a:ext cx="3276000" cy="2543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2067" y="3818230"/>
            <a:ext cx="36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A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629" y="3186285"/>
            <a:ext cx="36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B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993" y="3956730"/>
            <a:ext cx="36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C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36977" y="4837127"/>
            <a:ext cx="1731023" cy="461665"/>
            <a:chOff x="4380485" y="4837127"/>
            <a:chExt cx="148751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4663761" y="4837127"/>
              <a:ext cx="1204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Comber et al., 2008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80485" y="4837127"/>
              <a:ext cx="361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D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21" name="Picture 20" descr="Slide1.jpg"/>
          <p:cNvPicPr>
            <a:picLocks noChangeAspect="1"/>
          </p:cNvPicPr>
          <p:nvPr/>
        </p:nvPicPr>
        <p:blipFill rotWithShape="1">
          <a:blip r:embed="rId3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9"/>
          <a:stretch/>
        </p:blipFill>
        <p:spPr>
          <a:xfrm>
            <a:off x="0" y="569671"/>
            <a:ext cx="3679077" cy="26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784</Words>
  <Application>Microsoft Macintosh PowerPoint</Application>
  <PresentationFormat>On-screen Show (16:9)</PresentationFormat>
  <Paragraphs>129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Oferta de áreas verdes urbanas a diferentes grupos populacionais da cidade de Goiânia </vt:lpstr>
      <vt:lpstr>Introdução</vt:lpstr>
      <vt:lpstr>Objetivos</vt:lpstr>
      <vt:lpstr>Área de estudo</vt:lpstr>
      <vt:lpstr>Materiais e Métodos</vt:lpstr>
      <vt:lpstr>Materiais e Métodos: subdistrito</vt:lpstr>
      <vt:lpstr>Materiais e Métodos: subdistrito</vt:lpstr>
      <vt:lpstr>Materiais e Métodos: subdistrito</vt:lpstr>
      <vt:lpstr>Materiais e Métodos: setor censitário</vt:lpstr>
      <vt:lpstr>Materiais e Métodos: setor censitário</vt:lpstr>
      <vt:lpstr>Resultados e Discussão: subdistrito</vt:lpstr>
      <vt:lpstr>Resultados e Discussão: subdistrito</vt:lpstr>
      <vt:lpstr>Resultados e Discussão: subdistrito</vt:lpstr>
      <vt:lpstr>Resultados e Discussão: setor censitário</vt:lpstr>
      <vt:lpstr>Resultados e Discussão: setor censitário</vt:lpstr>
      <vt:lpstr>Resultados e Discussão: setor censitário</vt:lpstr>
      <vt:lpstr>Considerações finais</vt:lpstr>
      <vt:lpstr>Referências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Percepções sobre a oferta  quali-quantitativa de áreas verdes urbanas a diferentes grupos populacionais de Goiânia </dc:title>
  <dc:creator>Bruno Adorno</dc:creator>
  <cp:lastModifiedBy>Bruno Adorno</cp:lastModifiedBy>
  <cp:revision>70</cp:revision>
  <dcterms:created xsi:type="dcterms:W3CDTF">2020-08-30T12:51:50Z</dcterms:created>
  <dcterms:modified xsi:type="dcterms:W3CDTF">2020-09-13T21:02:02Z</dcterms:modified>
</cp:coreProperties>
</file>