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70" r:id="rId3"/>
    <p:sldId id="266" r:id="rId4"/>
    <p:sldId id="268" r:id="rId5"/>
    <p:sldId id="269" r:id="rId6"/>
    <p:sldId id="257" r:id="rId7"/>
    <p:sldId id="271" r:id="rId8"/>
    <p:sldId id="272" r:id="rId9"/>
    <p:sldId id="274" r:id="rId10"/>
    <p:sldId id="273" r:id="rId11"/>
    <p:sldId id="258" r:id="rId12"/>
    <p:sldId id="275" r:id="rId13"/>
    <p:sldId id="276" r:id="rId14"/>
    <p:sldId id="277" r:id="rId15"/>
    <p:sldId id="264" r:id="rId16"/>
    <p:sldId id="263" r:id="rId17"/>
    <p:sldId id="278" r:id="rId18"/>
    <p:sldId id="279" r:id="rId19"/>
    <p:sldId id="280" r:id="rId20"/>
    <p:sldId id="28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tor Hugo Rohden Prudente" userId="781fa2e6075cac30" providerId="LiveId" clId="{84307861-DC47-4AE1-9580-94299D173F03}"/>
    <pc:docChg chg="custSel modSld">
      <pc:chgData name="Victor Hugo Rohden Prudente" userId="781fa2e6075cac30" providerId="LiveId" clId="{84307861-DC47-4AE1-9580-94299D173F03}" dt="2017-12-19T04:56:17.841" v="35" actId="1076"/>
      <pc:docMkLst>
        <pc:docMk/>
      </pc:docMkLst>
      <pc:sldChg chg="modSp">
        <pc:chgData name="Victor Hugo Rohden Prudente" userId="781fa2e6075cac30" providerId="LiveId" clId="{84307861-DC47-4AE1-9580-94299D173F03}" dt="2017-12-19T04:56:17.841" v="35" actId="1076"/>
        <pc:sldMkLst>
          <pc:docMk/>
          <pc:sldMk cId="2701306705" sldId="257"/>
        </pc:sldMkLst>
        <pc:spChg chg="mod">
          <ac:chgData name="Victor Hugo Rohden Prudente" userId="781fa2e6075cac30" providerId="LiveId" clId="{84307861-DC47-4AE1-9580-94299D173F03}" dt="2017-12-19T04:56:17.841" v="35" actId="1076"/>
          <ac:spMkLst>
            <pc:docMk/>
            <pc:sldMk cId="2701306705" sldId="257"/>
            <ac:spMk id="5" creationId="{24B688FA-5761-4146-B62A-10C37F52F7A5}"/>
          </ac:spMkLst>
        </pc:spChg>
      </pc:sldChg>
      <pc:sldChg chg="modSp">
        <pc:chgData name="Victor Hugo Rohden Prudente" userId="781fa2e6075cac30" providerId="LiveId" clId="{84307861-DC47-4AE1-9580-94299D173F03}" dt="2017-12-19T04:55:47.323" v="5" actId="115"/>
        <pc:sldMkLst>
          <pc:docMk/>
          <pc:sldMk cId="1077042776" sldId="269"/>
        </pc:sldMkLst>
        <pc:spChg chg="mod">
          <ac:chgData name="Victor Hugo Rohden Prudente" userId="781fa2e6075cac30" providerId="LiveId" clId="{84307861-DC47-4AE1-9580-94299D173F03}" dt="2017-12-19T04:55:47.323" v="5" actId="115"/>
          <ac:spMkLst>
            <pc:docMk/>
            <pc:sldMk cId="1077042776" sldId="269"/>
            <ac:spMk id="3" creationId="{F200943C-BE01-47FB-AB9B-50593C158003}"/>
          </ac:spMkLst>
        </pc:spChg>
      </pc:sldChg>
      <pc:sldChg chg="modSp">
        <pc:chgData name="Victor Hugo Rohden Prudente" userId="781fa2e6075cac30" providerId="LiveId" clId="{84307861-DC47-4AE1-9580-94299D173F03}" dt="2017-12-19T04:55:34.777" v="4" actId="20577"/>
        <pc:sldMkLst>
          <pc:docMk/>
          <pc:sldMk cId="1121571650" sldId="280"/>
        </pc:sldMkLst>
        <pc:spChg chg="mod">
          <ac:chgData name="Victor Hugo Rohden Prudente" userId="781fa2e6075cac30" providerId="LiveId" clId="{84307861-DC47-4AE1-9580-94299D173F03}" dt="2017-12-19T04:55:34.777" v="4" actId="20577"/>
          <ac:spMkLst>
            <pc:docMk/>
            <pc:sldMk cId="1121571650" sldId="280"/>
            <ac:spMk id="8" creationId="{54B541D8-9C91-4B10-AC8B-BFD07C84A0CB}"/>
          </ac:spMkLst>
        </pc:spChg>
      </pc:sldChg>
    </pc:docChg>
  </pc:docChgLst>
  <pc:docChgLst>
    <pc:chgData name="Victor Hugo Rohden Prudente" userId="781fa2e6075cac30" providerId="LiveId" clId="{C2CC41A1-4664-4BF0-A33F-FB376CAD7E2D}"/>
    <pc:docChg chg="modSld">
      <pc:chgData name="Victor Hugo Rohden Prudente" userId="781fa2e6075cac30" providerId="LiveId" clId="{C2CC41A1-4664-4BF0-A33F-FB376CAD7E2D}" dt="2017-12-19T10:49:06.684" v="17" actId="20577"/>
      <pc:docMkLst>
        <pc:docMk/>
      </pc:docMkLst>
      <pc:sldChg chg="modSp">
        <pc:chgData name="Victor Hugo Rohden Prudente" userId="781fa2e6075cac30" providerId="LiveId" clId="{C2CC41A1-4664-4BF0-A33F-FB376CAD7E2D}" dt="2017-12-19T10:46:33.895" v="15" actId="20577"/>
        <pc:sldMkLst>
          <pc:docMk/>
          <pc:sldMk cId="1469152034" sldId="268"/>
        </pc:sldMkLst>
        <pc:spChg chg="mod">
          <ac:chgData name="Victor Hugo Rohden Prudente" userId="781fa2e6075cac30" providerId="LiveId" clId="{C2CC41A1-4664-4BF0-A33F-FB376CAD7E2D}" dt="2017-12-19T10:46:33.895" v="15" actId="20577"/>
          <ac:spMkLst>
            <pc:docMk/>
            <pc:sldMk cId="1469152034" sldId="268"/>
            <ac:spMk id="3" creationId="{F200943C-BE01-47FB-AB9B-50593C158003}"/>
          </ac:spMkLst>
        </pc:spChg>
      </pc:sldChg>
      <pc:sldChg chg="modSp">
        <pc:chgData name="Victor Hugo Rohden Prudente" userId="781fa2e6075cac30" providerId="LiveId" clId="{C2CC41A1-4664-4BF0-A33F-FB376CAD7E2D}" dt="2017-12-19T10:49:06.684" v="17" actId="20577"/>
        <pc:sldMkLst>
          <pc:docMk/>
          <pc:sldMk cId="299222288" sldId="271"/>
        </pc:sldMkLst>
        <pc:spChg chg="mod">
          <ac:chgData name="Victor Hugo Rohden Prudente" userId="781fa2e6075cac30" providerId="LiveId" clId="{C2CC41A1-4664-4BF0-A33F-FB376CAD7E2D}" dt="2017-12-19T10:49:06.684" v="17" actId="20577"/>
          <ac:spMkLst>
            <pc:docMk/>
            <pc:sldMk cId="299222288" sldId="271"/>
            <ac:spMk id="7" creationId="{ECF22633-A4D4-4C03-8386-26A808CC3E4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fa2e6075cac30/Doutorado/Materias/Analise%20Espacial/SO_norte19902016/sumarioestatistica_soj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fa2e6075cac30/Doutorado/Materias/Analise%20Espacial/SO_norte19902016/moran_geod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81fa2e6075cac30/Doutorado/Materias/Analise%20Espacial/SO_norte19902016/moran_geod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pt-BR" b="1" dirty="0"/>
              <a:t>Média AMSS</a:t>
            </a:r>
          </a:p>
        </c:rich>
      </c:tx>
      <c:layout>
        <c:manualLayout>
          <c:xMode val="edge"/>
          <c:yMode val="edge"/>
          <c:x val="0.46428009636650841"/>
          <c:y val="6.2561075557892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0.1208020546218579"/>
          <c:y val="5.2961706587324117E-2"/>
          <c:w val="0.84274106135761095"/>
          <c:h val="0.74341523128201559"/>
        </c:manualLayout>
      </c:layout>
      <c:lineChart>
        <c:grouping val="standard"/>
        <c:varyColors val="0"/>
        <c:ser>
          <c:idx val="1"/>
          <c:order val="0"/>
          <c:tx>
            <c:v>com zeros</c:v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4"/>
            <c:spPr>
              <a:noFill/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[sumarioestatistica_soja.xlsx]sumarioestatistica_comzeros!$B$1:$AB$1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[sumarioestatistica_soja.xlsx]sumarioestatistica_comzeros!$B$5:$AB$5</c:f>
              <c:numCache>
                <c:formatCode>0.00</c:formatCode>
                <c:ptCount val="27"/>
                <c:pt idx="0">
                  <c:v>77.244444444444397</c:v>
                </c:pt>
                <c:pt idx="1">
                  <c:v>12.088888888888899</c:v>
                </c:pt>
                <c:pt idx="2">
                  <c:v>24.844444444444399</c:v>
                </c:pt>
                <c:pt idx="3">
                  <c:v>46.855555555555597</c:v>
                </c:pt>
                <c:pt idx="4">
                  <c:v>79.4444444444444</c:v>
                </c:pt>
                <c:pt idx="5">
                  <c:v>54.971111111111099</c:v>
                </c:pt>
                <c:pt idx="6">
                  <c:v>16.9866666666667</c:v>
                </c:pt>
                <c:pt idx="7">
                  <c:v>79.426666666666705</c:v>
                </c:pt>
                <c:pt idx="8">
                  <c:v>150.62</c:v>
                </c:pt>
                <c:pt idx="9">
                  <c:v>127.006666666667</c:v>
                </c:pt>
                <c:pt idx="10">
                  <c:v>162.23111111111101</c:v>
                </c:pt>
                <c:pt idx="11">
                  <c:v>235.85777777777801</c:v>
                </c:pt>
                <c:pt idx="12">
                  <c:v>312.56888888888898</c:v>
                </c:pt>
                <c:pt idx="13">
                  <c:v>471.69777777777801</c:v>
                </c:pt>
                <c:pt idx="14">
                  <c:v>798.74222222222204</c:v>
                </c:pt>
                <c:pt idx="15">
                  <c:v>1142.8800000000001</c:v>
                </c:pt>
                <c:pt idx="16">
                  <c:v>1150.98444444444</c:v>
                </c:pt>
                <c:pt idx="17">
                  <c:v>1011.27777777778</c:v>
                </c:pt>
                <c:pt idx="18">
                  <c:v>1128.9422222222199</c:v>
                </c:pt>
                <c:pt idx="19">
                  <c:v>1111.2222222222199</c:v>
                </c:pt>
                <c:pt idx="20">
                  <c:v>1250.55111111111</c:v>
                </c:pt>
                <c:pt idx="21">
                  <c:v>1418.4777777777799</c:v>
                </c:pt>
                <c:pt idx="22">
                  <c:v>1525.5844444444399</c:v>
                </c:pt>
                <c:pt idx="23">
                  <c:v>2057.1266666666702</c:v>
                </c:pt>
                <c:pt idx="24">
                  <c:v>2647.3933333333298</c:v>
                </c:pt>
                <c:pt idx="25">
                  <c:v>3190.83777777778</c:v>
                </c:pt>
                <c:pt idx="26">
                  <c:v>3478.4577777777799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EC-4236-8D17-1AAEB3163A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9522344"/>
        <c:axId val="469517096"/>
      </c:lineChart>
      <c:catAx>
        <c:axId val="4695223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469517096"/>
        <c:crosses val="autoZero"/>
        <c:auto val="1"/>
        <c:lblAlgn val="ctr"/>
        <c:lblOffset val="100"/>
        <c:tickLblSkip val="1"/>
        <c:noMultiLvlLbl val="0"/>
      </c:catAx>
      <c:valAx>
        <c:axId val="46951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/>
                  <a:t>AMSS</a:t>
                </a:r>
              </a:p>
            </c:rich>
          </c:tx>
          <c:layout>
            <c:manualLayout>
              <c:xMode val="edge"/>
              <c:yMode val="edge"/>
              <c:x val="0"/>
              <c:y val="0.365265548982674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j-lt"/>
                  <a:ea typeface="+mn-ea"/>
                  <a:cs typeface="+mn-cs"/>
                </a:defRPr>
              </a:pPr>
              <a:endParaRPr lang="pt-BR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pt-BR"/>
          </a:p>
        </c:txPr>
        <c:crossAx val="469522344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+mj-lt"/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82056897084542"/>
          <c:y val="5.2190944410617585E-2"/>
          <c:w val="0.83879367717577114"/>
          <c:h val="0.72626098299838449"/>
        </c:manualLayout>
      </c:layout>
      <c:lineChart>
        <c:grouping val="standard"/>
        <c:varyColors val="0"/>
        <c:ser>
          <c:idx val="1"/>
          <c:order val="0"/>
          <c:tx>
            <c:strRef>
              <c:f>Planilha1!$B$2</c:f>
              <c:strCache>
                <c:ptCount val="1"/>
                <c:pt idx="0">
                  <c:v>I Moran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Planilha1!$A$3:$A$29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cat>
          <c:val>
            <c:numRef>
              <c:f>Planilha1!$B$3:$B$29</c:f>
              <c:numCache>
                <c:formatCode>General</c:formatCode>
                <c:ptCount val="27"/>
                <c:pt idx="0">
                  <c:v>0.15173800000000001</c:v>
                </c:pt>
                <c:pt idx="1">
                  <c:v>6.5460699999999997E-2</c:v>
                </c:pt>
                <c:pt idx="2">
                  <c:v>2.7207599999999998E-2</c:v>
                </c:pt>
                <c:pt idx="3">
                  <c:v>5.4286400000000002E-3</c:v>
                </c:pt>
                <c:pt idx="4">
                  <c:v>8.3738999999999994E-2</c:v>
                </c:pt>
                <c:pt idx="5">
                  <c:v>8.25964E-2</c:v>
                </c:pt>
                <c:pt idx="6">
                  <c:v>6.8466200000000005E-2</c:v>
                </c:pt>
                <c:pt idx="7">
                  <c:v>1.0301599999999999E-2</c:v>
                </c:pt>
                <c:pt idx="8">
                  <c:v>1.7898600000000001E-2</c:v>
                </c:pt>
                <c:pt idx="9">
                  <c:v>1.6955200000000001E-3</c:v>
                </c:pt>
                <c:pt idx="10">
                  <c:v>7.6892899999999997E-3</c:v>
                </c:pt>
                <c:pt idx="11">
                  <c:v>3.0393699999999999E-2</c:v>
                </c:pt>
                <c:pt idx="12">
                  <c:v>3.0102E-2</c:v>
                </c:pt>
                <c:pt idx="13">
                  <c:v>7.5604900000000003E-2</c:v>
                </c:pt>
                <c:pt idx="14">
                  <c:v>0.11853900000000001</c:v>
                </c:pt>
                <c:pt idx="15">
                  <c:v>0.13969100000000001</c:v>
                </c:pt>
                <c:pt idx="16">
                  <c:v>0.15451400000000001</c:v>
                </c:pt>
                <c:pt idx="17">
                  <c:v>0.15915599999999999</c:v>
                </c:pt>
                <c:pt idx="18">
                  <c:v>0.196801</c:v>
                </c:pt>
                <c:pt idx="19">
                  <c:v>0.18060999999999999</c:v>
                </c:pt>
                <c:pt idx="20">
                  <c:v>0.223047</c:v>
                </c:pt>
                <c:pt idx="21">
                  <c:v>0.22436900000000001</c:v>
                </c:pt>
                <c:pt idx="22">
                  <c:v>0.25564399999999998</c:v>
                </c:pt>
                <c:pt idx="23">
                  <c:v>0.29112500000000002</c:v>
                </c:pt>
                <c:pt idx="24">
                  <c:v>0.30533900000000003</c:v>
                </c:pt>
                <c:pt idx="25">
                  <c:v>0.37345200000000001</c:v>
                </c:pt>
                <c:pt idx="26">
                  <c:v>0.401918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B9-448E-B179-DE9A73FDEE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71551008"/>
        <c:axId val="571547728"/>
      </c:lineChart>
      <c:catAx>
        <c:axId val="571551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Anos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71547728"/>
        <c:crosses val="autoZero"/>
        <c:auto val="1"/>
        <c:lblAlgn val="ctr"/>
        <c:lblOffset val="100"/>
        <c:noMultiLvlLbl val="0"/>
      </c:catAx>
      <c:valAx>
        <c:axId val="571547728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I de Moran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7155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5742679683854186"/>
          <c:y val="0.58102205742357382"/>
          <c:w val="0.17658554381078659"/>
          <c:h val="9.81735375010132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35321219842816"/>
          <c:y val="6.0342910012625414E-2"/>
          <c:w val="0.85777660906215514"/>
          <c:h val="0.72709027650613445"/>
        </c:manualLayout>
      </c:layout>
      <c:lineChart>
        <c:grouping val="standard"/>
        <c:varyColors val="0"/>
        <c:ser>
          <c:idx val="0"/>
          <c:order val="0"/>
          <c:tx>
            <c:strRef>
              <c:f>Planilha1!$E$1</c:f>
              <c:strCache>
                <c:ptCount val="1"/>
                <c:pt idx="0">
                  <c:v>I Moran</c:v>
                </c:pt>
              </c:strCache>
            </c:strRef>
          </c:tx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Planilha1!$D$2:$D$6</c:f>
              <c:strCache>
                <c:ptCount val="5"/>
                <c:pt idx="0">
                  <c:v>1995 - 1990</c:v>
                </c:pt>
                <c:pt idx="1">
                  <c:v>2000 -1995</c:v>
                </c:pt>
                <c:pt idx="2">
                  <c:v>2005 - 2000</c:v>
                </c:pt>
                <c:pt idx="3">
                  <c:v>2010 - 2005</c:v>
                </c:pt>
                <c:pt idx="4">
                  <c:v>2015 - 2010</c:v>
                </c:pt>
              </c:strCache>
            </c:strRef>
          </c:cat>
          <c:val>
            <c:numRef>
              <c:f>Planilha1!$E$2:$E$6</c:f>
              <c:numCache>
                <c:formatCode>General</c:formatCode>
                <c:ptCount val="5"/>
                <c:pt idx="0">
                  <c:v>4.3472900000000002E-2</c:v>
                </c:pt>
                <c:pt idx="1">
                  <c:v>1.0929299999999999E-2</c:v>
                </c:pt>
                <c:pt idx="2">
                  <c:v>0.156331</c:v>
                </c:pt>
                <c:pt idx="3">
                  <c:v>0.26836399999999999</c:v>
                </c:pt>
                <c:pt idx="4">
                  <c:v>0.380714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70-4B35-9050-A328C06837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5231984"/>
        <c:axId val="535225752"/>
      </c:lineChart>
      <c:catAx>
        <c:axId val="535231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Diferença Anos</a:t>
                </a:r>
              </a:p>
            </c:rich>
          </c:tx>
          <c:layout>
            <c:manualLayout>
              <c:xMode val="edge"/>
              <c:yMode val="edge"/>
              <c:x val="0.46706061436581953"/>
              <c:y val="0.9135862913096695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35225752"/>
        <c:crosses val="autoZero"/>
        <c:auto val="1"/>
        <c:lblAlgn val="ctr"/>
        <c:lblOffset val="100"/>
        <c:noMultiLvlLbl val="0"/>
      </c:catAx>
      <c:valAx>
        <c:axId val="535225752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pt-BR"/>
                  <a:t>I de Moran</a:t>
                </a:r>
              </a:p>
            </c:rich>
          </c:tx>
          <c:layout>
            <c:manualLayout>
              <c:xMode val="edge"/>
              <c:yMode val="edge"/>
              <c:x val="0"/>
              <c:y val="0.246862055339777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pt-BR"/>
          </a:p>
        </c:txPr>
        <c:crossAx val="535231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1FC134-35AD-4A30-A2D4-C03384D2ECF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8F653FC-69C0-48F7-8E2F-01546C2BB091}">
      <dgm:prSet phldrT="[Texto]"/>
      <dgm:spPr/>
      <dgm:t>
        <a:bodyPr/>
        <a:lstStyle/>
        <a:p>
          <a:r>
            <a:rPr lang="pt-BR" dirty="0"/>
            <a:t>Introdução/ Revisão de Literatura</a:t>
          </a:r>
        </a:p>
      </dgm:t>
    </dgm:pt>
    <dgm:pt modelId="{63316B7A-066C-463B-BA53-7AB4D70A5C92}" type="parTrans" cxnId="{E48486D9-76D8-4164-B050-D6C2322F06A0}">
      <dgm:prSet/>
      <dgm:spPr/>
      <dgm:t>
        <a:bodyPr/>
        <a:lstStyle/>
        <a:p>
          <a:endParaRPr lang="pt-BR"/>
        </a:p>
      </dgm:t>
    </dgm:pt>
    <dgm:pt modelId="{03B12BDB-FA88-4AC6-8713-34ACB1805B20}" type="sibTrans" cxnId="{E48486D9-76D8-4164-B050-D6C2322F06A0}">
      <dgm:prSet/>
      <dgm:spPr/>
      <dgm:t>
        <a:bodyPr/>
        <a:lstStyle/>
        <a:p>
          <a:endParaRPr lang="pt-BR"/>
        </a:p>
      </dgm:t>
    </dgm:pt>
    <dgm:pt modelId="{5D2E3462-6044-428B-890F-F9DBCBCE387D}">
      <dgm:prSet phldrT="[Texto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pt-BR" dirty="0"/>
            <a:t>Objetivo</a:t>
          </a:r>
        </a:p>
      </dgm:t>
    </dgm:pt>
    <dgm:pt modelId="{894C80C1-40B6-4E38-97EA-79884EE319C5}" type="parTrans" cxnId="{9859CD9A-2D7E-45A3-A2B9-F98964E29843}">
      <dgm:prSet/>
      <dgm:spPr/>
      <dgm:t>
        <a:bodyPr/>
        <a:lstStyle/>
        <a:p>
          <a:endParaRPr lang="pt-BR"/>
        </a:p>
      </dgm:t>
    </dgm:pt>
    <dgm:pt modelId="{381627E3-D88B-4EA0-AC9A-31E85C7EEF60}" type="sibTrans" cxnId="{9859CD9A-2D7E-45A3-A2B9-F98964E29843}">
      <dgm:prSet/>
      <dgm:spPr/>
      <dgm:t>
        <a:bodyPr/>
        <a:lstStyle/>
        <a:p>
          <a:endParaRPr lang="pt-BR"/>
        </a:p>
      </dgm:t>
    </dgm:pt>
    <dgm:pt modelId="{376546E2-AB15-42F3-849C-DF28A4841C7F}">
      <dgm:prSet phldrT="[Texto]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pt-BR" dirty="0"/>
            <a:t>Material e Métodos</a:t>
          </a:r>
        </a:p>
      </dgm:t>
    </dgm:pt>
    <dgm:pt modelId="{4BDC3ADA-3F5A-4E74-9911-28D1584813A2}" type="parTrans" cxnId="{BD923AC7-81A1-492F-A955-F589576AD165}">
      <dgm:prSet/>
      <dgm:spPr/>
      <dgm:t>
        <a:bodyPr/>
        <a:lstStyle/>
        <a:p>
          <a:endParaRPr lang="pt-BR"/>
        </a:p>
      </dgm:t>
    </dgm:pt>
    <dgm:pt modelId="{6DB727A5-CDFE-44CD-BD27-BBE2A7764945}" type="sibTrans" cxnId="{BD923AC7-81A1-492F-A955-F589576AD165}">
      <dgm:prSet/>
      <dgm:spPr/>
      <dgm:t>
        <a:bodyPr/>
        <a:lstStyle/>
        <a:p>
          <a:endParaRPr lang="pt-BR"/>
        </a:p>
      </dgm:t>
    </dgm:pt>
    <dgm:pt modelId="{C2A6AA7E-99BD-4BE7-AF6F-299EEDB918F2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pt-BR" dirty="0"/>
            <a:t>Resultados e Discussões</a:t>
          </a:r>
        </a:p>
      </dgm:t>
    </dgm:pt>
    <dgm:pt modelId="{8E0AFED0-BD83-4795-B087-22AF0A076EDE}" type="parTrans" cxnId="{A9DFC951-B825-4619-939F-406EE2073CF6}">
      <dgm:prSet/>
      <dgm:spPr/>
      <dgm:t>
        <a:bodyPr/>
        <a:lstStyle/>
        <a:p>
          <a:endParaRPr lang="pt-BR"/>
        </a:p>
      </dgm:t>
    </dgm:pt>
    <dgm:pt modelId="{BA6B3A6A-7E23-49BB-B424-A10F095473AF}" type="sibTrans" cxnId="{A9DFC951-B825-4619-939F-406EE2073CF6}">
      <dgm:prSet/>
      <dgm:spPr/>
      <dgm:t>
        <a:bodyPr/>
        <a:lstStyle/>
        <a:p>
          <a:endParaRPr lang="pt-BR"/>
        </a:p>
      </dgm:t>
    </dgm:pt>
    <dgm:pt modelId="{998CCD58-F0F0-4802-AF6A-C5ED65AA9D4C}">
      <dgm:prSet/>
      <dgm:spPr>
        <a:solidFill>
          <a:schemeClr val="tx1">
            <a:lumMod val="95000"/>
            <a:lumOff val="5000"/>
          </a:schemeClr>
        </a:solidFill>
      </dgm:spPr>
      <dgm:t>
        <a:bodyPr/>
        <a:lstStyle/>
        <a:p>
          <a:r>
            <a:rPr lang="pt-BR" dirty="0"/>
            <a:t>Conclusões</a:t>
          </a:r>
        </a:p>
      </dgm:t>
    </dgm:pt>
    <dgm:pt modelId="{BD1CFAF3-9CBF-46F5-9305-6A2747F31393}" type="parTrans" cxnId="{412CBC88-4BB4-4ECB-AAA7-0CF2CD8ECAF1}">
      <dgm:prSet/>
      <dgm:spPr/>
      <dgm:t>
        <a:bodyPr/>
        <a:lstStyle/>
        <a:p>
          <a:endParaRPr lang="pt-BR"/>
        </a:p>
      </dgm:t>
    </dgm:pt>
    <dgm:pt modelId="{F4861D08-3AF0-4AFE-8EE0-3F11305F5A23}" type="sibTrans" cxnId="{412CBC88-4BB4-4ECB-AAA7-0CF2CD8ECAF1}">
      <dgm:prSet/>
      <dgm:spPr/>
      <dgm:t>
        <a:bodyPr/>
        <a:lstStyle/>
        <a:p>
          <a:endParaRPr lang="pt-BR"/>
        </a:p>
      </dgm:t>
    </dgm:pt>
    <dgm:pt modelId="{67F13C3D-1908-48EA-AAA2-654B107A4167}" type="pres">
      <dgm:prSet presAssocID="{041FC134-35AD-4A30-A2D4-C03384D2ECF2}" presName="linear" presStyleCnt="0">
        <dgm:presLayoutVars>
          <dgm:dir/>
          <dgm:animLvl val="lvl"/>
          <dgm:resizeHandles val="exact"/>
        </dgm:presLayoutVars>
      </dgm:prSet>
      <dgm:spPr/>
    </dgm:pt>
    <dgm:pt modelId="{47734141-C8E2-494A-B72A-E617E16B87FF}" type="pres">
      <dgm:prSet presAssocID="{88F653FC-69C0-48F7-8E2F-01546C2BB091}" presName="parentLin" presStyleCnt="0"/>
      <dgm:spPr/>
    </dgm:pt>
    <dgm:pt modelId="{1F717266-8908-4BC2-97C9-007C7CDD723F}" type="pres">
      <dgm:prSet presAssocID="{88F653FC-69C0-48F7-8E2F-01546C2BB091}" presName="parentLeftMargin" presStyleLbl="node1" presStyleIdx="0" presStyleCnt="5"/>
      <dgm:spPr/>
    </dgm:pt>
    <dgm:pt modelId="{5DB8E456-80BD-4176-AAA1-9198356C3A54}" type="pres">
      <dgm:prSet presAssocID="{88F653FC-69C0-48F7-8E2F-01546C2BB091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9204ADF-F72F-4488-8362-875AC7476679}" type="pres">
      <dgm:prSet presAssocID="{88F653FC-69C0-48F7-8E2F-01546C2BB091}" presName="negativeSpace" presStyleCnt="0"/>
      <dgm:spPr/>
    </dgm:pt>
    <dgm:pt modelId="{3A3D1C18-58E0-4E63-B1E0-77E07FE1F34B}" type="pres">
      <dgm:prSet presAssocID="{88F653FC-69C0-48F7-8E2F-01546C2BB091}" presName="childText" presStyleLbl="conFgAcc1" presStyleIdx="0" presStyleCnt="5">
        <dgm:presLayoutVars>
          <dgm:bulletEnabled val="1"/>
        </dgm:presLayoutVars>
      </dgm:prSet>
      <dgm:spPr/>
    </dgm:pt>
    <dgm:pt modelId="{E172EBFD-4117-474E-9087-316EE0A180EF}" type="pres">
      <dgm:prSet presAssocID="{03B12BDB-FA88-4AC6-8713-34ACB1805B20}" presName="spaceBetweenRectangles" presStyleCnt="0"/>
      <dgm:spPr/>
    </dgm:pt>
    <dgm:pt modelId="{E09E427A-8503-46BF-930F-002B0FEA814B}" type="pres">
      <dgm:prSet presAssocID="{5D2E3462-6044-428B-890F-F9DBCBCE387D}" presName="parentLin" presStyleCnt="0"/>
      <dgm:spPr/>
    </dgm:pt>
    <dgm:pt modelId="{F70CE5B2-8523-48D0-8BCD-1DFC48D2A9C6}" type="pres">
      <dgm:prSet presAssocID="{5D2E3462-6044-428B-890F-F9DBCBCE387D}" presName="parentLeftMargin" presStyleLbl="node1" presStyleIdx="0" presStyleCnt="5"/>
      <dgm:spPr/>
    </dgm:pt>
    <dgm:pt modelId="{4E8F0EDB-0DDF-4FC6-AF5B-CC3EC0A9976F}" type="pres">
      <dgm:prSet presAssocID="{5D2E3462-6044-428B-890F-F9DBCBCE387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1DBFB63-087E-42DB-8DCA-301942CE101E}" type="pres">
      <dgm:prSet presAssocID="{5D2E3462-6044-428B-890F-F9DBCBCE387D}" presName="negativeSpace" presStyleCnt="0"/>
      <dgm:spPr/>
    </dgm:pt>
    <dgm:pt modelId="{2B10EF15-FF86-4D3C-AE19-32906D114D61}" type="pres">
      <dgm:prSet presAssocID="{5D2E3462-6044-428B-890F-F9DBCBCE387D}" presName="childText" presStyleLbl="conFgAcc1" presStyleIdx="1" presStyleCnt="5">
        <dgm:presLayoutVars>
          <dgm:bulletEnabled val="1"/>
        </dgm:presLayoutVars>
      </dgm:prSet>
      <dgm:spPr/>
    </dgm:pt>
    <dgm:pt modelId="{21D13025-AA14-48DD-8CA6-6EDD645268DA}" type="pres">
      <dgm:prSet presAssocID="{381627E3-D88B-4EA0-AC9A-31E85C7EEF60}" presName="spaceBetweenRectangles" presStyleCnt="0"/>
      <dgm:spPr/>
    </dgm:pt>
    <dgm:pt modelId="{F2E10D94-7FA5-4AA9-8105-0FC6D3A26BE2}" type="pres">
      <dgm:prSet presAssocID="{376546E2-AB15-42F3-849C-DF28A4841C7F}" presName="parentLin" presStyleCnt="0"/>
      <dgm:spPr/>
    </dgm:pt>
    <dgm:pt modelId="{0EEDE31B-79E5-4F54-9975-F0FF03772B26}" type="pres">
      <dgm:prSet presAssocID="{376546E2-AB15-42F3-849C-DF28A4841C7F}" presName="parentLeftMargin" presStyleLbl="node1" presStyleIdx="1" presStyleCnt="5"/>
      <dgm:spPr/>
    </dgm:pt>
    <dgm:pt modelId="{0F5F18A1-76E9-4996-ADFE-373EC244E910}" type="pres">
      <dgm:prSet presAssocID="{376546E2-AB15-42F3-849C-DF28A4841C7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2E12FEA-7C4D-4EBD-BE87-28DCBA168244}" type="pres">
      <dgm:prSet presAssocID="{376546E2-AB15-42F3-849C-DF28A4841C7F}" presName="negativeSpace" presStyleCnt="0"/>
      <dgm:spPr/>
    </dgm:pt>
    <dgm:pt modelId="{4FB3A14B-C5E1-41CE-8748-4F4F0BD915AC}" type="pres">
      <dgm:prSet presAssocID="{376546E2-AB15-42F3-849C-DF28A4841C7F}" presName="childText" presStyleLbl="conFgAcc1" presStyleIdx="2" presStyleCnt="5">
        <dgm:presLayoutVars>
          <dgm:bulletEnabled val="1"/>
        </dgm:presLayoutVars>
      </dgm:prSet>
      <dgm:spPr/>
    </dgm:pt>
    <dgm:pt modelId="{AC170289-9352-45BE-9E0D-0955F216B854}" type="pres">
      <dgm:prSet presAssocID="{6DB727A5-CDFE-44CD-BD27-BBE2A7764945}" presName="spaceBetweenRectangles" presStyleCnt="0"/>
      <dgm:spPr/>
    </dgm:pt>
    <dgm:pt modelId="{FE520893-CF8C-4223-B341-F0E7763EEF1B}" type="pres">
      <dgm:prSet presAssocID="{C2A6AA7E-99BD-4BE7-AF6F-299EEDB918F2}" presName="parentLin" presStyleCnt="0"/>
      <dgm:spPr/>
    </dgm:pt>
    <dgm:pt modelId="{7C482B1E-4A41-4C8B-862F-AB75B70FDBF0}" type="pres">
      <dgm:prSet presAssocID="{C2A6AA7E-99BD-4BE7-AF6F-299EEDB918F2}" presName="parentLeftMargin" presStyleLbl="node1" presStyleIdx="2" presStyleCnt="5"/>
      <dgm:spPr/>
    </dgm:pt>
    <dgm:pt modelId="{95CF29E3-7028-46C5-9ECB-75923F97BD3A}" type="pres">
      <dgm:prSet presAssocID="{C2A6AA7E-99BD-4BE7-AF6F-299EEDB918F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D3BC5B-56EE-4F65-B31E-2B4987662DD7}" type="pres">
      <dgm:prSet presAssocID="{C2A6AA7E-99BD-4BE7-AF6F-299EEDB918F2}" presName="negativeSpace" presStyleCnt="0"/>
      <dgm:spPr/>
    </dgm:pt>
    <dgm:pt modelId="{4869BF93-004A-4364-8D27-DA9C01E00D2B}" type="pres">
      <dgm:prSet presAssocID="{C2A6AA7E-99BD-4BE7-AF6F-299EEDB918F2}" presName="childText" presStyleLbl="conFgAcc1" presStyleIdx="3" presStyleCnt="5">
        <dgm:presLayoutVars>
          <dgm:bulletEnabled val="1"/>
        </dgm:presLayoutVars>
      </dgm:prSet>
      <dgm:spPr/>
    </dgm:pt>
    <dgm:pt modelId="{6FEF7D79-08A1-46C1-AEED-0736288D4294}" type="pres">
      <dgm:prSet presAssocID="{BA6B3A6A-7E23-49BB-B424-A10F095473AF}" presName="spaceBetweenRectangles" presStyleCnt="0"/>
      <dgm:spPr/>
    </dgm:pt>
    <dgm:pt modelId="{79BEE669-836E-4F34-AA45-12C451026321}" type="pres">
      <dgm:prSet presAssocID="{998CCD58-F0F0-4802-AF6A-C5ED65AA9D4C}" presName="parentLin" presStyleCnt="0"/>
      <dgm:spPr/>
    </dgm:pt>
    <dgm:pt modelId="{8A29D4CE-2B61-4240-8418-A7FCD254EB5D}" type="pres">
      <dgm:prSet presAssocID="{998CCD58-F0F0-4802-AF6A-C5ED65AA9D4C}" presName="parentLeftMargin" presStyleLbl="node1" presStyleIdx="3" presStyleCnt="5"/>
      <dgm:spPr/>
    </dgm:pt>
    <dgm:pt modelId="{AC25D485-2EE4-47E5-8304-455FA6DB7F85}" type="pres">
      <dgm:prSet presAssocID="{998CCD58-F0F0-4802-AF6A-C5ED65AA9D4C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80AAC62-4FF8-4B4D-B3D9-85F2919090AD}" type="pres">
      <dgm:prSet presAssocID="{998CCD58-F0F0-4802-AF6A-C5ED65AA9D4C}" presName="negativeSpace" presStyleCnt="0"/>
      <dgm:spPr/>
    </dgm:pt>
    <dgm:pt modelId="{9F215CDC-E8C3-4E4A-B6D4-53D6A37C1387}" type="pres">
      <dgm:prSet presAssocID="{998CCD58-F0F0-4802-AF6A-C5ED65AA9D4C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C053C025-80F2-4DB7-B706-1E12A57F0ED6}" type="presOf" srcId="{C2A6AA7E-99BD-4BE7-AF6F-299EEDB918F2}" destId="{95CF29E3-7028-46C5-9ECB-75923F97BD3A}" srcOrd="1" destOrd="0" presId="urn:microsoft.com/office/officeart/2005/8/layout/list1"/>
    <dgm:cxn modelId="{8BB9B236-00CF-4778-8E35-77B4C59903C6}" type="presOf" srcId="{041FC134-35AD-4A30-A2D4-C03384D2ECF2}" destId="{67F13C3D-1908-48EA-AAA2-654B107A4167}" srcOrd="0" destOrd="0" presId="urn:microsoft.com/office/officeart/2005/8/layout/list1"/>
    <dgm:cxn modelId="{44A7C037-4940-4786-993F-62B06B1E9AD4}" type="presOf" srcId="{88F653FC-69C0-48F7-8E2F-01546C2BB091}" destId="{1F717266-8908-4BC2-97C9-007C7CDD723F}" srcOrd="0" destOrd="0" presId="urn:microsoft.com/office/officeart/2005/8/layout/list1"/>
    <dgm:cxn modelId="{3C9A366C-1222-4FC8-82A6-16F786EA6293}" type="presOf" srcId="{376546E2-AB15-42F3-849C-DF28A4841C7F}" destId="{0EEDE31B-79E5-4F54-9975-F0FF03772B26}" srcOrd="0" destOrd="0" presId="urn:microsoft.com/office/officeart/2005/8/layout/list1"/>
    <dgm:cxn modelId="{BD072F4D-C3EF-4E49-90BA-94A18B44A431}" type="presOf" srcId="{998CCD58-F0F0-4802-AF6A-C5ED65AA9D4C}" destId="{8A29D4CE-2B61-4240-8418-A7FCD254EB5D}" srcOrd="0" destOrd="0" presId="urn:microsoft.com/office/officeart/2005/8/layout/list1"/>
    <dgm:cxn modelId="{A9DFC951-B825-4619-939F-406EE2073CF6}" srcId="{041FC134-35AD-4A30-A2D4-C03384D2ECF2}" destId="{C2A6AA7E-99BD-4BE7-AF6F-299EEDB918F2}" srcOrd="3" destOrd="0" parTransId="{8E0AFED0-BD83-4795-B087-22AF0A076EDE}" sibTransId="{BA6B3A6A-7E23-49BB-B424-A10F095473AF}"/>
    <dgm:cxn modelId="{FAF7877E-E19D-4ABC-BEBA-BE4B58FAF2AE}" type="presOf" srcId="{5D2E3462-6044-428B-890F-F9DBCBCE387D}" destId="{F70CE5B2-8523-48D0-8BCD-1DFC48D2A9C6}" srcOrd="0" destOrd="0" presId="urn:microsoft.com/office/officeart/2005/8/layout/list1"/>
    <dgm:cxn modelId="{412CBC88-4BB4-4ECB-AAA7-0CF2CD8ECAF1}" srcId="{041FC134-35AD-4A30-A2D4-C03384D2ECF2}" destId="{998CCD58-F0F0-4802-AF6A-C5ED65AA9D4C}" srcOrd="4" destOrd="0" parTransId="{BD1CFAF3-9CBF-46F5-9305-6A2747F31393}" sibTransId="{F4861D08-3AF0-4AFE-8EE0-3F11305F5A23}"/>
    <dgm:cxn modelId="{5096988C-CF1F-41DB-9AC7-1DFE7F7F5DFE}" type="presOf" srcId="{5D2E3462-6044-428B-890F-F9DBCBCE387D}" destId="{4E8F0EDB-0DDF-4FC6-AF5B-CC3EC0A9976F}" srcOrd="1" destOrd="0" presId="urn:microsoft.com/office/officeart/2005/8/layout/list1"/>
    <dgm:cxn modelId="{EDF80F8E-8F31-487E-B976-2BEA8849A41D}" type="presOf" srcId="{88F653FC-69C0-48F7-8E2F-01546C2BB091}" destId="{5DB8E456-80BD-4176-AAA1-9198356C3A54}" srcOrd="1" destOrd="0" presId="urn:microsoft.com/office/officeart/2005/8/layout/list1"/>
    <dgm:cxn modelId="{9859CD9A-2D7E-45A3-A2B9-F98964E29843}" srcId="{041FC134-35AD-4A30-A2D4-C03384D2ECF2}" destId="{5D2E3462-6044-428B-890F-F9DBCBCE387D}" srcOrd="1" destOrd="0" parTransId="{894C80C1-40B6-4E38-97EA-79884EE319C5}" sibTransId="{381627E3-D88B-4EA0-AC9A-31E85C7EEF60}"/>
    <dgm:cxn modelId="{8E773FB0-292C-4055-A0AF-76A9104E33D9}" type="presOf" srcId="{998CCD58-F0F0-4802-AF6A-C5ED65AA9D4C}" destId="{AC25D485-2EE4-47E5-8304-455FA6DB7F85}" srcOrd="1" destOrd="0" presId="urn:microsoft.com/office/officeart/2005/8/layout/list1"/>
    <dgm:cxn modelId="{06EF3CC1-223D-4DF9-9059-0F36C15D1303}" type="presOf" srcId="{376546E2-AB15-42F3-849C-DF28A4841C7F}" destId="{0F5F18A1-76E9-4996-ADFE-373EC244E910}" srcOrd="1" destOrd="0" presId="urn:microsoft.com/office/officeart/2005/8/layout/list1"/>
    <dgm:cxn modelId="{BD923AC7-81A1-492F-A955-F589576AD165}" srcId="{041FC134-35AD-4A30-A2D4-C03384D2ECF2}" destId="{376546E2-AB15-42F3-849C-DF28A4841C7F}" srcOrd="2" destOrd="0" parTransId="{4BDC3ADA-3F5A-4E74-9911-28D1584813A2}" sibTransId="{6DB727A5-CDFE-44CD-BD27-BBE2A7764945}"/>
    <dgm:cxn modelId="{E48486D9-76D8-4164-B050-D6C2322F06A0}" srcId="{041FC134-35AD-4A30-A2D4-C03384D2ECF2}" destId="{88F653FC-69C0-48F7-8E2F-01546C2BB091}" srcOrd="0" destOrd="0" parTransId="{63316B7A-066C-463B-BA53-7AB4D70A5C92}" sibTransId="{03B12BDB-FA88-4AC6-8713-34ACB1805B20}"/>
    <dgm:cxn modelId="{EAEEE8E5-ED7A-4534-A269-137124C8E140}" type="presOf" srcId="{C2A6AA7E-99BD-4BE7-AF6F-299EEDB918F2}" destId="{7C482B1E-4A41-4C8B-862F-AB75B70FDBF0}" srcOrd="0" destOrd="0" presId="urn:microsoft.com/office/officeart/2005/8/layout/list1"/>
    <dgm:cxn modelId="{30445282-D3A3-4DCD-8ACC-BD0F4CC37553}" type="presParOf" srcId="{67F13C3D-1908-48EA-AAA2-654B107A4167}" destId="{47734141-C8E2-494A-B72A-E617E16B87FF}" srcOrd="0" destOrd="0" presId="urn:microsoft.com/office/officeart/2005/8/layout/list1"/>
    <dgm:cxn modelId="{D93EFC5B-C8A6-4B62-B01A-B09CD0A0FFE6}" type="presParOf" srcId="{47734141-C8E2-494A-B72A-E617E16B87FF}" destId="{1F717266-8908-4BC2-97C9-007C7CDD723F}" srcOrd="0" destOrd="0" presId="urn:microsoft.com/office/officeart/2005/8/layout/list1"/>
    <dgm:cxn modelId="{1B388748-3293-472C-BBBC-3DFD126971DE}" type="presParOf" srcId="{47734141-C8E2-494A-B72A-E617E16B87FF}" destId="{5DB8E456-80BD-4176-AAA1-9198356C3A54}" srcOrd="1" destOrd="0" presId="urn:microsoft.com/office/officeart/2005/8/layout/list1"/>
    <dgm:cxn modelId="{A7711EB7-8CCF-49B2-A24D-93D3CB2D7840}" type="presParOf" srcId="{67F13C3D-1908-48EA-AAA2-654B107A4167}" destId="{39204ADF-F72F-4488-8362-875AC7476679}" srcOrd="1" destOrd="0" presId="urn:microsoft.com/office/officeart/2005/8/layout/list1"/>
    <dgm:cxn modelId="{B974F565-4C7D-4D18-818E-5F436C8A021D}" type="presParOf" srcId="{67F13C3D-1908-48EA-AAA2-654B107A4167}" destId="{3A3D1C18-58E0-4E63-B1E0-77E07FE1F34B}" srcOrd="2" destOrd="0" presId="urn:microsoft.com/office/officeart/2005/8/layout/list1"/>
    <dgm:cxn modelId="{71C7A5C4-E69F-4709-BFE8-F6EB7C37AC82}" type="presParOf" srcId="{67F13C3D-1908-48EA-AAA2-654B107A4167}" destId="{E172EBFD-4117-474E-9087-316EE0A180EF}" srcOrd="3" destOrd="0" presId="urn:microsoft.com/office/officeart/2005/8/layout/list1"/>
    <dgm:cxn modelId="{C133BE97-DAB0-411A-BCDB-7D201A8B0D1B}" type="presParOf" srcId="{67F13C3D-1908-48EA-AAA2-654B107A4167}" destId="{E09E427A-8503-46BF-930F-002B0FEA814B}" srcOrd="4" destOrd="0" presId="urn:microsoft.com/office/officeart/2005/8/layout/list1"/>
    <dgm:cxn modelId="{A8C12BD9-E027-4A21-A9FA-137F19DD7476}" type="presParOf" srcId="{E09E427A-8503-46BF-930F-002B0FEA814B}" destId="{F70CE5B2-8523-48D0-8BCD-1DFC48D2A9C6}" srcOrd="0" destOrd="0" presId="urn:microsoft.com/office/officeart/2005/8/layout/list1"/>
    <dgm:cxn modelId="{48F4CB58-82B3-47A0-AE27-99C5EF850805}" type="presParOf" srcId="{E09E427A-8503-46BF-930F-002B0FEA814B}" destId="{4E8F0EDB-0DDF-4FC6-AF5B-CC3EC0A9976F}" srcOrd="1" destOrd="0" presId="urn:microsoft.com/office/officeart/2005/8/layout/list1"/>
    <dgm:cxn modelId="{750EEBBA-F6AC-45CC-8D32-42C0C7902F6F}" type="presParOf" srcId="{67F13C3D-1908-48EA-AAA2-654B107A4167}" destId="{11DBFB63-087E-42DB-8DCA-301942CE101E}" srcOrd="5" destOrd="0" presId="urn:microsoft.com/office/officeart/2005/8/layout/list1"/>
    <dgm:cxn modelId="{36F1854A-CFD1-42EA-A7AB-B2273C4D2AB9}" type="presParOf" srcId="{67F13C3D-1908-48EA-AAA2-654B107A4167}" destId="{2B10EF15-FF86-4D3C-AE19-32906D114D61}" srcOrd="6" destOrd="0" presId="urn:microsoft.com/office/officeart/2005/8/layout/list1"/>
    <dgm:cxn modelId="{5BA0D693-D542-43D2-A64A-43B0EFA050FE}" type="presParOf" srcId="{67F13C3D-1908-48EA-AAA2-654B107A4167}" destId="{21D13025-AA14-48DD-8CA6-6EDD645268DA}" srcOrd="7" destOrd="0" presId="urn:microsoft.com/office/officeart/2005/8/layout/list1"/>
    <dgm:cxn modelId="{0961F92C-8C6F-4A92-9EDC-AA1EE1CCF608}" type="presParOf" srcId="{67F13C3D-1908-48EA-AAA2-654B107A4167}" destId="{F2E10D94-7FA5-4AA9-8105-0FC6D3A26BE2}" srcOrd="8" destOrd="0" presId="urn:microsoft.com/office/officeart/2005/8/layout/list1"/>
    <dgm:cxn modelId="{5AEF9EE0-882A-481B-A2FA-A294CEB2E6C9}" type="presParOf" srcId="{F2E10D94-7FA5-4AA9-8105-0FC6D3A26BE2}" destId="{0EEDE31B-79E5-4F54-9975-F0FF03772B26}" srcOrd="0" destOrd="0" presId="urn:microsoft.com/office/officeart/2005/8/layout/list1"/>
    <dgm:cxn modelId="{914BD061-60DC-411E-8776-19882BB535CB}" type="presParOf" srcId="{F2E10D94-7FA5-4AA9-8105-0FC6D3A26BE2}" destId="{0F5F18A1-76E9-4996-ADFE-373EC244E910}" srcOrd="1" destOrd="0" presId="urn:microsoft.com/office/officeart/2005/8/layout/list1"/>
    <dgm:cxn modelId="{C81FC11D-DB8F-4C81-A238-AE54FD3660BB}" type="presParOf" srcId="{67F13C3D-1908-48EA-AAA2-654B107A4167}" destId="{82E12FEA-7C4D-4EBD-BE87-28DCBA168244}" srcOrd="9" destOrd="0" presId="urn:microsoft.com/office/officeart/2005/8/layout/list1"/>
    <dgm:cxn modelId="{FDF9136F-8F4A-4DB6-BEAC-955FB2969788}" type="presParOf" srcId="{67F13C3D-1908-48EA-AAA2-654B107A4167}" destId="{4FB3A14B-C5E1-41CE-8748-4F4F0BD915AC}" srcOrd="10" destOrd="0" presId="urn:microsoft.com/office/officeart/2005/8/layout/list1"/>
    <dgm:cxn modelId="{38441D28-0840-40FA-94C9-BE5B054F3C78}" type="presParOf" srcId="{67F13C3D-1908-48EA-AAA2-654B107A4167}" destId="{AC170289-9352-45BE-9E0D-0955F216B854}" srcOrd="11" destOrd="0" presId="urn:microsoft.com/office/officeart/2005/8/layout/list1"/>
    <dgm:cxn modelId="{624DCD5A-42AA-4699-9484-06DEA73D7E39}" type="presParOf" srcId="{67F13C3D-1908-48EA-AAA2-654B107A4167}" destId="{FE520893-CF8C-4223-B341-F0E7763EEF1B}" srcOrd="12" destOrd="0" presId="urn:microsoft.com/office/officeart/2005/8/layout/list1"/>
    <dgm:cxn modelId="{51CE38D5-4F42-48CF-A613-21CD4A499478}" type="presParOf" srcId="{FE520893-CF8C-4223-B341-F0E7763EEF1B}" destId="{7C482B1E-4A41-4C8B-862F-AB75B70FDBF0}" srcOrd="0" destOrd="0" presId="urn:microsoft.com/office/officeart/2005/8/layout/list1"/>
    <dgm:cxn modelId="{18ADCE6D-46DD-4767-97D5-A28969D0FC73}" type="presParOf" srcId="{FE520893-CF8C-4223-B341-F0E7763EEF1B}" destId="{95CF29E3-7028-46C5-9ECB-75923F97BD3A}" srcOrd="1" destOrd="0" presId="urn:microsoft.com/office/officeart/2005/8/layout/list1"/>
    <dgm:cxn modelId="{56E5E6D9-D961-4664-A6E4-32F5B996F705}" type="presParOf" srcId="{67F13C3D-1908-48EA-AAA2-654B107A4167}" destId="{A0D3BC5B-56EE-4F65-B31E-2B4987662DD7}" srcOrd="13" destOrd="0" presId="urn:microsoft.com/office/officeart/2005/8/layout/list1"/>
    <dgm:cxn modelId="{36DC561C-449B-436B-8BCE-079B01213ECB}" type="presParOf" srcId="{67F13C3D-1908-48EA-AAA2-654B107A4167}" destId="{4869BF93-004A-4364-8D27-DA9C01E00D2B}" srcOrd="14" destOrd="0" presId="urn:microsoft.com/office/officeart/2005/8/layout/list1"/>
    <dgm:cxn modelId="{69CA0B4C-46F7-4C85-8A00-B50CC2FA64F0}" type="presParOf" srcId="{67F13C3D-1908-48EA-AAA2-654B107A4167}" destId="{6FEF7D79-08A1-46C1-AEED-0736288D4294}" srcOrd="15" destOrd="0" presId="urn:microsoft.com/office/officeart/2005/8/layout/list1"/>
    <dgm:cxn modelId="{B3E94824-258A-4BC7-AEEA-429CDBE279D2}" type="presParOf" srcId="{67F13C3D-1908-48EA-AAA2-654B107A4167}" destId="{79BEE669-836E-4F34-AA45-12C451026321}" srcOrd="16" destOrd="0" presId="urn:microsoft.com/office/officeart/2005/8/layout/list1"/>
    <dgm:cxn modelId="{EC219E55-066F-47B3-BCF5-3BF9662CF291}" type="presParOf" srcId="{79BEE669-836E-4F34-AA45-12C451026321}" destId="{8A29D4CE-2B61-4240-8418-A7FCD254EB5D}" srcOrd="0" destOrd="0" presId="urn:microsoft.com/office/officeart/2005/8/layout/list1"/>
    <dgm:cxn modelId="{987E4E76-947B-4A6F-AA77-778DFAEB99D7}" type="presParOf" srcId="{79BEE669-836E-4F34-AA45-12C451026321}" destId="{AC25D485-2EE4-47E5-8304-455FA6DB7F85}" srcOrd="1" destOrd="0" presId="urn:microsoft.com/office/officeart/2005/8/layout/list1"/>
    <dgm:cxn modelId="{51977876-6B02-4084-A236-A2DA0BD1D9EA}" type="presParOf" srcId="{67F13C3D-1908-48EA-AAA2-654B107A4167}" destId="{A80AAC62-4FF8-4B4D-B3D9-85F2919090AD}" srcOrd="17" destOrd="0" presId="urn:microsoft.com/office/officeart/2005/8/layout/list1"/>
    <dgm:cxn modelId="{828D4BC1-EAA4-4480-B403-B76E360304FD}" type="presParOf" srcId="{67F13C3D-1908-48EA-AAA2-654B107A4167}" destId="{9F215CDC-E8C3-4E4A-B6D4-53D6A37C138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3D1C18-58E0-4E63-B1E0-77E07FE1F34B}">
      <dsp:nvSpPr>
        <dsp:cNvPr id="0" name=""/>
        <dsp:cNvSpPr/>
      </dsp:nvSpPr>
      <dsp:spPr>
        <a:xfrm>
          <a:off x="0" y="385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8E456-80BD-4176-AAA1-9198356C3A54}">
      <dsp:nvSpPr>
        <dsp:cNvPr id="0" name=""/>
        <dsp:cNvSpPr/>
      </dsp:nvSpPr>
      <dsp:spPr>
        <a:xfrm>
          <a:off x="405447" y="16181"/>
          <a:ext cx="5676265" cy="738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Introdução/ Revisão de Literatura</a:t>
          </a:r>
        </a:p>
      </dsp:txBody>
      <dsp:txXfrm>
        <a:off x="441473" y="52207"/>
        <a:ext cx="5604213" cy="665948"/>
      </dsp:txXfrm>
    </dsp:sp>
    <dsp:sp modelId="{2B10EF15-FF86-4D3C-AE19-32906D114D61}">
      <dsp:nvSpPr>
        <dsp:cNvPr id="0" name=""/>
        <dsp:cNvSpPr/>
      </dsp:nvSpPr>
      <dsp:spPr>
        <a:xfrm>
          <a:off x="0" y="1519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8F0EDB-0DDF-4FC6-AF5B-CC3EC0A9976F}">
      <dsp:nvSpPr>
        <dsp:cNvPr id="0" name=""/>
        <dsp:cNvSpPr/>
      </dsp:nvSpPr>
      <dsp:spPr>
        <a:xfrm>
          <a:off x="405447" y="1150181"/>
          <a:ext cx="5676265" cy="738000"/>
        </a:xfrm>
        <a:prstGeom prst="round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Objetivo</a:t>
          </a:r>
        </a:p>
      </dsp:txBody>
      <dsp:txXfrm>
        <a:off x="441473" y="1186207"/>
        <a:ext cx="5604213" cy="665948"/>
      </dsp:txXfrm>
    </dsp:sp>
    <dsp:sp modelId="{4FB3A14B-C5E1-41CE-8748-4F4F0BD915AC}">
      <dsp:nvSpPr>
        <dsp:cNvPr id="0" name=""/>
        <dsp:cNvSpPr/>
      </dsp:nvSpPr>
      <dsp:spPr>
        <a:xfrm>
          <a:off x="0" y="2653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5F18A1-76E9-4996-ADFE-373EC244E910}">
      <dsp:nvSpPr>
        <dsp:cNvPr id="0" name=""/>
        <dsp:cNvSpPr/>
      </dsp:nvSpPr>
      <dsp:spPr>
        <a:xfrm>
          <a:off x="405447" y="2284181"/>
          <a:ext cx="5676265" cy="738000"/>
        </a:xfrm>
        <a:prstGeom prst="roundRect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Material e Métodos</a:t>
          </a:r>
        </a:p>
      </dsp:txBody>
      <dsp:txXfrm>
        <a:off x="441473" y="2320207"/>
        <a:ext cx="5604213" cy="665948"/>
      </dsp:txXfrm>
    </dsp:sp>
    <dsp:sp modelId="{4869BF93-004A-4364-8D27-DA9C01E00D2B}">
      <dsp:nvSpPr>
        <dsp:cNvPr id="0" name=""/>
        <dsp:cNvSpPr/>
      </dsp:nvSpPr>
      <dsp:spPr>
        <a:xfrm>
          <a:off x="0" y="3787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CF29E3-7028-46C5-9ECB-75923F97BD3A}">
      <dsp:nvSpPr>
        <dsp:cNvPr id="0" name=""/>
        <dsp:cNvSpPr/>
      </dsp:nvSpPr>
      <dsp:spPr>
        <a:xfrm>
          <a:off x="405447" y="3418181"/>
          <a:ext cx="5676265" cy="738000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Resultados e Discussões</a:t>
          </a:r>
        </a:p>
      </dsp:txBody>
      <dsp:txXfrm>
        <a:off x="441473" y="3454207"/>
        <a:ext cx="5604213" cy="665948"/>
      </dsp:txXfrm>
    </dsp:sp>
    <dsp:sp modelId="{9F215CDC-E8C3-4E4A-B6D4-53D6A37C1387}">
      <dsp:nvSpPr>
        <dsp:cNvPr id="0" name=""/>
        <dsp:cNvSpPr/>
      </dsp:nvSpPr>
      <dsp:spPr>
        <a:xfrm>
          <a:off x="0" y="4921181"/>
          <a:ext cx="8108950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5D485-2EE4-47E5-8304-455FA6DB7F85}">
      <dsp:nvSpPr>
        <dsp:cNvPr id="0" name=""/>
        <dsp:cNvSpPr/>
      </dsp:nvSpPr>
      <dsp:spPr>
        <a:xfrm>
          <a:off x="405447" y="4552181"/>
          <a:ext cx="5676265" cy="738000"/>
        </a:xfrm>
        <a:prstGeom prst="roundRect">
          <a:avLst/>
        </a:prstGeom>
        <a:solidFill>
          <a:schemeClr val="tx1">
            <a:lumMod val="95000"/>
            <a:lumOff val="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4549" tIns="0" rIns="214549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Conclusões</a:t>
          </a:r>
        </a:p>
      </dsp:txBody>
      <dsp:txXfrm>
        <a:off x="441473" y="4588207"/>
        <a:ext cx="5604213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0851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702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18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479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8086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2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649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988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963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69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8444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6CC41-38B8-40DE-A288-50A42BEA320B}" type="datetimeFigureOut">
              <a:rPr lang="pt-BR" smtClean="0"/>
              <a:t>19/12/2017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B31E-6C59-4E63-BFC0-EA3CE93071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170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chart" Target="../charts/chart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JP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D596CF9-E7E0-4D8A-89BD-C86B3CECE28A}"/>
              </a:ext>
            </a:extLst>
          </p:cNvPr>
          <p:cNvSpPr/>
          <p:nvPr/>
        </p:nvSpPr>
        <p:spPr>
          <a:xfrm>
            <a:off x="138724" y="1846590"/>
            <a:ext cx="88665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Caracterização espaço-temporal da evolução dos valores de áreas municipais semeadas com soja na região Norte do Brasil</a:t>
            </a:r>
            <a:endParaRPr lang="pt-BR" sz="35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E649E9-9727-4B1B-8D71-BDBCECD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0"/>
            <a:ext cx="4320000" cy="993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6948D5-33F1-46D7-8798-DFD1DB613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79" y="0"/>
            <a:ext cx="1583297" cy="993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D0E7C4-55DD-4473-BE49-A6071E646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4" y="0"/>
            <a:ext cx="1440000" cy="11565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E1A1C6A-75E1-4E6F-8A8F-8F772C0EA12D}"/>
              </a:ext>
            </a:extLst>
          </p:cNvPr>
          <p:cNvSpPr/>
          <p:nvPr/>
        </p:nvSpPr>
        <p:spPr>
          <a:xfrm>
            <a:off x="2607604" y="3728051"/>
            <a:ext cx="6889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Discente: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Victor Hugo Rohden Prudente</a:t>
            </a: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Disciplina: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Análise Espacial</a:t>
            </a:r>
          </a:p>
          <a:p>
            <a:endParaRPr lang="pt-BR" i="1" dirty="0">
              <a:solidFill>
                <a:srgbClr val="000000"/>
              </a:solidFill>
              <a:latin typeface="Optima LT Std"/>
            </a:endParaRP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Docentes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: 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 Antônio Miguel Vieira Monteiro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Eduardo G. Camargo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1855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CF22633-A4D4-4C03-8386-26A808CC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357447"/>
            <a:ext cx="8337549" cy="3985953"/>
          </a:xfrm>
        </p:spPr>
        <p:txBody>
          <a:bodyPr>
            <a:normAutofit lnSpcReduction="10000"/>
          </a:bodyPr>
          <a:lstStyle/>
          <a:p>
            <a:endParaRPr lang="pt-BR" sz="2400" dirty="0"/>
          </a:p>
          <a:p>
            <a:r>
              <a:rPr lang="pt-BR" sz="2400" dirty="0"/>
              <a:t>ESPAÇO - TEMPORAL</a:t>
            </a:r>
          </a:p>
          <a:p>
            <a:endParaRPr lang="pt-BR" sz="2400" dirty="0"/>
          </a:p>
          <a:p>
            <a:r>
              <a:rPr lang="pt-BR" sz="2400" i="1" dirty="0"/>
              <a:t>Técnica </a:t>
            </a:r>
            <a:r>
              <a:rPr lang="pt-BR" sz="2400" i="1" dirty="0" err="1"/>
              <a:t>SatScan</a:t>
            </a:r>
            <a:endParaRPr lang="pt-BR" sz="2400" dirty="0"/>
          </a:p>
          <a:p>
            <a:pPr lvl="1"/>
            <a:r>
              <a:rPr lang="pt-BR" dirty="0"/>
              <a:t>Software </a:t>
            </a:r>
            <a:r>
              <a:rPr lang="pt-BR" dirty="0" err="1"/>
              <a:t>SatScan</a:t>
            </a:r>
            <a:r>
              <a:rPr lang="pt-BR" dirty="0"/>
              <a:t>;</a:t>
            </a:r>
          </a:p>
          <a:p>
            <a:pPr lvl="1"/>
            <a:r>
              <a:rPr lang="pt-BR" dirty="0"/>
              <a:t>Modelo Normal </a:t>
            </a:r>
            <a:r>
              <a:rPr lang="pt-BR" dirty="0">
                <a:sym typeface="Wingdings" panose="05000000000000000000" pitchFamily="2" charset="2"/>
              </a:rPr>
              <a:t> retrospectiva espaço-temporal;</a:t>
            </a:r>
          </a:p>
          <a:p>
            <a:pPr lvl="1"/>
            <a:r>
              <a:rPr lang="pt-BR" dirty="0">
                <a:sym typeface="Wingdings" panose="05000000000000000000" pitchFamily="2" charset="2"/>
              </a:rPr>
              <a:t>Tempo de agregação de um ano;</a:t>
            </a:r>
          </a:p>
          <a:p>
            <a:pPr lvl="1"/>
            <a:r>
              <a:rPr lang="pt-BR" dirty="0"/>
              <a:t>Limite de 50% no espaço e no tempo</a:t>
            </a:r>
          </a:p>
          <a:p>
            <a:pPr lvl="1"/>
            <a:endParaRPr lang="pt-BR" dirty="0"/>
          </a:p>
          <a:p>
            <a:r>
              <a:rPr lang="pt-BR" sz="2400" dirty="0"/>
              <a:t>Pequenos ajustes necessários no banco de dados</a:t>
            </a:r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CAD337D-04C4-421E-AE10-1937A3EC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74" y="1144847"/>
            <a:ext cx="3735638" cy="915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DD05916-5C91-408B-B3E0-DFFBCC8FE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4" y="503497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48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RESULTADOS E DISCUSSÕES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9AF2FAA-D131-44C4-BF25-550B17A648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6180118"/>
              </p:ext>
            </p:extLst>
          </p:nvPr>
        </p:nvGraphicFramePr>
        <p:xfrm>
          <a:off x="3403599" y="357447"/>
          <a:ext cx="5600701" cy="3248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m 6">
            <a:extLst>
              <a:ext uri="{FF2B5EF4-FFF2-40B4-BE49-F238E27FC236}">
                <a16:creationId xmlns:a16="http://schemas.microsoft.com/office/drawing/2014/main" id="{5A56940A-E86E-4E40-A017-BD0BFCC54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3429000"/>
            <a:ext cx="4680000" cy="332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8176554-6B4B-4BB1-BCA6-CD088631D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000" y="4475740"/>
            <a:ext cx="1800000" cy="202481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E32E6D70-509B-4924-B391-B2C30E6974F1}"/>
              </a:ext>
            </a:extLst>
          </p:cNvPr>
          <p:cNvSpPr/>
          <p:nvPr/>
        </p:nvSpPr>
        <p:spPr>
          <a:xfrm>
            <a:off x="-203201" y="714894"/>
            <a:ext cx="360679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Baixos  1990 - 2000;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/>
              <a:t>Crescimento </a:t>
            </a:r>
            <a:r>
              <a:rPr lang="pt-BR" sz="2000" dirty="0">
                <a:sym typeface="Wingdings" panose="05000000000000000000" pitchFamily="2" charset="2"/>
              </a:rPr>
              <a:t> 2001-2005;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Estagnação  2006 – 2012;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2000" dirty="0">
                <a:sym typeface="Wingdings" panose="05000000000000000000" pitchFamily="2" charset="2"/>
              </a:rPr>
              <a:t>Forte crescimento  após 2010;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113378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964B5B28-BFF7-4ACA-BB34-3E90C52B4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603667"/>
            <a:ext cx="4368800" cy="2943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991239-9EA0-4D77-B739-A75503732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4901"/>
            <a:ext cx="1800000" cy="202721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49C8A98-645C-418C-A445-FDDE67222EBC}"/>
              </a:ext>
            </a:extLst>
          </p:cNvPr>
          <p:cNvSpPr/>
          <p:nvPr/>
        </p:nvSpPr>
        <p:spPr>
          <a:xfrm>
            <a:off x="4775200" y="603667"/>
            <a:ext cx="41656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os anos 2000: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&gt; TC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Tocantins (</a:t>
            </a:r>
            <a:r>
              <a:rPr lang="pt-BR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Figueirópolis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TC19921991 = 16,86 vezes, Porto Nacional TC19931992 = 13,17 vezes);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Rondônia (Vilhena TC19981997 = 9,73 vezes, Colorado TC19991998 = 49 vezes);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Pará (Redenção e Paragominas TC19981997 = 9 e 1,83 respectivamente) e;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Amazonas (Itacoatiara TC19981997 = 0,55 vezes)</a:t>
            </a:r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749D58C-830B-4278-B260-370BB9DE0ECA}"/>
              </a:ext>
            </a:extLst>
          </p:cNvPr>
          <p:cNvSpPr/>
          <p:nvPr/>
        </p:nvSpPr>
        <p:spPr>
          <a:xfrm>
            <a:off x="1685700" y="4820205"/>
            <a:ext cx="4602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76 municípios (TC20072006) reduziram;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</a:rPr>
              <a:t>Após 2010 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Maiores valores de </a:t>
            </a:r>
            <a:r>
              <a:rPr lang="pt-BR" dirty="0" err="1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TCs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0539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B56353A-D937-45F2-94D5-122667D8B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" y="583146"/>
            <a:ext cx="4312329" cy="3061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5DEA67-CA31-456B-A02D-8B4AE7C59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70" y="3749335"/>
            <a:ext cx="1800000" cy="180937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4F788D1-001F-4377-AE1C-CF5F73654346}"/>
              </a:ext>
            </a:extLst>
          </p:cNvPr>
          <p:cNvSpPr/>
          <p:nvPr/>
        </p:nvSpPr>
        <p:spPr>
          <a:xfrm>
            <a:off x="5143500" y="3270667"/>
            <a:ext cx="416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Até 1996: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 para Tocantins e Rondônia;</a:t>
            </a:r>
          </a:p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2000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Começa aumentar o CA</a:t>
            </a:r>
          </a:p>
          <a:p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Após 2010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Roraima, Amapá e Acre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25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57F40741-98AB-4C2E-B0D9-E3A92769277B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4F788D1-001F-4377-AE1C-CF5F73654346}"/>
              </a:ext>
            </a:extLst>
          </p:cNvPr>
          <p:cNvSpPr/>
          <p:nvPr/>
        </p:nvSpPr>
        <p:spPr>
          <a:xfrm>
            <a:off x="241300" y="552867"/>
            <a:ext cx="416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 crescimento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anos 2000;</a:t>
            </a: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1991 a 2003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menores valores;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Concentração maior de pontos no quadrante AA do gráfico;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Todos os valores positivos para </a:t>
            </a:r>
            <a:r>
              <a:rPr lang="pt-BR" i="1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de Moran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A44459-1A63-408D-ABB5-6679D48AD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4"/>
          <a:stretch/>
        </p:blipFill>
        <p:spPr>
          <a:xfrm>
            <a:off x="4737102" y="850900"/>
            <a:ext cx="3998912" cy="1863724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4C2625A7-FA2A-430D-B50C-C2909BA770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9818872"/>
              </p:ext>
            </p:extLst>
          </p:nvPr>
        </p:nvGraphicFramePr>
        <p:xfrm>
          <a:off x="3478847" y="3208077"/>
          <a:ext cx="5512753" cy="3050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4706517D-C15F-4299-8D6A-BE3653648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49" y="3671887"/>
            <a:ext cx="1962151" cy="18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752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ACD87B6D-F7A4-4A18-AF72-C83EE241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2" y="592751"/>
            <a:ext cx="5014294" cy="3560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2E0FC78-ABDA-46A7-97CF-657D528EB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975101-D9FD-4C0B-B849-16A041CA8B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438" y="1790701"/>
            <a:ext cx="1800000" cy="182481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528825C-1022-4DAD-BF50-B8D8A44CC75E}"/>
              </a:ext>
            </a:extLst>
          </p:cNvPr>
          <p:cNvSpPr/>
          <p:nvPr/>
        </p:nvSpPr>
        <p:spPr>
          <a:xfrm>
            <a:off x="605912" y="4388204"/>
            <a:ext cx="7801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cluster Alto- Alto  Tocantins (</a:t>
            </a:r>
            <a:r>
              <a:rPr lang="pt-BR" dirty="0"/>
              <a:t>Peixe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) até 2016;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Rondônia (</a:t>
            </a:r>
            <a:r>
              <a:rPr lang="pt-BR" dirty="0"/>
              <a:t>Corumbiara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anos 2000  cluster Alto-Alto;</a:t>
            </a: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Pará (</a:t>
            </a:r>
            <a:r>
              <a:rPr lang="pt-BR" dirty="0"/>
              <a:t>Ulianópolis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 cluster AA semelhante a Rondônia;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2016  4 cluster  adicionado Pará (</a:t>
            </a:r>
            <a:r>
              <a:rPr lang="pt-BR" dirty="0"/>
              <a:t>Santana do Araguaia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 e Tocantins (</a:t>
            </a:r>
            <a:r>
              <a:rPr lang="pt-BR" dirty="0"/>
              <a:t>Pium</a:t>
            </a: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);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Cluster Alto-Alto  2004 a 2016  </a:t>
            </a:r>
            <a:r>
              <a:rPr lang="pt-BR" dirty="0"/>
              <a:t>Goiatins (TO)</a:t>
            </a:r>
            <a:endParaRPr lang="pt-BR" dirty="0">
              <a:latin typeface="Arial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5666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DF6DAA8-A0F1-485C-9362-8F3C4264F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5" y="540523"/>
            <a:ext cx="4320000" cy="30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E0036B-955F-473E-949A-1E19E4624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3790798"/>
            <a:ext cx="4346278" cy="107330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97D3B10-3144-4680-A252-EB85F363C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13" t="3390" r="3662" b="1130"/>
          <a:stretch/>
        </p:blipFill>
        <p:spPr>
          <a:xfrm>
            <a:off x="4697585" y="3760123"/>
            <a:ext cx="4320000" cy="2908685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3940D6E-0092-4B1C-BA33-5EFFF2B91C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796907"/>
              </p:ext>
            </p:extLst>
          </p:nvPr>
        </p:nvGraphicFramePr>
        <p:xfrm>
          <a:off x="377584" y="4864099"/>
          <a:ext cx="4204239" cy="176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Retângulo 7">
            <a:extLst>
              <a:ext uri="{FF2B5EF4-FFF2-40B4-BE49-F238E27FC236}">
                <a16:creationId xmlns:a16="http://schemas.microsoft.com/office/drawing/2014/main" id="{2015200D-072E-420E-99B4-D71E4A06D694}"/>
              </a:ext>
            </a:extLst>
          </p:cNvPr>
          <p:cNvSpPr/>
          <p:nvPr/>
        </p:nvSpPr>
        <p:spPr>
          <a:xfrm>
            <a:off x="4978399" y="540523"/>
            <a:ext cx="4039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2005-2000 e 2015-2010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maiores ganhos;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 Moran das diferenças  maior para datas mais atuais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542CCEA-F1A3-4016-B57D-0416503D36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99" y="2083839"/>
            <a:ext cx="1148518" cy="129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7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859A4A3B-7BFF-4C2E-A260-89CCE4651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5" y="526900"/>
            <a:ext cx="4320000" cy="3067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5415DB-9E9F-4608-A552-5DC597347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438" y="1330572"/>
            <a:ext cx="1440000" cy="1459856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54B541D8-9C91-4B10-AC8B-BFD07C84A0CB}"/>
              </a:ext>
            </a:extLst>
          </p:cNvPr>
          <p:cNvSpPr/>
          <p:nvPr/>
        </p:nvSpPr>
        <p:spPr>
          <a:xfrm>
            <a:off x="605912" y="4388204"/>
            <a:ext cx="7801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Dois clusters Alto-Alto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diferença 2010 – 2005  Rondônia e Pará;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Dois clusters Alto-Alto 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diferença 2015 – 2010  Tocantins e Pará;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Intenso uso do solo  Intensificação ou extensificação?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dirty="0">
              <a:latin typeface="Arial" panose="020B0604020202020204" pitchFamily="34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89818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B541D8-9C91-4B10-AC8B-BFD07C84A0CB}"/>
              </a:ext>
            </a:extLst>
          </p:cNvPr>
          <p:cNvSpPr/>
          <p:nvPr/>
        </p:nvSpPr>
        <p:spPr>
          <a:xfrm>
            <a:off x="390012" y="4677447"/>
            <a:ext cx="80427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(2004-2016)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município de Campos Lindos (TO)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vizinho de Goiatins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(2005-2016)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 leste do estado de Rondônia (Vilhena, Cabixi, Corumbiara,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(2013 - 2016) 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ao oeste do estado do Tocantins e o município de Santana do Araguaia (PA) e outro para os municípios a nordeste do estado do Pará (Dom Eliseu, Paragominas e Ulianópolis)</a:t>
            </a: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B9530B6C-9C8E-48DA-B6B1-3A7C6A8F2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447"/>
            <a:ext cx="6081606" cy="4320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9390268-99E2-4E9E-8786-BC4554D46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357447"/>
            <a:ext cx="608160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19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6BAAA6BC-4CD3-43DB-9A5C-607C657C10E2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CONCLUSÕES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4B541D8-9C91-4B10-AC8B-BFD07C84A0CB}"/>
              </a:ext>
            </a:extLst>
          </p:cNvPr>
          <p:cNvSpPr/>
          <p:nvPr/>
        </p:nvSpPr>
        <p:spPr>
          <a:xfrm>
            <a:off x="250312" y="778546"/>
            <a:ext cx="866508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Os padrões de distribuição espacial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intensificar após os anos 2000;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Posteriormente ao ano 2010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formação de 4 no espaço;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As regiões Oeste de Tocantins e Leste de Rondônia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maior destaque para a formação de aglomerados com altos valores de AMSS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proximidade com o estado do Mato Grosso, maior produtor brasileiro de soja;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A consolidação dos clusters de 2013 a 2016 sugere uma expansão das áreas de AMSS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no Tocantins e no Pará;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O uso das técnicas de agrupamentos espaciais e espaços temporais se mostraram promissoras para identificar os aglomerados agrícolas de AMSS, necessitando pesquisas com mais culturas.</a:t>
            </a:r>
          </a:p>
        </p:txBody>
      </p:sp>
    </p:spTree>
    <p:extLst>
      <p:ext uri="{BB962C8B-B14F-4D97-AF65-F5344CB8AC3E}">
        <p14:creationId xmlns:p14="http://schemas.microsoft.com/office/powerpoint/2010/main" val="1121571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23CD796-4757-43E9-A132-3F2EFE94A67A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Espaço Reservado para Conteúdo 5">
            <a:extLst>
              <a:ext uri="{FF2B5EF4-FFF2-40B4-BE49-F238E27FC236}">
                <a16:creationId xmlns:a16="http://schemas.microsoft.com/office/drawing/2014/main" id="{F7A5A2FD-886A-438E-9653-E0EA208D8A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2827072"/>
              </p:ext>
            </p:extLst>
          </p:nvPr>
        </p:nvGraphicFramePr>
        <p:xfrm>
          <a:off x="406400" y="609600"/>
          <a:ext cx="8108950" cy="556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06580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>
            <a:extLst>
              <a:ext uri="{FF2B5EF4-FFF2-40B4-BE49-F238E27FC236}">
                <a16:creationId xmlns:a16="http://schemas.microsoft.com/office/drawing/2014/main" id="{9D596CF9-E7E0-4D8A-89BD-C86B3CECE28A}"/>
              </a:ext>
            </a:extLst>
          </p:cNvPr>
          <p:cNvSpPr/>
          <p:nvPr/>
        </p:nvSpPr>
        <p:spPr>
          <a:xfrm>
            <a:off x="0" y="2667382"/>
            <a:ext cx="8866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/>
              <a:t>OBRIGADO!!</a:t>
            </a:r>
            <a:endParaRPr lang="pt-BR" sz="3500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6E649E9-9727-4B1B-8D71-BDBCECDC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0"/>
            <a:ext cx="4320000" cy="993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36948D5-33F1-46D7-8798-DFD1DB6137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979" y="0"/>
            <a:ext cx="1583297" cy="9936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0E1A1C6A-75E1-4E6F-8A8F-8F772C0EA12D}"/>
              </a:ext>
            </a:extLst>
          </p:cNvPr>
          <p:cNvSpPr/>
          <p:nvPr/>
        </p:nvSpPr>
        <p:spPr>
          <a:xfrm>
            <a:off x="421100" y="4769451"/>
            <a:ext cx="68890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Discente: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Victor Hugo Rohden Prudente</a:t>
            </a: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Disciplina: 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Análise Espacial</a:t>
            </a:r>
          </a:p>
          <a:p>
            <a:endParaRPr lang="pt-BR" i="1" dirty="0">
              <a:solidFill>
                <a:srgbClr val="000000"/>
              </a:solidFill>
              <a:latin typeface="Optima LT Std"/>
            </a:endParaRPr>
          </a:p>
          <a:p>
            <a:r>
              <a:rPr lang="pt-BR" i="1" u="sng" dirty="0">
                <a:solidFill>
                  <a:srgbClr val="000000"/>
                </a:solidFill>
                <a:latin typeface="Optima LT Std"/>
              </a:rPr>
              <a:t>Docentes</a:t>
            </a:r>
            <a:r>
              <a:rPr lang="pt-BR" i="1" dirty="0">
                <a:solidFill>
                  <a:srgbClr val="000000"/>
                </a:solidFill>
                <a:latin typeface="Optima LT Std"/>
              </a:rPr>
              <a:t>: 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 Antônio Miguel Vieira Monteiro</a:t>
            </a:r>
          </a:p>
          <a:p>
            <a:r>
              <a:rPr lang="pt-BR" i="1" dirty="0">
                <a:solidFill>
                  <a:srgbClr val="000000"/>
                </a:solidFill>
                <a:latin typeface="Optima LT Std"/>
              </a:rPr>
              <a:t>Dr. Eduardo G. Camargo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FBC8C48-D7E6-43F3-A9FF-2AF00AA3D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80639"/>
            <a:ext cx="1056790" cy="96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08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0943C-BE01-47FB-AB9B-50593C1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6" y="357447"/>
            <a:ext cx="7883583" cy="5819516"/>
          </a:xfrm>
        </p:spPr>
        <p:txBody>
          <a:bodyPr>
            <a:normAutofit/>
          </a:bodyPr>
          <a:lstStyle/>
          <a:p>
            <a:endParaRPr lang="pt-BR" dirty="0"/>
          </a:p>
          <a:p>
            <a:r>
              <a:rPr lang="pt-BR" dirty="0"/>
              <a:t>Importância da Soja para o Brasil:</a:t>
            </a:r>
          </a:p>
          <a:p>
            <a:pPr lvl="1"/>
            <a:r>
              <a:rPr lang="pt-BR" dirty="0"/>
              <a:t>Cadeias produtivas de animais;</a:t>
            </a:r>
          </a:p>
          <a:p>
            <a:pPr lvl="1"/>
            <a:r>
              <a:rPr lang="pt-BR" dirty="0"/>
              <a:t>Mercado de exportação</a:t>
            </a:r>
          </a:p>
          <a:p>
            <a:endParaRPr lang="pt-BR" dirty="0"/>
          </a:p>
          <a:p>
            <a:r>
              <a:rPr lang="pt-BR" dirty="0"/>
              <a:t>Surgimento de novas fronteiras Agrícolas:</a:t>
            </a:r>
          </a:p>
          <a:p>
            <a:pPr lvl="1"/>
            <a:r>
              <a:rPr lang="pt-BR" dirty="0"/>
              <a:t>Mato Grosso </a:t>
            </a:r>
            <a:r>
              <a:rPr lang="pt-BR" dirty="0">
                <a:sym typeface="Wingdings" panose="05000000000000000000" pitchFamily="2" charset="2"/>
              </a:rPr>
              <a:t> maior produtor nacional</a:t>
            </a:r>
            <a:endParaRPr lang="pt-BR" dirty="0"/>
          </a:p>
          <a:p>
            <a:endParaRPr lang="pt-BR" dirty="0"/>
          </a:p>
          <a:p>
            <a:r>
              <a:rPr lang="pt-BR" dirty="0"/>
              <a:t>Acompanhamento espaço-temporal</a:t>
            </a:r>
          </a:p>
          <a:p>
            <a:pPr lvl="1"/>
            <a:r>
              <a:rPr lang="pt-BR" dirty="0"/>
              <a:t>Onde e Como?</a:t>
            </a:r>
          </a:p>
          <a:p>
            <a:pPr lvl="1"/>
            <a:r>
              <a:rPr lang="pt-BR" dirty="0"/>
              <a:t>Entender </a:t>
            </a:r>
            <a:r>
              <a:rPr lang="pt-BR" dirty="0">
                <a:sym typeface="Wingdings" panose="05000000000000000000" pitchFamily="2" charset="2"/>
              </a:rPr>
              <a:t> gerenciar/</a:t>
            </a:r>
            <a:r>
              <a:rPr lang="pt-BR" dirty="0" err="1">
                <a:sym typeface="Wingdings" panose="05000000000000000000" pitchFamily="2" charset="2"/>
              </a:rPr>
              <a:t>logistica</a:t>
            </a:r>
            <a:endParaRPr lang="pt-BR" dirty="0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823CD796-4757-43E9-A132-3F2EFE94A67A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INTRODUÇÃO</a:t>
            </a:r>
          </a:p>
        </p:txBody>
      </p:sp>
    </p:spTree>
    <p:extLst>
      <p:ext uri="{BB962C8B-B14F-4D97-AF65-F5344CB8AC3E}">
        <p14:creationId xmlns:p14="http://schemas.microsoft.com/office/powerpoint/2010/main" val="182667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0943C-BE01-47FB-AB9B-50593C1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6" y="357447"/>
            <a:ext cx="7883583" cy="5819516"/>
          </a:xfrm>
        </p:spPr>
        <p:txBody>
          <a:bodyPr>
            <a:normAutofit fontScale="92500" lnSpcReduction="20000"/>
          </a:bodyPr>
          <a:lstStyle/>
          <a:p>
            <a:endParaRPr lang="pt-BR" dirty="0"/>
          </a:p>
          <a:p>
            <a:r>
              <a:rPr lang="pt-BR" dirty="0"/>
              <a:t>Análises espaciais de áreas</a:t>
            </a:r>
          </a:p>
          <a:p>
            <a:pPr lvl="1"/>
            <a:r>
              <a:rPr lang="pt-BR" dirty="0"/>
              <a:t>Índice  de Moran (</a:t>
            </a:r>
            <a:r>
              <a:rPr lang="pt-BR" i="1" dirty="0"/>
              <a:t>I</a:t>
            </a:r>
            <a:r>
              <a:rPr lang="pt-BR" dirty="0"/>
              <a:t> de Moran);</a:t>
            </a:r>
          </a:p>
          <a:p>
            <a:pPr lvl="1"/>
            <a:r>
              <a:rPr lang="pt-BR" dirty="0"/>
              <a:t>Índice Local de Associação Espacial (</a:t>
            </a:r>
            <a:r>
              <a:rPr lang="pt-BR" i="1" dirty="0"/>
              <a:t>Local Index </a:t>
            </a:r>
            <a:r>
              <a:rPr lang="pt-BR" i="1" dirty="0" err="1"/>
              <a:t>of</a:t>
            </a:r>
            <a:r>
              <a:rPr lang="pt-BR" i="1" dirty="0"/>
              <a:t> </a:t>
            </a:r>
            <a:r>
              <a:rPr lang="pt-BR" i="1" dirty="0" err="1"/>
              <a:t>Spatial</a:t>
            </a:r>
            <a:r>
              <a:rPr lang="pt-BR" i="1" dirty="0"/>
              <a:t> </a:t>
            </a:r>
            <a:r>
              <a:rPr lang="pt-BR" i="1" dirty="0" err="1"/>
              <a:t>Association</a:t>
            </a:r>
            <a:r>
              <a:rPr lang="pt-BR" i="1" dirty="0"/>
              <a:t> </a:t>
            </a:r>
            <a:r>
              <a:rPr lang="pt-BR" dirty="0"/>
              <a:t>- LISA)</a:t>
            </a:r>
          </a:p>
          <a:p>
            <a:r>
              <a:rPr lang="pt-BR" i="1" dirty="0"/>
              <a:t>I </a:t>
            </a:r>
            <a:r>
              <a:rPr lang="pt-BR" dirty="0"/>
              <a:t>de Moran e LISA </a:t>
            </a:r>
            <a:r>
              <a:rPr lang="pt-BR" dirty="0">
                <a:sym typeface="Wingdings" panose="05000000000000000000" pitchFamily="2" charset="2"/>
              </a:rPr>
              <a:t> padrões espaciais</a:t>
            </a:r>
            <a:r>
              <a:rPr lang="pt-BR" dirty="0"/>
              <a:t>:</a:t>
            </a:r>
          </a:p>
          <a:p>
            <a:pPr lvl="1"/>
            <a:r>
              <a:rPr lang="pt-BR" dirty="0"/>
              <a:t>E o tempo?;</a:t>
            </a:r>
          </a:p>
          <a:p>
            <a:endParaRPr lang="pt-BR" dirty="0"/>
          </a:p>
          <a:p>
            <a:r>
              <a:rPr lang="pt-BR" dirty="0"/>
              <a:t>Técnica </a:t>
            </a:r>
            <a:r>
              <a:rPr lang="pt-BR" dirty="0" err="1"/>
              <a:t>SatScan</a:t>
            </a:r>
            <a:r>
              <a:rPr lang="pt-BR" dirty="0"/>
              <a:t>;</a:t>
            </a:r>
          </a:p>
          <a:p>
            <a:pPr lvl="1"/>
            <a:r>
              <a:rPr lang="pt-BR" dirty="0"/>
              <a:t> janela no tempo e/ou espaço;</a:t>
            </a:r>
          </a:p>
          <a:p>
            <a:pPr lvl="1"/>
            <a:r>
              <a:rPr lang="pt-BR" dirty="0"/>
              <a:t>intervalo no tempo;</a:t>
            </a:r>
          </a:p>
          <a:p>
            <a:pPr lvl="1"/>
            <a:r>
              <a:rPr lang="pt-BR" dirty="0"/>
              <a:t>um círculo ou uma elipse no espaço;</a:t>
            </a:r>
          </a:p>
          <a:p>
            <a:pPr lvl="1"/>
            <a:r>
              <a:rPr lang="pt-BR" dirty="0"/>
              <a:t>um cilindro com base circular ou elíptica no espaço-tempo</a:t>
            </a:r>
          </a:p>
          <a:p>
            <a:pPr lvl="1"/>
            <a:endParaRPr lang="pt-BR" dirty="0"/>
          </a:p>
          <a:p>
            <a:r>
              <a:rPr lang="pt-BR" dirty="0"/>
              <a:t>Utilizado para estudos que envolvem distribuição espacial de casos de doenças</a:t>
            </a:r>
          </a:p>
          <a:p>
            <a:pPr lvl="1"/>
            <a:r>
              <a:rPr lang="pt-BR" dirty="0"/>
              <a:t>Pouco (nada encontrado) para a agricultura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B15937D8-FF24-4651-85E8-F7F8173420DF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152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00943C-BE01-47FB-AB9B-50593C15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766" y="357447"/>
            <a:ext cx="7883583" cy="5819516"/>
          </a:xfrm>
        </p:spPr>
        <p:txBody>
          <a:bodyPr>
            <a:normAutofit/>
          </a:bodyPr>
          <a:lstStyle/>
          <a:p>
            <a:pPr lvl="0"/>
            <a:endParaRPr lang="pt-BR" b="1" dirty="0"/>
          </a:p>
          <a:p>
            <a:pPr lvl="0"/>
            <a:endParaRPr lang="pt-BR" b="1" dirty="0"/>
          </a:p>
          <a:p>
            <a:pPr lvl="0"/>
            <a:endParaRPr lang="pt-BR" b="1" dirty="0"/>
          </a:p>
          <a:p>
            <a:pPr lvl="0"/>
            <a:r>
              <a:rPr lang="pt-BR" b="1" dirty="0"/>
              <a:t>Objetivo</a:t>
            </a:r>
          </a:p>
          <a:p>
            <a:pPr lvl="1"/>
            <a:r>
              <a:rPr lang="pt-BR" dirty="0"/>
              <a:t>Diante do exposto, este trabalho tem por objetivo </a:t>
            </a:r>
            <a:r>
              <a:rPr lang="pt-BR" u="sng" dirty="0"/>
              <a:t>analisar as evoluções espaço e espaço-temporal </a:t>
            </a:r>
            <a:r>
              <a:rPr lang="pt-BR" dirty="0"/>
              <a:t>dos valores de Área Municipal Semeada com Soja (AMSS) para os municípios do Norte do Brasil entre os anos de 1990 a 2016.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82C3FF4-390C-454B-A568-712A2549B064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OBJETIVO</a:t>
            </a:r>
          </a:p>
        </p:txBody>
      </p:sp>
    </p:spTree>
    <p:extLst>
      <p:ext uri="{BB962C8B-B14F-4D97-AF65-F5344CB8AC3E}">
        <p14:creationId xmlns:p14="http://schemas.microsoft.com/office/powerpoint/2010/main" val="1077042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27E73045-7D91-4CF1-92B2-99C3D0AFF634}"/>
              </a:ext>
            </a:extLst>
          </p:cNvPr>
          <p:cNvSpPr/>
          <p:nvPr/>
        </p:nvSpPr>
        <p:spPr>
          <a:xfrm>
            <a:off x="239130" y="779318"/>
            <a:ext cx="34165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Região Norte do Brasil;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450 municípios;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 estados;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76E2A2F-220F-4F54-96D3-92D802CBF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00" y="465939"/>
            <a:ext cx="5691770" cy="4043084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MATERIAL E MÉTODOS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4B688FA-5761-4146-B62A-10C37F52F7A5}"/>
              </a:ext>
            </a:extLst>
          </p:cNvPr>
          <p:cNvSpPr/>
          <p:nvPr/>
        </p:nvSpPr>
        <p:spPr>
          <a:xfrm>
            <a:off x="239129" y="4453069"/>
            <a:ext cx="34165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PAM – IBGE;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Área Semeada (ha);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1990 - 2016;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Estatística descritiva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03CEF9F-9C25-4E73-9E67-86F2F275F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4617515"/>
            <a:ext cx="2836993" cy="211203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45D39C-4D1F-4B12-A8C1-1348EB54F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5401" y="6102350"/>
            <a:ext cx="755650" cy="75565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32F07E1-30C2-40A5-9E14-058DC6760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230028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06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1766" y="357447"/>
                <a:ext cx="7883583" cy="4913053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pt-BR" sz="2400" dirty="0"/>
              </a:p>
              <a:p>
                <a:r>
                  <a:rPr lang="pt-BR" sz="2400" dirty="0"/>
                  <a:t>CRESCIMENTO TEMPORAL DA AMSS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Taxa de Crescimento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𝑇𝐶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𝑆𝑂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pt-BR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𝑆𝑂</m:t>
                            </m:r>
                          </m:e>
                          <m:sub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pt-BR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i="1">
                                <a:latin typeface="Cambria Math" panose="02040503050406030204" pitchFamily="18" charset="0"/>
                              </a:rPr>
                              <m:t>𝑆𝑂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endParaRPr lang="pt-BR" dirty="0"/>
              </a:p>
              <a:p>
                <a:pPr lvl="1"/>
                <a:endParaRPr lang="pt-BR" dirty="0"/>
              </a:p>
              <a:p>
                <a:pPr lvl="2"/>
                <a:r>
                  <a:rPr lang="pt-BR" dirty="0" err="1"/>
                  <a:t>SO</a:t>
                </a:r>
                <a:r>
                  <a:rPr lang="pt-BR" baseline="-25000" dirty="0" err="1"/>
                  <a:t>i</a:t>
                </a:r>
                <a:r>
                  <a:rPr lang="pt-BR" dirty="0"/>
                  <a:t> e </a:t>
                </a:r>
                <a:r>
                  <a:rPr lang="pt-BR" dirty="0" err="1"/>
                  <a:t>SO</a:t>
                </a:r>
                <a:r>
                  <a:rPr lang="pt-BR" baseline="-25000" dirty="0" err="1"/>
                  <a:t>f</a:t>
                </a:r>
                <a:r>
                  <a:rPr lang="pt-BR" dirty="0"/>
                  <a:t> são os valores de área semeada para cada ano</a:t>
                </a:r>
              </a:p>
              <a:p>
                <a:endParaRPr lang="pt-BR" sz="2400" dirty="0"/>
              </a:p>
              <a:p>
                <a:endParaRPr lang="pt-BR" sz="2400" dirty="0"/>
              </a:p>
              <a:p>
                <a:r>
                  <a:rPr lang="pt-BR" sz="2400" dirty="0"/>
                  <a:t>Crescimento Acelerado: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i="1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𝑇𝐶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pt-BR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>
                            <a:latin typeface="Cambria Math" panose="02040503050406030204" pitchFamily="18" charset="0"/>
                          </a:rPr>
                          <m:t>𝑇𝐶</m:t>
                        </m:r>
                      </m:e>
                      <m:sub>
                        <m:r>
                          <a:rPr lang="pt-BR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pt-BR" dirty="0"/>
              </a:p>
              <a:p>
                <a:pPr lvl="1"/>
                <a:endParaRPr lang="pt-BR" dirty="0"/>
              </a:p>
              <a:p>
                <a:pPr lvl="2"/>
                <a:r>
                  <a:rPr lang="pt-BR" dirty="0" err="1"/>
                  <a:t>TC</a:t>
                </a:r>
                <a:r>
                  <a:rPr lang="pt-BR" baseline="-25000" dirty="0" err="1"/>
                  <a:t>f</a:t>
                </a:r>
                <a:r>
                  <a:rPr lang="pt-BR" dirty="0"/>
                  <a:t> e </a:t>
                </a:r>
                <a:r>
                  <a:rPr lang="pt-BR" dirty="0" err="1"/>
                  <a:t>TC</a:t>
                </a:r>
                <a:r>
                  <a:rPr lang="pt-BR" baseline="-25000" dirty="0" err="1"/>
                  <a:t>i</a:t>
                </a:r>
                <a:r>
                  <a:rPr lang="pt-BR" dirty="0"/>
                  <a:t> representam as TC iniciais e finais comparadas</a:t>
                </a:r>
              </a:p>
              <a:p>
                <a:pPr lvl="1"/>
                <a:endParaRPr lang="pt-BR" dirty="0"/>
              </a:p>
              <a:p>
                <a:pPr lvl="1"/>
                <a:endParaRPr lang="pt-BR" dirty="0"/>
              </a:p>
            </p:txBody>
          </p:sp>
        </mc:Choice>
        <mc:Fallback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1766" y="357447"/>
                <a:ext cx="7883583" cy="4913053"/>
              </a:xfrm>
              <a:blipFill>
                <a:blip r:embed="rId2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Imagem 8">
            <a:extLst>
              <a:ext uri="{FF2B5EF4-FFF2-40B4-BE49-F238E27FC236}">
                <a16:creationId xmlns:a16="http://schemas.microsoft.com/office/drawing/2014/main" id="{3772C3AB-E1B8-41CF-B7E9-69C236664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25" y="319794"/>
            <a:ext cx="2875277" cy="10090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82D3A57-0BD7-4B5A-AED8-2A68BA9847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1535589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2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7800" y="357447"/>
                <a:ext cx="8337549" cy="3985953"/>
              </a:xfrm>
            </p:spPr>
            <p:txBody>
              <a:bodyPr>
                <a:normAutofit fontScale="85000" lnSpcReduction="20000"/>
              </a:bodyPr>
              <a:lstStyle/>
              <a:p>
                <a:endParaRPr lang="pt-BR" sz="2400" dirty="0"/>
              </a:p>
              <a:p>
                <a:r>
                  <a:rPr lang="pt-BR" sz="2400" dirty="0"/>
                  <a:t>PADRÕES ESPACIAIS DE DISTRIBUIÇÃO DE AMSS</a:t>
                </a:r>
              </a:p>
              <a:p>
                <a:endParaRPr lang="pt-BR" sz="2400" dirty="0"/>
              </a:p>
              <a:p>
                <a:r>
                  <a:rPr lang="pt-BR" sz="2400" dirty="0"/>
                  <a:t>Índice de Moran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pt-BR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pt-BR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pt-B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sub>
                        </m:sSub>
                      </m:num>
                      <m:den>
                        <m:sSup>
                          <m:sSup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p>
                        </m:sSup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den>
                    </m:f>
                  </m:oMath>
                </a14:m>
                <a:endParaRPr lang="pt-BR" dirty="0"/>
              </a:p>
              <a:p>
                <a:pPr lvl="2"/>
                <a:endParaRPr lang="pt-BR" dirty="0"/>
              </a:p>
              <a:p>
                <a:pPr lvl="2"/>
                <a:r>
                  <a:rPr lang="pt-BR" dirty="0"/>
                  <a:t>vetor das médias ponderadas – </a:t>
                </a:r>
                <a:r>
                  <a:rPr lang="pt-BR" i="1" dirty="0" err="1"/>
                  <a:t>W</a:t>
                </a:r>
                <a:r>
                  <a:rPr lang="pt-BR" i="1" baseline="-25000" dirty="0" err="1"/>
                  <a:t>z</a:t>
                </a:r>
                <a:r>
                  <a:rPr lang="pt-BR" i="1" baseline="-25000" dirty="0"/>
                  <a:t>;</a:t>
                </a:r>
              </a:p>
              <a:p>
                <a:pPr lvl="2"/>
                <a:r>
                  <a:rPr lang="pt-BR" dirty="0"/>
                  <a:t>vetor dos desvios  - Z</a:t>
                </a:r>
              </a:p>
              <a:p>
                <a:pPr lvl="1"/>
                <a:endParaRPr lang="pt-BR" dirty="0"/>
              </a:p>
              <a:p>
                <a:r>
                  <a:rPr lang="pt-BR" sz="2400" dirty="0"/>
                  <a:t>LISA: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pt-B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sSub>
                          <m:sSubPr>
                            <m:ctrlPr>
                              <a:rPr lang="pt-B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pt-BR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  <m:r>
                      <a:rPr lang="pt-BR" b="0" i="1" smtClean="0">
                        <a:latin typeface="Cambria Math" panose="02040503050406030204" pitchFamily="18" charset="0"/>
                      </a:rPr>
                      <m:t>)/</m:t>
                    </m:r>
                    <m:sSup>
                      <m:sSupPr>
                        <m:ctrlP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pt-BR" dirty="0"/>
              </a:p>
              <a:p>
                <a:pPr lvl="2"/>
                <a:r>
                  <a:rPr lang="pt-BR" dirty="0"/>
                  <a:t>variância da distribuição dos valores dos desvios 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pt-B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pt-BR" dirty="0"/>
                  <a:t> </a:t>
                </a:r>
              </a:p>
              <a:p>
                <a:pPr marL="457200" lvl="1" indent="0">
                  <a:buNone/>
                </a:pPr>
                <a:endParaRPr lang="pt-BR" dirty="0"/>
              </a:p>
            </p:txBody>
          </p:sp>
        </mc:Choice>
        <mc:Fallback xmlns="">
          <p:sp>
            <p:nvSpPr>
              <p:cNvPr id="7" name="Espaço Reservado para Conteúdo 2">
                <a:extLst>
                  <a:ext uri="{FF2B5EF4-FFF2-40B4-BE49-F238E27FC236}">
                    <a16:creationId xmlns:a16="http://schemas.microsoft.com/office/drawing/2014/main" id="{ECF22633-A4D4-4C03-8386-26A808CC3E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7800" y="357447"/>
                <a:ext cx="8337549" cy="3985953"/>
              </a:xfrm>
              <a:blipFill>
                <a:blip r:embed="rId2"/>
                <a:stretch>
                  <a:fillRect l="-6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m 7">
            <a:extLst>
              <a:ext uri="{FF2B5EF4-FFF2-40B4-BE49-F238E27FC236}">
                <a16:creationId xmlns:a16="http://schemas.microsoft.com/office/drawing/2014/main" id="{68523130-B682-4D75-B9CC-C7E2C4C26DF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23" b="28502"/>
          <a:stretch/>
        </p:blipFill>
        <p:spPr bwMode="auto">
          <a:xfrm>
            <a:off x="628651" y="4523047"/>
            <a:ext cx="1849121" cy="12585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438D84F-95C5-48B7-81D0-1F7CBF5313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343400"/>
            <a:ext cx="2350770" cy="2137987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951F186-D62C-4308-AE52-1320164B8855}"/>
              </a:ext>
            </a:extLst>
          </p:cNvPr>
          <p:cNvSpPr/>
          <p:nvPr/>
        </p:nvSpPr>
        <p:spPr>
          <a:xfrm>
            <a:off x="-419100" y="578161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2"/>
            <a:r>
              <a:rPr lang="pt-BR" dirty="0"/>
              <a:t>Matriz de vizinhança – Contiguidade</a:t>
            </a:r>
          </a:p>
          <a:p>
            <a:pPr lvl="3"/>
            <a:r>
              <a:rPr lang="pt-BR" dirty="0"/>
              <a:t>Rainha – Primeira ordem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6DF2BB8-9A64-4396-8F8B-656A412209C0}"/>
              </a:ext>
            </a:extLst>
          </p:cNvPr>
          <p:cNvSpPr/>
          <p:nvPr/>
        </p:nvSpPr>
        <p:spPr>
          <a:xfrm>
            <a:off x="4801872" y="5227619"/>
            <a:ext cx="1866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Alto-Alto (AA), Baixo-Baixo (BB), Alto-Baixo (AB) e Baixo-Alto (BA)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D6A07DE-8D58-4E8F-9C53-8B1071146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1291224"/>
            <a:ext cx="990600" cy="990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C112190-5C30-4D9F-A0EB-C2B64E254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25" y="319794"/>
            <a:ext cx="2875277" cy="1009083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5EC68BD-B441-491E-AE08-F0F82DE50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7601" y="1407911"/>
            <a:ext cx="755650" cy="75565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D9520D8D-41FE-46F3-9D1E-489FF032F4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00" y="1535589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B0173C33-CA48-4EBB-9B05-439A590FE9C1}"/>
              </a:ext>
            </a:extLst>
          </p:cNvPr>
          <p:cNvSpPr/>
          <p:nvPr/>
        </p:nvSpPr>
        <p:spPr>
          <a:xfrm>
            <a:off x="0" y="0"/>
            <a:ext cx="9144000" cy="35744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CF22633-A4D4-4C03-8386-26A808CC3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357447"/>
            <a:ext cx="8337549" cy="3985953"/>
          </a:xfrm>
        </p:spPr>
        <p:txBody>
          <a:bodyPr>
            <a:normAutofit lnSpcReduction="10000"/>
          </a:bodyPr>
          <a:lstStyle/>
          <a:p>
            <a:endParaRPr lang="pt-BR" sz="2400" dirty="0"/>
          </a:p>
          <a:p>
            <a:r>
              <a:rPr lang="pt-BR" sz="2400" dirty="0"/>
              <a:t>DIEFERENÇA NO ESPAÇO EM DIFERENTES TEMPOS</a:t>
            </a:r>
          </a:p>
          <a:p>
            <a:endParaRPr lang="pt-BR" sz="2400" dirty="0"/>
          </a:p>
          <a:p>
            <a:r>
              <a:rPr lang="pt-BR" sz="2400" i="1" dirty="0"/>
              <a:t>I </a:t>
            </a:r>
            <a:r>
              <a:rPr lang="pt-BR" sz="2400" dirty="0"/>
              <a:t>de Moran  das diferenças</a:t>
            </a:r>
          </a:p>
          <a:p>
            <a:pPr lvl="1"/>
            <a:r>
              <a:rPr lang="pt-BR" dirty="0"/>
              <a:t>4 anos intervalos: 1995-1990, 2000-1995, 2005-2000, 2010-2005, 2015-2010</a:t>
            </a:r>
          </a:p>
          <a:p>
            <a:pPr lvl="1"/>
            <a:endParaRPr lang="pt-BR" dirty="0"/>
          </a:p>
          <a:p>
            <a:r>
              <a:rPr lang="pt-BR" sz="2400" dirty="0"/>
              <a:t>LISA das diferenças;</a:t>
            </a:r>
          </a:p>
          <a:p>
            <a:endParaRPr lang="pt-BR" sz="2400" dirty="0"/>
          </a:p>
          <a:p>
            <a:r>
              <a:rPr lang="pt-BR" sz="2400" dirty="0"/>
              <a:t>Gráficos de espalhamento das diferenças</a:t>
            </a:r>
          </a:p>
          <a:p>
            <a:pPr marL="457200" lvl="1" indent="0">
              <a:buNone/>
            </a:pPr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69B4A9B-EBED-43FA-AF1B-1063AE2BC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00" y="5867400"/>
            <a:ext cx="990600" cy="9906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4658518-A200-45B6-9183-D4B2F14A6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685401" y="5984087"/>
            <a:ext cx="755650" cy="75565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DDC818A-EE74-44F1-80D3-EE29D4AE2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6111765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735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357</TotalTime>
  <Words>929</Words>
  <Application>Microsoft Office PowerPoint</Application>
  <PresentationFormat>Apresentação na tela (4:3)</PresentationFormat>
  <Paragraphs>159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Optima LT Std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Hugo Rohden Prudente</dc:creator>
  <cp:lastModifiedBy>Victor Hugo Rohden Prudente</cp:lastModifiedBy>
  <cp:revision>20</cp:revision>
  <dcterms:created xsi:type="dcterms:W3CDTF">2017-12-18T19:22:54Z</dcterms:created>
  <dcterms:modified xsi:type="dcterms:W3CDTF">2017-12-19T10:49:10Z</dcterms:modified>
</cp:coreProperties>
</file>