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6" r:id="rId1"/>
  </p:sldMasterIdLst>
  <p:notesMasterIdLst>
    <p:notesMasterId r:id="rId17"/>
  </p:notesMasterIdLst>
  <p:sldIdLst>
    <p:sldId id="256" r:id="rId2"/>
    <p:sldId id="276" r:id="rId3"/>
    <p:sldId id="342" r:id="rId4"/>
    <p:sldId id="278" r:id="rId5"/>
    <p:sldId id="335" r:id="rId6"/>
    <p:sldId id="326" r:id="rId7"/>
    <p:sldId id="337" r:id="rId8"/>
    <p:sldId id="331" r:id="rId9"/>
    <p:sldId id="336" r:id="rId10"/>
    <p:sldId id="332" r:id="rId11"/>
    <p:sldId id="338" r:id="rId12"/>
    <p:sldId id="340" r:id="rId13"/>
    <p:sldId id="341" r:id="rId14"/>
    <p:sldId id="333" r:id="rId15"/>
    <p:sldId id="334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lo" initials="D" lastIdx="1" clrIdx="0">
    <p:extLst>
      <p:ext uri="{19B8F6BF-5375-455C-9EA6-DF929625EA0E}">
        <p15:presenceInfo xmlns:p15="http://schemas.microsoft.com/office/powerpoint/2012/main" userId="Dani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65"/>
    <a:srgbClr val="FF0000"/>
    <a:srgbClr val="744C00"/>
    <a:srgbClr val="589AD6"/>
    <a:srgbClr val="62A0D8"/>
    <a:srgbClr val="348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B72DEA-0459-4391-B119-727F36ED7AAD}">
  <a:tblStyle styleId="{B1B72DEA-0459-4391-B119-727F36ED7AAD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15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337563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2236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0649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0294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2057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2826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8570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50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107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302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8753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8376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0100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507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4382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3636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41141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32088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629531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31626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79413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29550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70169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3332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36695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57347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811176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311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-702" y="748618"/>
            <a:ext cx="6868342" cy="33128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Population density and deforestation in the Brazilian Amazon: New insights on the current human settlement patterns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I. Tritsch &amp; F.-M. Le Tourneau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pt-BR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(Applied Geography, 2016)</a:t>
            </a:r>
            <a:endParaRPr lang="pt-B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-936" y="4154967"/>
            <a:ext cx="7988685" cy="1536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b="0" i="0" u="none" strike="noStrike" cap="none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t-BR" sz="3200" b="0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Danilo A. Rodrigues</a:t>
            </a: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86" name="Shape 86" descr="degr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693" y="3578613"/>
            <a:ext cx="2257423" cy="150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 descr="fogoa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7459" y="1795508"/>
            <a:ext cx="2275657" cy="151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madeir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6577" y="0"/>
            <a:ext cx="2257423" cy="152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 descr="detex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8342" y="5348063"/>
            <a:ext cx="2275657" cy="1537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72414" y="2823211"/>
            <a:ext cx="1175386" cy="2914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ounded Rectangle 12"/>
          <p:cNvSpPr/>
          <p:nvPr/>
        </p:nvSpPr>
        <p:spPr>
          <a:xfrm>
            <a:off x="272414" y="3915989"/>
            <a:ext cx="1175386" cy="3607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ounded Rectangle 15"/>
          <p:cNvSpPr/>
          <p:nvPr/>
        </p:nvSpPr>
        <p:spPr>
          <a:xfrm>
            <a:off x="3606164" y="3915989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ounded Rectangle 16"/>
          <p:cNvSpPr/>
          <p:nvPr/>
        </p:nvSpPr>
        <p:spPr>
          <a:xfrm>
            <a:off x="3606164" y="2794636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ounded Rectangle 19"/>
          <p:cNvSpPr/>
          <p:nvPr/>
        </p:nvSpPr>
        <p:spPr>
          <a:xfrm>
            <a:off x="6811193" y="3915989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ounded Rectangle 20"/>
          <p:cNvSpPr/>
          <p:nvPr/>
        </p:nvSpPr>
        <p:spPr>
          <a:xfrm>
            <a:off x="6811193" y="2794636"/>
            <a:ext cx="537211" cy="2369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extBox 21"/>
          <p:cNvSpPr txBox="1"/>
          <p:nvPr/>
        </p:nvSpPr>
        <p:spPr>
          <a:xfrm>
            <a:off x="4417560" y="4276725"/>
            <a:ext cx="3977140" cy="2477601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“Despopulação”: </a:t>
            </a:r>
            <a:r>
              <a:rPr lang="pt-BR" b="1" dirty="0" smtClean="0"/>
              <a:t>concentração de terras</a:t>
            </a:r>
            <a:r>
              <a:rPr lang="pt-BR" dirty="0" smtClean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Relação entre </a:t>
            </a:r>
            <a:r>
              <a:rPr lang="pt-BR" b="1" dirty="0" smtClean="0"/>
              <a:t>desmatamento</a:t>
            </a:r>
            <a:r>
              <a:rPr lang="pt-BR" dirty="0" smtClean="0"/>
              <a:t> e </a:t>
            </a:r>
            <a:r>
              <a:rPr lang="pt-BR" b="1" dirty="0" smtClean="0"/>
              <a:t>ocupação</a:t>
            </a:r>
            <a:r>
              <a:rPr lang="pt-BR" dirty="0" smtClean="0"/>
              <a:t>/</a:t>
            </a:r>
            <a:r>
              <a:rPr lang="pt-BR" b="1" dirty="0" smtClean="0"/>
              <a:t>população fixa</a:t>
            </a:r>
            <a:r>
              <a:rPr lang="pt-BR" dirty="0" smtClean="0"/>
              <a:t>;</a:t>
            </a:r>
          </a:p>
          <a:p>
            <a:endParaRPr lang="pt-BR" sz="500" dirty="0"/>
          </a:p>
          <a:p>
            <a:r>
              <a:rPr lang="pt-BR" b="1" dirty="0" smtClean="0"/>
              <a:t>Colonização agrária</a:t>
            </a:r>
            <a:r>
              <a:rPr lang="pt-BR" dirty="0" smtClean="0"/>
              <a:t> (1970) &gt; estabelecer </a:t>
            </a:r>
            <a:r>
              <a:rPr lang="pt-BR" b="1" dirty="0" smtClean="0"/>
              <a:t>famílias rurais</a:t>
            </a:r>
            <a:r>
              <a:rPr lang="pt-BR" dirty="0" smtClean="0"/>
              <a:t> &gt; agricultura mecanizada e pecuária de </a:t>
            </a:r>
            <a:r>
              <a:rPr lang="pt-BR" b="1" dirty="0" smtClean="0"/>
              <a:t>larga escala;</a:t>
            </a:r>
            <a:r>
              <a:rPr lang="pt-BR" dirty="0" smtClean="0"/>
              <a:t> </a:t>
            </a:r>
          </a:p>
          <a:p>
            <a:endParaRPr lang="pt-BR" sz="500" dirty="0"/>
          </a:p>
          <a:p>
            <a:r>
              <a:rPr lang="pt-BR" dirty="0" smtClean="0"/>
              <a:t>Políticas de </a:t>
            </a:r>
            <a:r>
              <a:rPr lang="pt-BR" b="1" dirty="0" smtClean="0"/>
              <a:t>reforma agrária</a:t>
            </a:r>
            <a:r>
              <a:rPr lang="pt-BR" dirty="0" smtClean="0"/>
              <a:t> &gt; </a:t>
            </a:r>
            <a:r>
              <a:rPr lang="pt-BR" b="1" dirty="0" smtClean="0"/>
              <a:t>elevar a densidade demográfica</a:t>
            </a:r>
            <a:r>
              <a:rPr lang="pt-BR" dirty="0" smtClean="0"/>
              <a:t> em áreas desmatadas &gt; priorizar a R.A.D. (</a:t>
            </a:r>
            <a:r>
              <a:rPr lang="pt-BR" b="1" dirty="0" smtClean="0"/>
              <a:t>programa ABC)</a:t>
            </a:r>
            <a:r>
              <a:rPr lang="pt-BR" dirty="0" smtClean="0"/>
              <a:t> &gt; aliviando a </a:t>
            </a:r>
            <a:r>
              <a:rPr lang="pt-BR" b="1" dirty="0" smtClean="0"/>
              <a:t>pressão sobre novas áreas.</a:t>
            </a:r>
            <a:endParaRPr lang="pt-BR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6661150" y="2753795"/>
            <a:ext cx="0" cy="2777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654800" y="3875148"/>
            <a:ext cx="0" cy="2777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499420" y="2743793"/>
            <a:ext cx="2029723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Desertos humanos</a:t>
            </a:r>
            <a:endParaRPr lang="pt-B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8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8050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0" y="2286108"/>
            <a:ext cx="8467397" cy="32712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260" y="5547881"/>
            <a:ext cx="846739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Incremento de área desmatada (km²) na Flona do Jamanxin (PA) de 2000 a 2015 (dados PRODES*).</a:t>
            </a:r>
            <a:endParaRPr lang="pt-BR" dirty="0"/>
          </a:p>
        </p:txBody>
      </p:sp>
      <p:sp>
        <p:nvSpPr>
          <p:cNvPr id="10" name="TextBox 9"/>
          <p:cNvSpPr txBox="1"/>
          <p:nvPr/>
        </p:nvSpPr>
        <p:spPr>
          <a:xfrm>
            <a:off x="563874" y="6593733"/>
            <a:ext cx="8467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*Instituto </a:t>
            </a:r>
            <a:r>
              <a:rPr lang="pt-BR" sz="1000" dirty="0"/>
              <a:t>Nacional de Pesquisas Espaciais (INPE). (</a:t>
            </a:r>
            <a:r>
              <a:rPr lang="pt-BR" sz="1000" dirty="0" smtClean="0"/>
              <a:t>2017). </a:t>
            </a:r>
            <a:r>
              <a:rPr lang="pt-BR" sz="1000" dirty="0"/>
              <a:t>Projeto PRODES: </a:t>
            </a:r>
            <a:r>
              <a:rPr lang="pt-BR" sz="1000" dirty="0" smtClean="0"/>
              <a:t>Monitoramento da </a:t>
            </a:r>
            <a:r>
              <a:rPr lang="pt-BR" sz="1000" dirty="0"/>
              <a:t>floresta </a:t>
            </a:r>
            <a:r>
              <a:rPr lang="pt-BR" sz="1000" dirty="0" smtClean="0"/>
              <a:t>Amazônica </a:t>
            </a:r>
            <a:r>
              <a:rPr lang="pt-BR" sz="1000" dirty="0"/>
              <a:t>Brasileira por </a:t>
            </a:r>
            <a:r>
              <a:rPr lang="pt-BR" sz="1000" dirty="0" smtClean="0"/>
              <a:t>satélite</a:t>
            </a:r>
            <a:r>
              <a:rPr lang="pt-BR" sz="1000" dirty="0"/>
              <a:t>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5137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976971" y="2217423"/>
            <a:ext cx="495301" cy="49720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271871" y="2217423"/>
            <a:ext cx="1185454" cy="63055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3562350" y="2295525"/>
            <a:ext cx="84189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688 mil 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69605" y="2532699"/>
            <a:ext cx="3269469" cy="3339376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Exemplo combinação entre </a:t>
            </a:r>
            <a:r>
              <a:rPr lang="pt-BR" b="1" dirty="0"/>
              <a:t>população rural</a:t>
            </a:r>
            <a:r>
              <a:rPr lang="pt-BR" dirty="0"/>
              <a:t> e </a:t>
            </a:r>
            <a:r>
              <a:rPr lang="pt-BR" b="1" dirty="0"/>
              <a:t>conservação da cobertura florestal</a:t>
            </a:r>
            <a:r>
              <a:rPr lang="pt-BR" dirty="0"/>
              <a:t>;</a:t>
            </a:r>
          </a:p>
          <a:p>
            <a:endParaRPr lang="pt-BR" sz="500" dirty="0" smtClean="0"/>
          </a:p>
          <a:p>
            <a:r>
              <a:rPr lang="pt-BR" dirty="0" smtClean="0"/>
              <a:t>~70% </a:t>
            </a:r>
            <a:r>
              <a:rPr lang="pt-BR" b="1" dirty="0" smtClean="0"/>
              <a:t>áreas protegidas</a:t>
            </a:r>
            <a:r>
              <a:rPr lang="pt-BR" dirty="0" smtClean="0"/>
              <a:t>;</a:t>
            </a:r>
          </a:p>
          <a:p>
            <a:r>
              <a:rPr lang="pt-BR" dirty="0" smtClean="0"/>
              <a:t>Participação das </a:t>
            </a:r>
            <a:r>
              <a:rPr lang="pt-BR" b="1" dirty="0" smtClean="0"/>
              <a:t>áreas protegidas</a:t>
            </a:r>
            <a:r>
              <a:rPr lang="pt-BR" dirty="0" smtClean="0"/>
              <a:t> na </a:t>
            </a:r>
            <a:r>
              <a:rPr lang="pt-BR" b="1" dirty="0" smtClean="0"/>
              <a:t>redução do desmatamento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Queda no </a:t>
            </a:r>
            <a:r>
              <a:rPr lang="pt-BR" b="1" dirty="0" smtClean="0"/>
              <a:t>preço</a:t>
            </a:r>
            <a:r>
              <a:rPr lang="pt-BR" dirty="0" smtClean="0"/>
              <a:t> de </a:t>
            </a:r>
            <a:r>
              <a:rPr lang="pt-BR" b="1" dirty="0" smtClean="0"/>
              <a:t>produtos não-madeireiros</a:t>
            </a:r>
            <a:r>
              <a:rPr lang="pt-BR" dirty="0"/>
              <a:t> </a:t>
            </a:r>
            <a:r>
              <a:rPr lang="pt-BR" dirty="0" smtClean="0"/>
              <a:t>&gt; redução nas </a:t>
            </a:r>
            <a:r>
              <a:rPr lang="pt-BR" b="1" dirty="0" smtClean="0"/>
              <a:t>atividades econômicas tradicionais </a:t>
            </a:r>
            <a:r>
              <a:rPr lang="pt-BR" dirty="0" smtClean="0"/>
              <a:t>&gt; população </a:t>
            </a:r>
            <a:r>
              <a:rPr lang="pt-BR" b="1" dirty="0" smtClean="0"/>
              <a:t>ameaçada </a:t>
            </a:r>
            <a:r>
              <a:rPr lang="pt-BR" dirty="0" smtClean="0"/>
              <a:t>&gt; atração à </a:t>
            </a:r>
            <a:r>
              <a:rPr lang="pt-BR" b="1" dirty="0" smtClean="0"/>
              <a:t>produção</a:t>
            </a:r>
            <a:r>
              <a:rPr lang="pt-BR" dirty="0" smtClean="0"/>
              <a:t> em </a:t>
            </a:r>
            <a:r>
              <a:rPr lang="pt-BR" b="1" dirty="0" smtClean="0"/>
              <a:t>grande escala</a:t>
            </a:r>
            <a:r>
              <a:rPr lang="pt-BR" dirty="0" smtClean="0"/>
              <a:t>.</a:t>
            </a:r>
          </a:p>
          <a:p>
            <a:endParaRPr lang="pt-BR" sz="500" dirty="0"/>
          </a:p>
          <a:p>
            <a:r>
              <a:rPr lang="pt-BR" dirty="0" smtClean="0"/>
              <a:t>Políticas de P. S. A. (</a:t>
            </a:r>
            <a:r>
              <a:rPr lang="pt-BR" b="1" dirty="0" smtClean="0"/>
              <a:t>Bolsa Floresta</a:t>
            </a:r>
            <a:r>
              <a:rPr lang="pt-BR" dirty="0" smtClean="0"/>
              <a:t>), </a:t>
            </a:r>
            <a:r>
              <a:rPr lang="pt-BR" b="1" dirty="0" smtClean="0"/>
              <a:t>Projeto Assentamentos Sustentáveis na Amazônia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328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CONCLUSÃO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1" name="Shape 95"/>
          <p:cNvSpPr txBox="1">
            <a:spLocks/>
          </p:cNvSpPr>
          <p:nvPr/>
        </p:nvSpPr>
        <p:spPr>
          <a:xfrm>
            <a:off x="289742" y="1180376"/>
            <a:ext cx="8270058" cy="508072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As interações entre o desmatamento e a demografia são complexas e mutáveis.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O desmatamento na Amazônia não pode ser visto como resultado de uma pressão demográfica.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 “urbanização discreta” evidencia a importância e urgência de políticas públicas direcionadas a planejamento urbano na Amazônia.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 existência de diferentes padrões de ocupação evidencia que, para a conservação da floresta Amazônica, são necessárias distintas políticas que considerem os diferentes contextos de ocupação.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11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ctrTitle"/>
          </p:nvPr>
        </p:nvSpPr>
        <p:spPr>
          <a:xfrm>
            <a:off x="-702" y="748618"/>
            <a:ext cx="6868342" cy="331282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R="0" lvl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Population density and deforestation in the Brazilian Amazon: New insights on the current human settlement patterns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/>
            </a:r>
            <a:b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I. Tritsch &amp; F.-M. Le Tourneau</a:t>
            </a:r>
            <a:r>
              <a:rPr lang="pt-BR" sz="38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pt-BR" sz="2000" b="0" i="0" u="none" strike="noStrike" cap="none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(Applied Geography, 2016)</a:t>
            </a:r>
            <a:endParaRPr lang="pt-BR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5" name="Shape 85"/>
          <p:cNvSpPr txBox="1">
            <a:spLocks noGrp="1"/>
          </p:cNvSpPr>
          <p:nvPr>
            <p:ph type="subTitle" idx="1"/>
          </p:nvPr>
        </p:nvSpPr>
        <p:spPr>
          <a:xfrm>
            <a:off x="-936" y="4154967"/>
            <a:ext cx="7988685" cy="1536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b="0" i="0" u="none" strike="noStrike" cap="none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pt-BR" sz="3200" b="0" i="0" u="none" strike="noStrike" cap="none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Danilo A. Rodrigues</a:t>
            </a:r>
          </a:p>
          <a:p>
            <a:pPr marL="0" marR="0" lvl="0" indent="0" algn="l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endParaRPr lang="pt-BR" sz="32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86" name="Shape 86" descr="degra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693" y="3578613"/>
            <a:ext cx="2257423" cy="1503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 descr="fogoao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77459" y="1795508"/>
            <a:ext cx="2275657" cy="151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 descr="madeira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6577" y="0"/>
            <a:ext cx="2257423" cy="1529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 descr="detex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68342" y="5348063"/>
            <a:ext cx="2275657" cy="1537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456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4"/>
          <p:cNvSpPr txBox="1">
            <a:spLocks/>
          </p:cNvSpPr>
          <p:nvPr/>
        </p:nvSpPr>
        <p:spPr>
          <a:xfrm>
            <a:off x="0" y="196627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INTRODUÇÃO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" name="Shape 95"/>
          <p:cNvSpPr txBox="1">
            <a:spLocks/>
          </p:cNvSpPr>
          <p:nvPr/>
        </p:nvSpPr>
        <p:spPr>
          <a:xfrm>
            <a:off x="12012" y="1029751"/>
            <a:ext cx="89922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Crescimento demográfico na Amazônia: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2,5mi em 1960 para 24,3mi (2016)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1960-2016:</a:t>
            </a:r>
            <a:b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71mi ha (18%)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&lt;?&gt; Densidade populacional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01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4"/>
          <p:cNvSpPr txBox="1">
            <a:spLocks/>
          </p:cNvSpPr>
          <p:nvPr/>
        </p:nvSpPr>
        <p:spPr>
          <a:xfrm>
            <a:off x="0" y="196627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INTRODUÇÃO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" name="Shape 95"/>
          <p:cNvSpPr txBox="1">
            <a:spLocks/>
          </p:cNvSpPr>
          <p:nvPr/>
        </p:nvSpPr>
        <p:spPr>
          <a:xfrm>
            <a:off x="12012" y="1029751"/>
            <a:ext cx="89922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Crescimento demográfico na Amazônia: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2,5mi em 1960 para 24,3mi (2016)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1960-2016:</a:t>
            </a:r>
            <a:b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</a:b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71mi ha (18%)</a:t>
            </a: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l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 &lt;?&gt; Densidade populacional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9" name="Shape 95"/>
          <p:cNvSpPr txBox="1">
            <a:spLocks/>
          </p:cNvSpPr>
          <p:nvPr/>
        </p:nvSpPr>
        <p:spPr>
          <a:xfrm>
            <a:off x="285061" y="5004851"/>
            <a:ext cx="8446187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Investigar o relacionamento mútuo entre densidade populacional humana e desmatamento na Amazônia Brasileira entre 2000 e 2010.</a:t>
            </a:r>
            <a:endParaRPr lang="pt-BR" sz="2200" dirty="0" smtClean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0" name="Shape 94"/>
          <p:cNvSpPr txBox="1">
            <a:spLocks/>
          </p:cNvSpPr>
          <p:nvPr/>
        </p:nvSpPr>
        <p:spPr>
          <a:xfrm>
            <a:off x="152400" y="4221121"/>
            <a:ext cx="6886577" cy="7343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OBJETIVO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9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95"/>
          <p:cNvSpPr txBox="1">
            <a:spLocks/>
          </p:cNvSpPr>
          <p:nvPr/>
        </p:nvSpPr>
        <p:spPr>
          <a:xfrm>
            <a:off x="27351" y="3995829"/>
            <a:ext cx="6868342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Floresta (1970)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583" t="2454" b="77989"/>
          <a:stretch/>
        </p:blipFill>
        <p:spPr>
          <a:xfrm>
            <a:off x="406402" y="1681698"/>
            <a:ext cx="8142511" cy="2220686"/>
          </a:xfrm>
          <a:prstGeom prst="rect">
            <a:avLst/>
          </a:prstGeom>
        </p:spPr>
      </p:pic>
      <p:sp>
        <p:nvSpPr>
          <p:cNvPr id="18" name="Shape 95"/>
          <p:cNvSpPr txBox="1">
            <a:spLocks/>
          </p:cNvSpPr>
          <p:nvPr/>
        </p:nvSpPr>
        <p:spPr>
          <a:xfrm>
            <a:off x="5737274" y="928109"/>
            <a:ext cx="2085926" cy="5914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01" t="87330" r="68813"/>
          <a:stretch/>
        </p:blipFill>
        <p:spPr>
          <a:xfrm>
            <a:off x="6886575" y="4467301"/>
            <a:ext cx="1964097" cy="13572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0615" t="47628" r="45757" b="38732"/>
          <a:stretch/>
        </p:blipFill>
        <p:spPr>
          <a:xfrm>
            <a:off x="2332270" y="4470400"/>
            <a:ext cx="1733550" cy="1303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52534" t="27853" r="23350" b="58957"/>
          <a:stretch/>
        </p:blipFill>
        <p:spPr>
          <a:xfrm>
            <a:off x="261030" y="4503513"/>
            <a:ext cx="1837561" cy="13093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7855" t="66288" r="68108" b="16305"/>
          <a:stretch/>
        </p:blipFill>
        <p:spPr>
          <a:xfrm>
            <a:off x="4342191" y="4470400"/>
            <a:ext cx="1841295" cy="1737071"/>
          </a:xfrm>
          <a:prstGeom prst="rect">
            <a:avLst/>
          </a:prstGeom>
        </p:spPr>
      </p:pic>
      <p:sp>
        <p:nvSpPr>
          <p:cNvPr id="24" name="Shape 95"/>
          <p:cNvSpPr txBox="1">
            <a:spLocks/>
          </p:cNvSpPr>
          <p:nvPr/>
        </p:nvSpPr>
        <p:spPr>
          <a:xfrm>
            <a:off x="2237927" y="3986365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Shape 95"/>
          <p:cNvSpPr txBox="1">
            <a:spLocks/>
          </p:cNvSpPr>
          <p:nvPr/>
        </p:nvSpPr>
        <p:spPr>
          <a:xfrm>
            <a:off x="4299142" y="3979149"/>
            <a:ext cx="5035358" cy="524364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 demográficos e sócio-econômicos</a:t>
            </a:r>
            <a:endParaRPr lang="pt-BR" sz="2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Shape 95"/>
          <p:cNvSpPr txBox="1">
            <a:spLocks/>
          </p:cNvSpPr>
          <p:nvPr/>
        </p:nvSpPr>
        <p:spPr>
          <a:xfrm>
            <a:off x="4058875" y="6207471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Dados/área do setor (km²)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Densidade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0" name="Shape 95"/>
          <p:cNvSpPr txBox="1">
            <a:spLocks/>
          </p:cNvSpPr>
          <p:nvPr/>
        </p:nvSpPr>
        <p:spPr>
          <a:xfrm>
            <a:off x="2586174" y="5824591"/>
            <a:ext cx="1427116" cy="5865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1970-2000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" name="Shape 95"/>
          <p:cNvSpPr txBox="1">
            <a:spLocks/>
          </p:cNvSpPr>
          <p:nvPr/>
        </p:nvSpPr>
        <p:spPr>
          <a:xfrm>
            <a:off x="298819" y="899653"/>
            <a:ext cx="2033451" cy="90374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95"/>
          <p:cNvSpPr txBox="1">
            <a:spLocks/>
          </p:cNvSpPr>
          <p:nvPr/>
        </p:nvSpPr>
        <p:spPr>
          <a:xfrm>
            <a:off x="27351" y="3995829"/>
            <a:ext cx="6868342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Floresta (1970)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583" t="2454" b="77989"/>
          <a:stretch/>
        </p:blipFill>
        <p:spPr>
          <a:xfrm>
            <a:off x="406402" y="1681698"/>
            <a:ext cx="8142511" cy="2220686"/>
          </a:xfrm>
          <a:prstGeom prst="rect">
            <a:avLst/>
          </a:prstGeom>
        </p:spPr>
      </p:pic>
      <p:sp>
        <p:nvSpPr>
          <p:cNvPr id="18" name="Shape 95"/>
          <p:cNvSpPr txBox="1">
            <a:spLocks/>
          </p:cNvSpPr>
          <p:nvPr/>
        </p:nvSpPr>
        <p:spPr>
          <a:xfrm>
            <a:off x="5737274" y="928109"/>
            <a:ext cx="2085926" cy="591465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301" t="87330" r="68813"/>
          <a:stretch/>
        </p:blipFill>
        <p:spPr>
          <a:xfrm>
            <a:off x="6886575" y="4467301"/>
            <a:ext cx="1964097" cy="13572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30615" t="47628" r="45757" b="38732"/>
          <a:stretch/>
        </p:blipFill>
        <p:spPr>
          <a:xfrm>
            <a:off x="2332270" y="4470400"/>
            <a:ext cx="1733550" cy="1303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52534" t="27853" r="23350" b="58957"/>
          <a:stretch/>
        </p:blipFill>
        <p:spPr>
          <a:xfrm>
            <a:off x="261030" y="4503513"/>
            <a:ext cx="1837561" cy="13093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7855" t="66288" r="68108" b="16305"/>
          <a:stretch/>
        </p:blipFill>
        <p:spPr>
          <a:xfrm>
            <a:off x="4342191" y="4470400"/>
            <a:ext cx="1841295" cy="1737071"/>
          </a:xfrm>
          <a:prstGeom prst="rect">
            <a:avLst/>
          </a:prstGeom>
        </p:spPr>
      </p:pic>
      <p:sp>
        <p:nvSpPr>
          <p:cNvPr id="24" name="Shape 95"/>
          <p:cNvSpPr txBox="1">
            <a:spLocks/>
          </p:cNvSpPr>
          <p:nvPr/>
        </p:nvSpPr>
        <p:spPr>
          <a:xfrm>
            <a:off x="2237927" y="3986365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5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Desmatamento</a:t>
            </a:r>
            <a:endParaRPr lang="pt-BR" sz="25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Shape 95"/>
          <p:cNvSpPr txBox="1">
            <a:spLocks/>
          </p:cNvSpPr>
          <p:nvPr/>
        </p:nvSpPr>
        <p:spPr>
          <a:xfrm>
            <a:off x="4299142" y="3979149"/>
            <a:ext cx="5683058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 demográficos e sócio-econômicos</a:t>
            </a:r>
            <a:endParaRPr lang="pt-BR" sz="2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Shape 95"/>
          <p:cNvSpPr txBox="1">
            <a:spLocks/>
          </p:cNvSpPr>
          <p:nvPr/>
        </p:nvSpPr>
        <p:spPr>
          <a:xfrm>
            <a:off x="4058875" y="6207471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Dados/área do setor (km²)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Densidade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84054" y="4411980"/>
            <a:ext cx="2476766" cy="23774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hape 95"/>
          <p:cNvSpPr txBox="1">
            <a:spLocks/>
          </p:cNvSpPr>
          <p:nvPr/>
        </p:nvSpPr>
        <p:spPr>
          <a:xfrm>
            <a:off x="2254425" y="5979335"/>
            <a:ext cx="2791233" cy="74369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1970-2000</a:t>
            </a:r>
          </a:p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2000-2010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7" name="Shape 95"/>
          <p:cNvSpPr txBox="1">
            <a:spLocks/>
          </p:cNvSpPr>
          <p:nvPr/>
        </p:nvSpPr>
        <p:spPr>
          <a:xfrm>
            <a:off x="298819" y="899652"/>
            <a:ext cx="6868342" cy="566124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32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Dados</a:t>
            </a:r>
            <a:endParaRPr lang="pt-BR" sz="32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68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" name="Shape 95"/>
          <p:cNvSpPr txBox="1">
            <a:spLocks/>
          </p:cNvSpPr>
          <p:nvPr/>
        </p:nvSpPr>
        <p:spPr>
          <a:xfrm>
            <a:off x="271508" y="1066076"/>
            <a:ext cx="2791233" cy="139772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Indicador de posse da terra </a:t>
            </a: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(ex. áreas </a:t>
            </a: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protegidas) e distância a principais rodovias, rios navegáveis e capitais estaduais (MMA).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08" y="2630224"/>
            <a:ext cx="8654995" cy="3371236"/>
          </a:xfrm>
          <a:prstGeom prst="rect">
            <a:avLst/>
          </a:prstGeom>
        </p:spPr>
      </p:pic>
      <p:sp>
        <p:nvSpPr>
          <p:cNvPr id="7" name="Shape 95"/>
          <p:cNvSpPr txBox="1">
            <a:spLocks/>
          </p:cNvSpPr>
          <p:nvPr/>
        </p:nvSpPr>
        <p:spPr>
          <a:xfrm>
            <a:off x="271507" y="5974013"/>
            <a:ext cx="8654995" cy="8204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Definição das classes de padrões de ocupação humana de acordo com a densidade populacional em 2010 e extensão de desmatamento em 2010.</a:t>
            </a:r>
            <a:endParaRPr lang="pt-BR" sz="20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37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METODOLOGIA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8" name="Shape 95"/>
          <p:cNvSpPr txBox="1">
            <a:spLocks/>
          </p:cNvSpPr>
          <p:nvPr/>
        </p:nvSpPr>
        <p:spPr>
          <a:xfrm>
            <a:off x="271508" y="1066076"/>
            <a:ext cx="2791233" cy="1397724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Indicador de posse da terra </a:t>
            </a: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(ex. áreas </a:t>
            </a:r>
            <a:r>
              <a:rPr lang="pt-BR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protegidas) e distância a principais rodovias, rios navegáveis e capitais estaduais (MMA).</a:t>
            </a:r>
            <a:endParaRPr lang="pt-BR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08" y="2630224"/>
            <a:ext cx="8654995" cy="3371236"/>
          </a:xfrm>
          <a:prstGeom prst="rect">
            <a:avLst/>
          </a:prstGeom>
        </p:spPr>
      </p:pic>
      <p:sp>
        <p:nvSpPr>
          <p:cNvPr id="7" name="Shape 95"/>
          <p:cNvSpPr txBox="1">
            <a:spLocks/>
          </p:cNvSpPr>
          <p:nvPr/>
        </p:nvSpPr>
        <p:spPr>
          <a:xfrm>
            <a:off x="271507" y="5974013"/>
            <a:ext cx="8654995" cy="8204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pt-BR" sz="2000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Definição das classes de padrões de ocupação humana de acordo com a densidade populacional em 2010 e extensão de desmatamento em 2010.</a:t>
            </a:r>
            <a:endParaRPr lang="pt-BR" sz="20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082800" y="3721100"/>
            <a:ext cx="5207000" cy="22529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extBox 3"/>
          <p:cNvSpPr txBox="1"/>
          <p:nvPr/>
        </p:nvSpPr>
        <p:spPr>
          <a:xfrm>
            <a:off x="3156714" y="4038843"/>
            <a:ext cx="15295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 smtClean="0">
                <a:solidFill>
                  <a:srgbClr val="FF0000"/>
                </a:solidFill>
              </a:rPr>
              <a:t>RURAL</a:t>
            </a:r>
            <a:endParaRPr lang="pt-BR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77589" y="24993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ounded Rectangle 10"/>
          <p:cNvSpPr/>
          <p:nvPr/>
        </p:nvSpPr>
        <p:spPr>
          <a:xfrm>
            <a:off x="3577589" y="34899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ounded Rectangle 13"/>
          <p:cNvSpPr/>
          <p:nvPr/>
        </p:nvSpPr>
        <p:spPr>
          <a:xfrm>
            <a:off x="3585209" y="4625340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3585209" y="219837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ounded Rectangle 17"/>
          <p:cNvSpPr/>
          <p:nvPr/>
        </p:nvSpPr>
        <p:spPr>
          <a:xfrm>
            <a:off x="3585209" y="278941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ounded Rectangle 18"/>
          <p:cNvSpPr/>
          <p:nvPr/>
        </p:nvSpPr>
        <p:spPr>
          <a:xfrm>
            <a:off x="3585209" y="3920000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4110990" y="2429292"/>
            <a:ext cx="21323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Densamente povoadas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01464" y="2148394"/>
            <a:ext cx="179568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Desertos humanos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54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06"/>
          <p:cNvSpPr txBox="1">
            <a:spLocks/>
          </p:cNvSpPr>
          <p:nvPr/>
        </p:nvSpPr>
        <p:spPr>
          <a:xfrm>
            <a:off x="1" y="144016"/>
            <a:ext cx="6868342" cy="755636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pt-BR" sz="3500" b="1" dirty="0" smtClean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RESULTADOS</a:t>
            </a:r>
            <a:endParaRPr lang="pt-BR" sz="3500" b="1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876" t="24185" r="21189" b="19041"/>
          <a:stretch/>
        </p:blipFill>
        <p:spPr>
          <a:xfrm>
            <a:off x="170260" y="1394085"/>
            <a:ext cx="8798691" cy="390614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3577589" y="24993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ounded Rectangle 10"/>
          <p:cNvSpPr/>
          <p:nvPr/>
        </p:nvSpPr>
        <p:spPr>
          <a:xfrm>
            <a:off x="3577589" y="3489961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ounded Rectangle 13"/>
          <p:cNvSpPr/>
          <p:nvPr/>
        </p:nvSpPr>
        <p:spPr>
          <a:xfrm>
            <a:off x="3585209" y="4625340"/>
            <a:ext cx="495301" cy="2285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ounded Rectangle 14"/>
          <p:cNvSpPr/>
          <p:nvPr/>
        </p:nvSpPr>
        <p:spPr>
          <a:xfrm>
            <a:off x="3585209" y="219837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ounded Rectangle 17"/>
          <p:cNvSpPr/>
          <p:nvPr/>
        </p:nvSpPr>
        <p:spPr>
          <a:xfrm>
            <a:off x="3585209" y="2789413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ounded Rectangle 18"/>
          <p:cNvSpPr/>
          <p:nvPr/>
        </p:nvSpPr>
        <p:spPr>
          <a:xfrm>
            <a:off x="3585209" y="3920000"/>
            <a:ext cx="495301" cy="2285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1"/>
          <p:cNvSpPr txBox="1"/>
          <p:nvPr/>
        </p:nvSpPr>
        <p:spPr>
          <a:xfrm>
            <a:off x="5083596" y="3185703"/>
            <a:ext cx="3184103" cy="1246495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“Urbanização discreta”:</a:t>
            </a:r>
            <a:br>
              <a:rPr lang="pt-BR" dirty="0" smtClean="0"/>
            </a:br>
            <a:r>
              <a:rPr lang="pt-BR" dirty="0" smtClean="0"/>
              <a:t>Crescimento demográfico e expansão espacial das principais vilas;</a:t>
            </a:r>
          </a:p>
          <a:p>
            <a:endParaRPr lang="pt-BR" sz="500" dirty="0" smtClean="0"/>
          </a:p>
          <a:p>
            <a:r>
              <a:rPr lang="pt-BR" dirty="0" smtClean="0"/>
              <a:t>Próximo as cidades, estradas e polos educacionais: acesso a infraestrutura.</a:t>
            </a:r>
            <a:endParaRPr lang="pt-BR" dirty="0"/>
          </a:p>
        </p:txBody>
      </p:sp>
      <p:sp>
        <p:nvSpPr>
          <p:cNvPr id="5" name="TextBox 4"/>
          <p:cNvSpPr txBox="1"/>
          <p:nvPr/>
        </p:nvSpPr>
        <p:spPr>
          <a:xfrm>
            <a:off x="4110990" y="2429292"/>
            <a:ext cx="21323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Densamente povoadas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01464" y="2148394"/>
            <a:ext cx="179568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Desertos humanos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83595" y="4576109"/>
            <a:ext cx="3273005" cy="2108269"/>
          </a:xfrm>
          <a:prstGeom prst="rect">
            <a:avLst/>
          </a:prstGeom>
          <a:solidFill>
            <a:srgbClr val="FF6565">
              <a:alpha val="80000"/>
            </a:srgb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Visão sobre a floresta (pol. Públicas)</a:t>
            </a:r>
          </a:p>
          <a:p>
            <a:r>
              <a:rPr lang="pt-BR" dirty="0" smtClean="0"/>
              <a:t>Manaus e Belém</a:t>
            </a:r>
          </a:p>
          <a:p>
            <a:r>
              <a:rPr lang="pt-BR" dirty="0" smtClean="0"/>
              <a:t>Ex. Tratamento de água e esgoto</a:t>
            </a:r>
          </a:p>
          <a:p>
            <a:endParaRPr lang="pt-BR" sz="500" dirty="0"/>
          </a:p>
          <a:p>
            <a:r>
              <a:rPr lang="pt-BR" dirty="0" smtClean="0"/>
              <a:t>Concentração populacional e </a:t>
            </a:r>
            <a:r>
              <a:rPr lang="pt-BR" b="1" dirty="0" smtClean="0"/>
              <a:t>redução no pousio da terra</a:t>
            </a:r>
            <a:r>
              <a:rPr lang="pt-BR" dirty="0" smtClean="0"/>
              <a:t> + </a:t>
            </a:r>
            <a:r>
              <a:rPr lang="pt-BR" b="1" dirty="0" smtClean="0"/>
              <a:t>acesso a supermercados</a:t>
            </a:r>
            <a:r>
              <a:rPr lang="pt-BR" dirty="0" smtClean="0"/>
              <a:t>: ameaça à produção local de alimento;</a:t>
            </a:r>
          </a:p>
          <a:p>
            <a:r>
              <a:rPr lang="pt-BR" dirty="0" smtClean="0"/>
              <a:t>Incentivo sistemas de produção agro-ecológicos.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736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</TotalTime>
  <Words>689</Words>
  <Application>Microsoft Office PowerPoint</Application>
  <PresentationFormat>On-screen Show (4:3)</PresentationFormat>
  <Paragraphs>113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Population density and deforestation in the Brazilian Amazon: New insights on the current human settlement patterns  I. Tritsch &amp; F.-M. Le Tourneau (Applied Geography, 2016)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Population density and deforestation in the Brazilian Amazon: New insights on the current human settlement patterns  I. Tritsch &amp; F.-M. Le Tourneau (Applied Geography, 2016)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exploratória da degradação florestal na Amazônia através dos sistemas DETEX, DEGRAD e Focos de calor</dc:title>
  <dc:creator>UNICAMPO Jr.</dc:creator>
  <cp:lastModifiedBy>Danilo</cp:lastModifiedBy>
  <cp:revision>115</cp:revision>
  <dcterms:modified xsi:type="dcterms:W3CDTF">2017-08-07T03:36:40Z</dcterms:modified>
</cp:coreProperties>
</file>