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1" r:id="rId4"/>
    <p:sldId id="278" r:id="rId5"/>
    <p:sldId id="307" r:id="rId6"/>
    <p:sldId id="289" r:id="rId7"/>
    <p:sldId id="308" r:id="rId8"/>
    <p:sldId id="310" r:id="rId9"/>
    <p:sldId id="288" r:id="rId10"/>
    <p:sldId id="311" r:id="rId11"/>
    <p:sldId id="292" r:id="rId12"/>
    <p:sldId id="293" r:id="rId13"/>
    <p:sldId id="305" r:id="rId14"/>
    <p:sldId id="300" r:id="rId15"/>
    <p:sldId id="301" r:id="rId16"/>
    <p:sldId id="299" r:id="rId17"/>
    <p:sldId id="296" r:id="rId18"/>
    <p:sldId id="302" r:id="rId19"/>
    <p:sldId id="306" r:id="rId20"/>
    <p:sldId id="309" r:id="rId21"/>
    <p:sldId id="304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2E6A1-68FF-4E82-A364-CC8B1EC27338}">
          <p14:sldIdLst>
            <p14:sldId id="256"/>
            <p14:sldId id="285"/>
            <p14:sldId id="291"/>
            <p14:sldId id="278"/>
            <p14:sldId id="307"/>
            <p14:sldId id="289"/>
            <p14:sldId id="308"/>
            <p14:sldId id="310"/>
            <p14:sldId id="288"/>
            <p14:sldId id="311"/>
            <p14:sldId id="292"/>
            <p14:sldId id="293"/>
            <p14:sldId id="305"/>
            <p14:sldId id="300"/>
            <p14:sldId id="301"/>
            <p14:sldId id="299"/>
            <p14:sldId id="296"/>
            <p14:sldId id="302"/>
            <p14:sldId id="306"/>
          </p14:sldIdLst>
        </p14:section>
        <p14:section name="Untitled Section" id="{453F0093-7AA9-4BA2-83B6-F371BD6656B8}">
          <p14:sldIdLst>
            <p14:sldId id="309"/>
            <p14:sldId id="304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 autoAdjust="0"/>
    <p:restoredTop sz="94603" autoAdjust="0"/>
  </p:normalViewPr>
  <p:slideViewPr>
    <p:cSldViewPr>
      <p:cViewPr varScale="1">
        <p:scale>
          <a:sx n="67" d="100"/>
          <a:sy n="67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\Downloads\emandamen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fonso_fina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G\Geoprocessamento\resultados\resultados_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\Desktop\emandamen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'Área DEGRAD'!$B$735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'Área DEGRAD'!$B$1:$H$1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'Área DEGRAD'!$B$736:$B$742</c:f>
              <c:numCache>
                <c:formatCode>0.00</c:formatCode>
                <c:ptCount val="7"/>
                <c:pt idx="0">
                  <c:v>1172.2803086999995</c:v>
                </c:pt>
                <c:pt idx="1">
                  <c:v>375.81696919096748</c:v>
                </c:pt>
                <c:pt idx="2">
                  <c:v>818.03576841968243</c:v>
                </c:pt>
                <c:pt idx="3">
                  <c:v>501.43285876346812</c:v>
                </c:pt>
                <c:pt idx="4">
                  <c:v>416.50014960040437</c:v>
                </c:pt>
                <c:pt idx="5">
                  <c:v>174.12138156453469</c:v>
                </c:pt>
                <c:pt idx="6">
                  <c:v>1222.6395019721369</c:v>
                </c:pt>
              </c:numCache>
            </c:numRef>
          </c:val>
        </c:ser>
        <c:ser>
          <c:idx val="1"/>
          <c:order val="1"/>
          <c:tx>
            <c:strRef>
              <c:f>'Área DEGRAD'!$C$735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  <a:ln>
              <a:noFill/>
            </a:ln>
            <a:effectLst/>
          </c:spPr>
          <c:invertIfNegative val="0"/>
          <c:cat>
            <c:numRef>
              <c:f>'Área DEGRAD'!$B$1:$H$1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'Área DEGRAD'!$C$736:$C$742</c:f>
              <c:numCache>
                <c:formatCode>0.00</c:formatCode>
                <c:ptCount val="7"/>
                <c:pt idx="0">
                  <c:v>2186.8370164999992</c:v>
                </c:pt>
                <c:pt idx="1">
                  <c:v>2256.3432093621227</c:v>
                </c:pt>
                <c:pt idx="2">
                  <c:v>2173.0923422529631</c:v>
                </c:pt>
                <c:pt idx="3">
                  <c:v>2015.2752580579956</c:v>
                </c:pt>
                <c:pt idx="4">
                  <c:v>1634.0337220214153</c:v>
                </c:pt>
                <c:pt idx="5">
                  <c:v>2518.501211894521</c:v>
                </c:pt>
                <c:pt idx="6">
                  <c:v>1950.1838465216631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956440"/>
        <c:axId val="259956832"/>
      </c:barChart>
      <c:catAx>
        <c:axId val="25995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59956832"/>
        <c:crosses val="autoZero"/>
        <c:auto val="1"/>
        <c:lblAlgn val="ctr"/>
        <c:lblOffset val="100"/>
        <c:noMultiLvlLbl val="0"/>
      </c:catAx>
      <c:valAx>
        <c:axId val="259956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Área(km²)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59956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degrad_area!$B$1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degrad_area!$C$3:$C$9</c:f>
              <c:numCache>
                <c:formatCode>0.00</c:formatCode>
                <c:ptCount val="7"/>
                <c:pt idx="0">
                  <c:v>2814.4298249999997</c:v>
                </c:pt>
                <c:pt idx="1">
                  <c:v>396.60851249999996</c:v>
                </c:pt>
                <c:pt idx="2">
                  <c:v>1866.7463624999998</c:v>
                </c:pt>
                <c:pt idx="3">
                  <c:v>869.79521249999993</c:v>
                </c:pt>
                <c:pt idx="4">
                  <c:v>3185.1462374999996</c:v>
                </c:pt>
                <c:pt idx="5">
                  <c:v>1169.15535</c:v>
                </c:pt>
                <c:pt idx="6">
                  <c:v>2927.4150374999999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737760"/>
        <c:axId val="260737368"/>
      </c:barChart>
      <c:lineChart>
        <c:grouping val="standard"/>
        <c:varyColors val="0"/>
        <c:ser>
          <c:idx val="0"/>
          <c:order val="0"/>
          <c:tx>
            <c:strRef>
              <c:f>degrad_area!$A$11</c:f>
              <c:strCache>
                <c:ptCount val="1"/>
                <c:pt idx="0">
                  <c:v>DETEX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rgbClr val="734C00"/>
              </a:solidFill>
            </c:spPr>
          </c:marker>
          <c:cat>
            <c:numRef>
              <c:f>degrad_area!$A$3:$A$9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degrad_area!$B$13:$B$19</c:f>
              <c:numCache>
                <c:formatCode>0.00</c:formatCode>
                <c:ptCount val="7"/>
                <c:pt idx="0">
                  <c:v>20.515433000000002</c:v>
                </c:pt>
                <c:pt idx="1">
                  <c:v>68.198860999999994</c:v>
                </c:pt>
                <c:pt idx="2">
                  <c:v>50.202058000000001</c:v>
                </c:pt>
                <c:pt idx="3">
                  <c:v>22.514897999999999</c:v>
                </c:pt>
                <c:pt idx="4">
                  <c:v>29.288184999999999</c:v>
                </c:pt>
                <c:pt idx="5">
                  <c:v>16.231725999999998</c:v>
                </c:pt>
                <c:pt idx="6">
                  <c:v>42.913981999999997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736584"/>
        <c:axId val="260736976"/>
      </c:lineChart>
      <c:catAx>
        <c:axId val="26073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0736976"/>
        <c:crosses val="autoZero"/>
        <c:auto val="1"/>
        <c:lblAlgn val="ctr"/>
        <c:lblOffset val="100"/>
        <c:noMultiLvlLbl val="0"/>
      </c:catAx>
      <c:valAx>
        <c:axId val="260736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Área (km²)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260736584"/>
        <c:crosses val="autoZero"/>
        <c:crossBetween val="between"/>
      </c:valAx>
      <c:valAx>
        <c:axId val="26073736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260737760"/>
        <c:crosses val="max"/>
        <c:crossBetween val="between"/>
      </c:valAx>
      <c:catAx>
        <c:axId val="260737760"/>
        <c:scaling>
          <c:orientation val="minMax"/>
        </c:scaling>
        <c:delete val="1"/>
        <c:axPos val="b"/>
        <c:majorTickMark val="out"/>
        <c:minorTickMark val="none"/>
        <c:tickLblPos val="none"/>
        <c:crossAx val="26073736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6457986706833"/>
          <c:y val="3.4189777577353975E-2"/>
          <c:w val="0.73165446522170363"/>
          <c:h val="0.49644915415886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kernel_degrad!$S$2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kernel_degrad!$A$2:$A$5</c:f>
              <c:numCache>
                <c:formatCode>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kernel_degrad!$D$2:$D$5</c:f>
              <c:numCache>
                <c:formatCode>0.00</c:formatCode>
                <c:ptCount val="4"/>
                <c:pt idx="0">
                  <c:v>123.34184999999999</c:v>
                </c:pt>
                <c:pt idx="1">
                  <c:v>17.124299999999987</c:v>
                </c:pt>
                <c:pt idx="2">
                  <c:v>1.5361875000000005</c:v>
                </c:pt>
                <c:pt idx="3">
                  <c:v>2.3737499999999988E-2</c:v>
                </c:pt>
              </c:numCache>
            </c:numRef>
          </c:val>
        </c:ser>
        <c:ser>
          <c:idx val="1"/>
          <c:order val="1"/>
          <c:tx>
            <c:strRef>
              <c:f>kernel_degrad!$B$14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numRef>
              <c:f>kernel_degrad!$A$2:$A$5</c:f>
              <c:numCache>
                <c:formatCode>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kernel_degrad!$D$9:$D$12</c:f>
              <c:numCache>
                <c:formatCode>0.00</c:formatCode>
                <c:ptCount val="4"/>
                <c:pt idx="0">
                  <c:v>23.108625</c:v>
                </c:pt>
                <c:pt idx="1">
                  <c:v>3.8805749999999994</c:v>
                </c:pt>
                <c:pt idx="2">
                  <c:v>0.10305</c:v>
                </c:pt>
                <c:pt idx="3">
                  <c:v>1.9462500000000008E-2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775896"/>
        <c:axId val="260776288"/>
      </c:barChart>
      <c:lineChart>
        <c:grouping val="standard"/>
        <c:varyColors val="0"/>
        <c:ser>
          <c:idx val="2"/>
          <c:order val="2"/>
          <c:tx>
            <c:strRef>
              <c:f>kernel_degrad!$M$1</c:f>
              <c:strCache>
                <c:ptCount val="1"/>
                <c:pt idx="0">
                  <c:v>Média Kernel DEGRAD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7"/>
            <c:spPr>
              <a:solidFill>
                <a:schemeClr val="tx1"/>
              </a:solidFill>
            </c:spPr>
          </c:marker>
          <c:val>
            <c:numRef>
              <c:f>kernel_degrad!$J$2:$J$5</c:f>
              <c:numCache>
                <c:formatCode>0.00000</c:formatCode>
                <c:ptCount val="4"/>
                <c:pt idx="0">
                  <c:v>2.2188300000000001</c:v>
                </c:pt>
                <c:pt idx="1">
                  <c:v>2.8356999999999983</c:v>
                </c:pt>
                <c:pt idx="2">
                  <c:v>3.9071300000000013</c:v>
                </c:pt>
                <c:pt idx="3">
                  <c:v>6.7667700000000002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kernel_degrad!$M$8</c:f>
              <c:strCache>
                <c:ptCount val="1"/>
                <c:pt idx="0">
                  <c:v>Média Kernel DETEX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5"/>
            <c:spPr>
              <a:ln>
                <a:solidFill>
                  <a:schemeClr val="accent5"/>
                </a:solidFill>
              </a:ln>
            </c:spPr>
          </c:marker>
          <c:val>
            <c:numRef>
              <c:f>kernel_degrad!$J$9:$J$12</c:f>
              <c:numCache>
                <c:formatCode>0.00</c:formatCode>
                <c:ptCount val="4"/>
                <c:pt idx="0">
                  <c:v>0.51385400000000003</c:v>
                </c:pt>
                <c:pt idx="1">
                  <c:v>0.16372500000000001</c:v>
                </c:pt>
                <c:pt idx="2">
                  <c:v>8.4182600000000016E-4</c:v>
                </c:pt>
                <c:pt idx="3">
                  <c:v>8.7634300000000089E-4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777072"/>
        <c:axId val="260776680"/>
      </c:lineChart>
      <c:catAx>
        <c:axId val="2607758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260776288"/>
        <c:crosses val="autoZero"/>
        <c:auto val="1"/>
        <c:lblAlgn val="ctr"/>
        <c:lblOffset val="100"/>
        <c:noMultiLvlLbl val="0"/>
      </c:catAx>
      <c:valAx>
        <c:axId val="260776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Área km²</a:t>
                </a:r>
              </a:p>
            </c:rich>
          </c:tx>
          <c:layout>
            <c:manualLayout>
              <c:xMode val="edge"/>
              <c:yMode val="edge"/>
              <c:x val="0.10979848165345668"/>
              <c:y val="0.21555506797196958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260775896"/>
        <c:crosses val="autoZero"/>
        <c:crossBetween val="between"/>
      </c:valAx>
      <c:valAx>
        <c:axId val="260776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Média Zonal de Intensidade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60777072"/>
        <c:crosses val="max"/>
        <c:crossBetween val="between"/>
      </c:valAx>
      <c:catAx>
        <c:axId val="260777072"/>
        <c:scaling>
          <c:orientation val="minMax"/>
        </c:scaling>
        <c:delete val="1"/>
        <c:axPos val="b"/>
        <c:majorTickMark val="out"/>
        <c:minorTickMark val="none"/>
        <c:tickLblPos val="none"/>
        <c:crossAx val="2607766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latin typeface="+mn-lt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18246549281486"/>
          <c:y val="3.2583912032733406E-2"/>
          <c:w val="0.72657523776037181"/>
          <c:h val="0.5959197287839016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'Kernel (média zonal)'!$D$1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'Kernel (média zonal)'!$D$3:$D$9</c:f>
              <c:numCache>
                <c:formatCode>0.00</c:formatCode>
                <c:ptCount val="7"/>
                <c:pt idx="0">
                  <c:v>2605.0960147999972</c:v>
                </c:pt>
                <c:pt idx="1">
                  <c:v>685.60255289999884</c:v>
                </c:pt>
                <c:pt idx="2">
                  <c:v>218.87646299999983</c:v>
                </c:pt>
                <c:pt idx="3">
                  <c:v>11.628594199999998</c:v>
                </c:pt>
                <c:pt idx="4">
                  <c:v>0.27645530000000001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'Kernel (média zonal)'!$E$1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5929"/>
            </a:solidFill>
            <a:ln>
              <a:noFill/>
            </a:ln>
            <a:effectLst/>
          </c:spPr>
          <c:invertIfNegative val="0"/>
          <c:val>
            <c:numRef>
              <c:f>'Kernel (média zonal)'!$E$3:$E$9</c:f>
              <c:numCache>
                <c:formatCode>0.00</c:formatCode>
                <c:ptCount val="7"/>
                <c:pt idx="0">
                  <c:v>3147.1457728000032</c:v>
                </c:pt>
                <c:pt idx="1">
                  <c:v>1865.0187474000008</c:v>
                </c:pt>
                <c:pt idx="2">
                  <c:v>1102.0636556999998</c:v>
                </c:pt>
                <c:pt idx="3">
                  <c:v>513.80388440000036</c:v>
                </c:pt>
                <c:pt idx="4">
                  <c:v>215.87233730000003</c:v>
                </c:pt>
                <c:pt idx="5">
                  <c:v>129.35939779999998</c:v>
                </c:pt>
                <c:pt idx="6">
                  <c:v>70.156485799999984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778248"/>
        <c:axId val="260778640"/>
      </c:barChart>
      <c:lineChart>
        <c:grouping val="standard"/>
        <c:varyColors val="0"/>
        <c:ser>
          <c:idx val="0"/>
          <c:order val="0"/>
          <c:tx>
            <c:strRef>
              <c:f>'Kernel (média zonal)'!$B$1</c:f>
              <c:strCache>
                <c:ptCount val="1"/>
                <c:pt idx="0">
                  <c:v>Média Kernel DEGRAD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tar"/>
            <c:size val="7"/>
            <c:spPr>
              <a:solidFill>
                <a:schemeClr val="dk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'Kernel (média zonal)'!$B$3:$B$9</c:f>
              <c:numCache>
                <c:formatCode>0.00</c:formatCode>
                <c:ptCount val="7"/>
                <c:pt idx="0">
                  <c:v>1.6109589770376882</c:v>
                </c:pt>
                <c:pt idx="1">
                  <c:v>2.379349016952212</c:v>
                </c:pt>
                <c:pt idx="2">
                  <c:v>2.5469766919075134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'Kernel (média zonal)'!$C$1</c:f>
              <c:strCache>
                <c:ptCount val="1"/>
                <c:pt idx="0">
                  <c:v>Média Kernel DETEX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'Kernel (média zonal)'!$C$3:$C$9</c:f>
              <c:numCache>
                <c:formatCode>0.00</c:formatCode>
                <c:ptCount val="7"/>
                <c:pt idx="0">
                  <c:v>0.86292323686868622</c:v>
                </c:pt>
                <c:pt idx="1">
                  <c:v>0.71191601985264075</c:v>
                </c:pt>
                <c:pt idx="2">
                  <c:v>0.65825005985699725</c:v>
                </c:pt>
                <c:pt idx="3">
                  <c:v>0.54104430569823392</c:v>
                </c:pt>
                <c:pt idx="4">
                  <c:v>0.22654880876923086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312776"/>
        <c:axId val="261312384"/>
      </c:lineChart>
      <c:catAx>
        <c:axId val="2607782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60778640"/>
        <c:crosses val="autoZero"/>
        <c:auto val="1"/>
        <c:lblAlgn val="ctr"/>
        <c:lblOffset val="100"/>
        <c:noMultiLvlLbl val="0"/>
      </c:catAx>
      <c:valAx>
        <c:axId val="260778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/>
                  <a:t>Área (km²)</a:t>
                </a:r>
              </a:p>
            </c:rich>
          </c:tx>
          <c:layout>
            <c:manualLayout>
              <c:xMode val="edge"/>
              <c:yMode val="edge"/>
              <c:x val="0.10944361797349719"/>
              <c:y val="0.167553020424631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260778248"/>
        <c:crosses val="autoZero"/>
        <c:crossBetween val="between"/>
      </c:valAx>
      <c:valAx>
        <c:axId val="261312384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/>
                  <a:t>Média Zonal de Intensidade</a:t>
                </a:r>
              </a:p>
            </c:rich>
          </c:tx>
          <c:overlay val="0"/>
        </c:title>
        <c:numFmt formatCode="0" sourceLinked="0"/>
        <c:majorTickMark val="out"/>
        <c:minorTickMark val="out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61312776"/>
        <c:crosses val="max"/>
        <c:crossBetween val="between"/>
      </c:valAx>
      <c:catAx>
        <c:axId val="261312776"/>
        <c:scaling>
          <c:orientation val="minMax"/>
        </c:scaling>
        <c:delete val="1"/>
        <c:axPos val="b"/>
        <c:majorTickMark val="out"/>
        <c:minorTickMark val="none"/>
        <c:tickLblPos val="none"/>
        <c:crossAx val="2613123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8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7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0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7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3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4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408712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Análise exploratória da degradação florestal na região de Novo Progresso (PA) e </a:t>
            </a:r>
            <a:r>
              <a:rPr lang="pt-BR" dirty="0" err="1" smtClean="0"/>
              <a:t>Sinop</a:t>
            </a:r>
            <a:r>
              <a:rPr lang="pt-BR" dirty="0" smtClean="0"/>
              <a:t> (MT) – Sistemas DETEX, DEGRAD e Focos de calor 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622920"/>
          </a:xfrm>
        </p:spPr>
        <p:txBody>
          <a:bodyPr/>
          <a:lstStyle/>
          <a:p>
            <a:r>
              <a:rPr lang="pt-BR" dirty="0" smtClean="0"/>
              <a:t>Afonso Oliveira e Danilo Avancini</a:t>
            </a:r>
          </a:p>
        </p:txBody>
      </p:sp>
      <p:pic>
        <p:nvPicPr>
          <p:cNvPr id="5" name="Imagem 4" descr="de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1" y="3717032"/>
            <a:ext cx="2051720" cy="1296144"/>
          </a:xfrm>
          <a:prstGeom prst="rect">
            <a:avLst/>
          </a:prstGeom>
        </p:spPr>
      </p:pic>
      <p:pic>
        <p:nvPicPr>
          <p:cNvPr id="6" name="Imagem 5" descr="fogo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95072"/>
            <a:ext cx="2051720" cy="1317904"/>
          </a:xfrm>
          <a:prstGeom prst="rect">
            <a:avLst/>
          </a:prstGeom>
        </p:spPr>
      </p:pic>
      <p:pic>
        <p:nvPicPr>
          <p:cNvPr id="9" name="Imagem 8" descr="made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0"/>
            <a:ext cx="2095500" cy="1402080"/>
          </a:xfrm>
          <a:prstGeom prst="rect">
            <a:avLst/>
          </a:prstGeom>
        </p:spPr>
      </p:pic>
      <p:pic>
        <p:nvPicPr>
          <p:cNvPr id="10" name="Imagem 9" descr="det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589240"/>
            <a:ext cx="20517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74"/>
          <p:cNvGrpSpPr/>
          <p:nvPr/>
        </p:nvGrpSpPr>
        <p:grpSpPr>
          <a:xfrm>
            <a:off x="1115616" y="2272085"/>
            <a:ext cx="2521545" cy="2520280"/>
            <a:chOff x="1115616" y="980728"/>
            <a:chExt cx="2521545" cy="2520280"/>
          </a:xfrm>
        </p:grpSpPr>
        <p:sp>
          <p:nvSpPr>
            <p:cNvPr id="5" name="Retângulo 4"/>
            <p:cNvSpPr/>
            <p:nvPr/>
          </p:nvSpPr>
          <p:spPr>
            <a:xfrm>
              <a:off x="1115616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475656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835696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195736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2557041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917081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277121" y="9807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115616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475656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835696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195736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557041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917081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277121" y="13407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115616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475656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835696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2195736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2557041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917081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277121" y="170080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115616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475656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1835696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2195736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2557041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2917081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277121" y="206084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1115616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1475656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835696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2195736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2557041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2917081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3277121" y="242088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1115616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1475656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1835696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2195736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557041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2917081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3277121" y="278092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1115616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1475656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1835696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2195736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2557041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tângulo 72"/>
            <p:cNvSpPr/>
            <p:nvPr/>
          </p:nvSpPr>
          <p:spPr>
            <a:xfrm>
              <a:off x="2917081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tângulo 73"/>
            <p:cNvSpPr/>
            <p:nvPr/>
          </p:nvSpPr>
          <p:spPr>
            <a:xfrm>
              <a:off x="3277121" y="3140968"/>
              <a:ext cx="360040" cy="3600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Elipse 75"/>
          <p:cNvSpPr/>
          <p:nvPr/>
        </p:nvSpPr>
        <p:spPr>
          <a:xfrm>
            <a:off x="3025093" y="278538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Elipse 80"/>
          <p:cNvSpPr/>
          <p:nvPr/>
        </p:nvSpPr>
        <p:spPr>
          <a:xfrm>
            <a:off x="2665053" y="274013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Elipse 81"/>
          <p:cNvSpPr/>
          <p:nvPr/>
        </p:nvSpPr>
        <p:spPr>
          <a:xfrm>
            <a:off x="2665053" y="299216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Elipse 82"/>
          <p:cNvSpPr/>
          <p:nvPr/>
        </p:nvSpPr>
        <p:spPr>
          <a:xfrm>
            <a:off x="2881077" y="299968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Elipse 83"/>
          <p:cNvSpPr/>
          <p:nvPr/>
        </p:nvSpPr>
        <p:spPr>
          <a:xfrm>
            <a:off x="2881077" y="313618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Elipse 84"/>
          <p:cNvSpPr/>
          <p:nvPr/>
        </p:nvSpPr>
        <p:spPr>
          <a:xfrm>
            <a:off x="2483768" y="317557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Elipse 85"/>
          <p:cNvSpPr/>
          <p:nvPr/>
        </p:nvSpPr>
        <p:spPr>
          <a:xfrm>
            <a:off x="2557041" y="346021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Elipse 86"/>
          <p:cNvSpPr/>
          <p:nvPr/>
        </p:nvSpPr>
        <p:spPr>
          <a:xfrm>
            <a:off x="2934184" y="344683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Elipse 87"/>
          <p:cNvSpPr/>
          <p:nvPr/>
        </p:nvSpPr>
        <p:spPr>
          <a:xfrm>
            <a:off x="3006192" y="349276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Elipse 88"/>
          <p:cNvSpPr/>
          <p:nvPr/>
        </p:nvSpPr>
        <p:spPr>
          <a:xfrm>
            <a:off x="2701057" y="349990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Elipse 89"/>
          <p:cNvSpPr/>
          <p:nvPr/>
        </p:nvSpPr>
        <p:spPr>
          <a:xfrm>
            <a:off x="1403648" y="454033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Elipse 90"/>
          <p:cNvSpPr/>
          <p:nvPr/>
        </p:nvSpPr>
        <p:spPr>
          <a:xfrm>
            <a:off x="1359496" y="271966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Elipse 93"/>
          <p:cNvSpPr/>
          <p:nvPr/>
        </p:nvSpPr>
        <p:spPr>
          <a:xfrm>
            <a:off x="2973760" y="418029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Elipse 94"/>
          <p:cNvSpPr/>
          <p:nvPr/>
        </p:nvSpPr>
        <p:spPr>
          <a:xfrm>
            <a:off x="2418842" y="418029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Elipse 95"/>
          <p:cNvSpPr/>
          <p:nvPr/>
        </p:nvSpPr>
        <p:spPr>
          <a:xfrm>
            <a:off x="1867992" y="341942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Elipse 96"/>
          <p:cNvSpPr/>
          <p:nvPr/>
        </p:nvSpPr>
        <p:spPr>
          <a:xfrm>
            <a:off x="1313074" y="341942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Elipse 99"/>
          <p:cNvSpPr/>
          <p:nvPr/>
        </p:nvSpPr>
        <p:spPr>
          <a:xfrm>
            <a:off x="1872965" y="3032789"/>
            <a:ext cx="972108" cy="97210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Elipse 100"/>
          <p:cNvSpPr/>
          <p:nvPr/>
        </p:nvSpPr>
        <p:spPr>
          <a:xfrm>
            <a:off x="2375756" y="353222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" name="Conector reto 102"/>
          <p:cNvCxnSpPr>
            <a:stCxn id="101" idx="1"/>
            <a:endCxn id="100" idx="0"/>
          </p:cNvCxnSpPr>
          <p:nvPr/>
        </p:nvCxnSpPr>
        <p:spPr>
          <a:xfrm flipH="1" flipV="1">
            <a:off x="2359019" y="3032789"/>
            <a:ext cx="23432" cy="506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de seta reta 104"/>
          <p:cNvCxnSpPr>
            <a:stCxn id="101" idx="6"/>
          </p:cNvCxnSpPr>
          <p:nvPr/>
        </p:nvCxnSpPr>
        <p:spPr>
          <a:xfrm flipH="1" flipV="1">
            <a:off x="2015716" y="3532225"/>
            <a:ext cx="405759" cy="22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tângulo 106"/>
              <p:cNvSpPr/>
              <p:nvPr/>
            </p:nvSpPr>
            <p:spPr>
              <a:xfrm>
                <a:off x="4860032" y="2797807"/>
                <a:ext cx="3816985" cy="99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= 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7" name="Retângulo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797807"/>
                <a:ext cx="3816985" cy="991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tângulo 107"/>
              <p:cNvSpPr/>
              <p:nvPr/>
            </p:nvSpPr>
            <p:spPr>
              <a:xfrm>
                <a:off x="1899190" y="3555084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8" name="Retângulo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90" y="3555084"/>
                <a:ext cx="3745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tângulo 108"/>
              <p:cNvSpPr/>
              <p:nvPr/>
            </p:nvSpPr>
            <p:spPr>
              <a:xfrm>
                <a:off x="2127324" y="3062913"/>
                <a:ext cx="3564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9" name="Retângulo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324" y="3062913"/>
                <a:ext cx="35644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Conector de seta reta 110"/>
          <p:cNvCxnSpPr/>
          <p:nvPr/>
        </p:nvCxnSpPr>
        <p:spPr>
          <a:xfrm>
            <a:off x="1115616" y="217049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/>
          <p:cNvSpPr txBox="1"/>
          <p:nvPr/>
        </p:nvSpPr>
        <p:spPr>
          <a:xfrm>
            <a:off x="1043608" y="175873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30 m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tângulo 113"/>
              <p:cNvSpPr/>
              <p:nvPr/>
            </p:nvSpPr>
            <p:spPr>
              <a:xfrm>
                <a:off x="2195736" y="1758737"/>
                <a:ext cx="14200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=5000 </m:t>
                      </m:r>
                      <m:r>
                        <a:rPr lang="pt-BR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4" name="Retângulo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758737"/>
                <a:ext cx="142000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ítulo 1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Estimador de Intensidade </a:t>
            </a:r>
            <a:r>
              <a:rPr lang="pt-BR" i="1" dirty="0" err="1" smtClean="0"/>
              <a:t>Kernel</a:t>
            </a:r>
            <a:endParaRPr lang="en-GB" i="1" dirty="0"/>
          </a:p>
        </p:txBody>
      </p:sp>
      <p:sp>
        <p:nvSpPr>
          <p:cNvPr id="117" name="Retângulo 116"/>
          <p:cNvSpPr/>
          <p:nvPr/>
        </p:nvSpPr>
        <p:spPr>
          <a:xfrm>
            <a:off x="5292080" y="6381328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(Câmara e Carvalho, 2004)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1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90872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pt-BR" sz="3600" dirty="0" smtClean="0"/>
              <a:t>Resultados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b="1" dirty="0"/>
              <a:t>Área total mapeada pelos sistemas DETEX e DEGRAD</a:t>
            </a:r>
            <a:r>
              <a:rPr lang="pt-BR" sz="1600" dirty="0"/>
              <a:t/>
            </a:r>
            <a:br>
              <a:rPr lang="pt-BR" sz="1600" dirty="0"/>
            </a:br>
            <a:endParaRPr lang="pt-BR" dirty="0"/>
          </a:p>
        </p:txBody>
      </p:sp>
      <p:graphicFrame>
        <p:nvGraphicFramePr>
          <p:cNvPr id="6" name="Chart 4"/>
          <p:cNvGraphicFramePr/>
          <p:nvPr/>
        </p:nvGraphicFramePr>
        <p:xfrm>
          <a:off x="179512" y="3905672"/>
          <a:ext cx="87849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179512" y="1124744"/>
          <a:ext cx="8712968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03848" y="11154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estudo  - PA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83968" y="39237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estudo  - MT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872" y="260648"/>
            <a:ext cx="8229600" cy="79208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BR" sz="2500" b="1" dirty="0"/>
              <a:t>Consistência entre dados DEGRAD e DETEX para o mesmo </a:t>
            </a:r>
            <a:r>
              <a:rPr lang="pt-BR" sz="2500" b="1" dirty="0" smtClean="0"/>
              <a:t>ano</a:t>
            </a:r>
            <a:endParaRPr lang="pt-BR" sz="2500" dirty="0"/>
          </a:p>
        </p:txBody>
      </p:sp>
      <p:pic>
        <p:nvPicPr>
          <p:cNvPr id="5" name="tabl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549" y="2420888"/>
            <a:ext cx="8136903" cy="4182754"/>
          </a:xfrm>
          <a:prstGeom prst="rect">
            <a:avLst/>
          </a:prstGeom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1774" y="1208946"/>
            <a:ext cx="8640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Sobreposição de áreas mapeadas pelos sistemas DEGRAD e DETEX no mesmo ano de análise para as unidades espaciais de análise.</a:t>
            </a:r>
            <a:endParaRPr kumimoji="0" lang="pt-B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0240" y="4005064"/>
            <a:ext cx="77768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72008"/>
            <a:ext cx="8964488" cy="98072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Distribuição da intensidade dos focos de calor nas duas áreas de estudo.</a:t>
            </a:r>
            <a:endParaRPr lang="pt-BR" sz="2400" dirty="0"/>
          </a:p>
        </p:txBody>
      </p:sp>
      <p:pic>
        <p:nvPicPr>
          <p:cNvPr id="50178" name="Picture 2" descr="F:\mapa_kernel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11220" cy="580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142411"/>
              </p:ext>
            </p:extLst>
          </p:nvPr>
        </p:nvGraphicFramePr>
        <p:xfrm>
          <a:off x="0" y="620688"/>
          <a:ext cx="91440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076056" y="6926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estudo  - PA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76056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estudo  - MT</a:t>
            </a:r>
            <a:endParaRPr lang="pt-BR" dirty="0"/>
          </a:p>
        </p:txBody>
      </p:sp>
      <p:graphicFrame>
        <p:nvGraphicFramePr>
          <p:cNvPr id="8" name="Chart 2"/>
          <p:cNvGraphicFramePr/>
          <p:nvPr/>
        </p:nvGraphicFramePr>
        <p:xfrm>
          <a:off x="179512" y="3861048"/>
          <a:ext cx="89644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07753" y="148570"/>
            <a:ext cx="7220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Recorrência de áreas mapeadas e relação com focos de calor</a:t>
            </a:r>
            <a:endParaRPr kumimoji="0" lang="pt-B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787714"/>
            <a:ext cx="4054515" cy="6025662"/>
          </a:xfrm>
          <a:prstGeom prst="rect">
            <a:avLst/>
          </a:prstGeom>
          <a:ln/>
        </p:spPr>
      </p:pic>
      <p:pic>
        <p:nvPicPr>
          <p:cNvPr id="5" name="Picture 15" descr="C:\Users\Danilove\Desktop\dete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4096"/>
            <a:ext cx="4355976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6512" y="5681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Recorrência de áreas mapeadas pelos sistemas DETEX, e intensidade de focos de calor para a unidade espacial de análise no Pará</a:t>
            </a:r>
            <a:r>
              <a:rPr kumimoji="0" lang="pt-BR" altLang="zh-C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Mato Grosso respectivamente.</a:t>
            </a:r>
            <a:endParaRPr kumimoji="0" lang="pt-B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0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6024" y="648072"/>
            <a:ext cx="4211960" cy="6165304"/>
          </a:xfrm>
          <a:prstGeom prst="rect">
            <a:avLst/>
          </a:prstGeom>
          <a:ln/>
        </p:spPr>
      </p:pic>
      <p:pic>
        <p:nvPicPr>
          <p:cNvPr id="5" name="Picture 14" descr="C:\Users\Danilove\Desktop\degra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4032448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Recorrência de áreas mapeadas pelos DEGRAD, e intensidade de focos de calor para a unidade espacial de análise no Pará e Mato Grosso respectivamente.</a:t>
            </a:r>
            <a:endParaRPr lang="pt-BR" altLang="zh-CN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3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988840"/>
            <a:ext cx="8784976" cy="4608512"/>
          </a:xfrm>
          <a:prstGeom prst="rect">
            <a:avLst/>
          </a:prstGeom>
          <a:ln/>
        </p:spPr>
      </p:pic>
      <p:sp>
        <p:nvSpPr>
          <p:cNvPr id="7" name="Retângulo 6"/>
          <p:cNvSpPr/>
          <p:nvPr/>
        </p:nvSpPr>
        <p:spPr>
          <a:xfrm>
            <a:off x="0" y="332656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700" dirty="0" smtClean="0"/>
              <a:t>Porcentagem de área mapeada pelo sistema DETEX convertida em área de degradação florestal em função do tempo de transição.</a:t>
            </a:r>
            <a:endParaRPr lang="pt-B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Conclusões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5446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A combinação de dados DEGRAD, DETEX e focos de calor pode ser usada para fornecerem informações a respeito da ocorrência e dinâmica de degradação e exploração dos recursos florestais na região amazônica.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ocorrência de focos de calor é um dos fatores que intensificam o processo de degradação da floresta.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Foram identificadas inconsistências nos dados produzidos pelo sistema DETEX 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conhecimento do contexto de exploração dos recursos naturais em cada região mostrou-se essencial para a análise da degradação.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en-GB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Orientadores</a:t>
            </a:r>
          </a:p>
          <a:p>
            <a:r>
              <a:rPr lang="pt-BR" dirty="0" smtClean="0"/>
              <a:t>Camilo </a:t>
            </a:r>
            <a:r>
              <a:rPr lang="pt-BR" dirty="0" err="1" smtClean="0"/>
              <a:t>Daleles</a:t>
            </a:r>
            <a:r>
              <a:rPr lang="pt-BR" dirty="0" smtClean="0"/>
              <a:t> </a:t>
            </a:r>
            <a:r>
              <a:rPr lang="pt-BR" dirty="0" err="1" smtClean="0"/>
              <a:t>Rennó</a:t>
            </a:r>
            <a:endParaRPr lang="pt-BR" dirty="0" smtClean="0"/>
          </a:p>
          <a:p>
            <a:r>
              <a:rPr lang="pt-BR" dirty="0" smtClean="0"/>
              <a:t>Maria Isabel Sobral Escada</a:t>
            </a:r>
          </a:p>
          <a:p>
            <a:r>
              <a:rPr lang="pt-BR" dirty="0" smtClean="0"/>
              <a:t>Silvana Amaral </a:t>
            </a:r>
            <a:r>
              <a:rPr lang="pt-BR" dirty="0" err="1" smtClean="0"/>
              <a:t>Kampbel</a:t>
            </a: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Colaboradores</a:t>
            </a:r>
          </a:p>
          <a:p>
            <a:r>
              <a:rPr lang="pt-BR" dirty="0"/>
              <a:t>Dalton de </a:t>
            </a:r>
            <a:r>
              <a:rPr lang="pt-BR" dirty="0" err="1"/>
              <a:t>Morisson</a:t>
            </a:r>
            <a:r>
              <a:rPr lang="pt-BR" dirty="0"/>
              <a:t> </a:t>
            </a:r>
            <a:r>
              <a:rPr lang="pt-BR" dirty="0" smtClean="0"/>
              <a:t>Valeriano</a:t>
            </a:r>
          </a:p>
          <a:p>
            <a:r>
              <a:rPr lang="pt-BR" dirty="0" err="1"/>
              <a:t>Luis</a:t>
            </a:r>
            <a:r>
              <a:rPr lang="pt-BR" dirty="0"/>
              <a:t> Eduardo Pinheiro </a:t>
            </a:r>
            <a:r>
              <a:rPr lang="pt-BR" dirty="0" err="1" smtClean="0"/>
              <a:t>Maurano</a:t>
            </a:r>
            <a:endParaRPr lang="pt-BR" dirty="0" smtClean="0"/>
          </a:p>
          <a:p>
            <a:r>
              <a:rPr lang="pt-BR" dirty="0" smtClean="0"/>
              <a:t>Fabiano Morelli</a:t>
            </a:r>
            <a:endParaRPr lang="en-GB" dirty="0"/>
          </a:p>
        </p:txBody>
      </p:sp>
      <p:pic>
        <p:nvPicPr>
          <p:cNvPr id="1026" name="Picture 2" descr="http://pgcst.ccst.inpe.br/wp-content/uploads/2014/08/silv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80" y="1556792"/>
            <a:ext cx="12117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pi.inpe.br/~camilo/fotopesso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pi.inpe.br/menu/Pessoal/Funcionarios/isabel/foto_pesso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24245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6627"/>
            <a:ext cx="8229600" cy="980728"/>
          </a:xfrm>
        </p:spPr>
        <p:txBody>
          <a:bodyPr>
            <a:normAutofit/>
          </a:bodyPr>
          <a:lstStyle/>
          <a:p>
            <a:r>
              <a:rPr lang="pt-BR" sz="3500" b="1" dirty="0" smtClean="0"/>
              <a:t>Introdução</a:t>
            </a:r>
            <a:endParaRPr lang="en-GB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9144000" cy="5877272"/>
          </a:xfrm>
        </p:spPr>
        <p:txBody>
          <a:bodyPr>
            <a:normAutofit/>
          </a:bodyPr>
          <a:lstStyle/>
          <a:p>
            <a:r>
              <a:rPr lang="pt-BR" dirty="0" smtClean="0"/>
              <a:t>Degradação florestal na Amazônia.</a:t>
            </a:r>
          </a:p>
          <a:p>
            <a:endParaRPr lang="pt-BR" dirty="0" smtClean="0"/>
          </a:p>
          <a:p>
            <a:r>
              <a:rPr lang="pt-BR" dirty="0" smtClean="0"/>
              <a:t>Esforços Internacionais no combate a degradação (REDD+).</a:t>
            </a:r>
          </a:p>
          <a:p>
            <a:endParaRPr lang="pt-BR" dirty="0" smtClean="0"/>
          </a:p>
          <a:p>
            <a:r>
              <a:rPr lang="pt-BR" dirty="0" smtClean="0"/>
              <a:t>Programas de monitoramento da degradação florestal na Amazônia:</a:t>
            </a:r>
          </a:p>
          <a:p>
            <a:pPr lvl="1">
              <a:buNone/>
            </a:pPr>
            <a:r>
              <a:rPr lang="pt-BR" dirty="0" smtClean="0"/>
              <a:t>PRODES</a:t>
            </a:r>
          </a:p>
          <a:p>
            <a:pPr lvl="1">
              <a:buNone/>
            </a:pPr>
            <a:r>
              <a:rPr lang="pt-BR" dirty="0" smtClean="0"/>
              <a:t>DETEX  </a:t>
            </a:r>
          </a:p>
          <a:p>
            <a:pPr lvl="1">
              <a:buNone/>
            </a:pPr>
            <a:r>
              <a:rPr lang="pt-BR" dirty="0" smtClean="0"/>
              <a:t>DEGRAD</a:t>
            </a:r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0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en-GB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CÂMARA, G., CARVALHO, M.S. ANÁLISE ESPACIAL DE EVENTOS. In: Druck, S.; Carvalho, M.S.; Câmara, G.; Monteiro, A.V.M. (eds). Análise espacial de dados geográficos. Brasília: Embrapa. 2004. Disponível em: &lt;www.dpi.inpe.br&gt; Acesso em maio/2017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Instituto </a:t>
            </a:r>
            <a:r>
              <a:rPr lang="pt-BR" dirty="0"/>
              <a:t>Nacional de Pesquisas Espaciais (INPE). DEGRAD: Mapeamento da Degradação Florestal na Amazônia Brasileira. Disponível em: &lt; http://www.obt.inpe.br/degrad//&gt; Acesso em: maio/2017.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Instituto </a:t>
            </a:r>
            <a:r>
              <a:rPr lang="pt-BR" dirty="0"/>
              <a:t>Nacional de Pesquisas </a:t>
            </a:r>
            <a:r>
              <a:rPr lang="pt-BR" dirty="0" smtClean="0"/>
              <a:t>Espaciais (INPE). </a:t>
            </a:r>
            <a:r>
              <a:rPr lang="pt-BR" dirty="0"/>
              <a:t>Portal do Monitoramento de Queimadas e Incêndios. </a:t>
            </a:r>
            <a:r>
              <a:rPr lang="pt-BR" dirty="0" smtClean="0"/>
              <a:t>2011. Disponível </a:t>
            </a:r>
            <a:r>
              <a:rPr lang="pt-BR" dirty="0"/>
              <a:t>em http://www.inpe.br/queimadas. Acesso em: maio/2017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Riquezas do Brasil. O arco do desmatamento. </a:t>
            </a:r>
            <a:r>
              <a:rPr lang="pt-BR" dirty="0"/>
              <a:t>Disponível em: </a:t>
            </a:r>
            <a:r>
              <a:rPr lang="pt-BR" dirty="0" smtClean="0"/>
              <a:t>&lt;http</a:t>
            </a:r>
            <a:r>
              <a:rPr lang="pt-BR" dirty="0"/>
              <a:t>://</a:t>
            </a:r>
            <a:r>
              <a:rPr lang="pt-BR" dirty="0" smtClean="0"/>
              <a:t>asriquezasbrasileiras.blogspot.com.br/2014/07/o-arco-do-desmatamento.html&gt;. Acesso em: maio/2017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8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l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88" y="0"/>
            <a:ext cx="905691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143000"/>
          </a:xfrm>
          <a:ln>
            <a:noFill/>
          </a:ln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Muito Obrigado!!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408712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Análise exploratória da degradação florestal na região de Novo Progresso (PA) e </a:t>
            </a:r>
            <a:r>
              <a:rPr lang="pt-BR" dirty="0" err="1" smtClean="0"/>
              <a:t>Sinop</a:t>
            </a:r>
            <a:r>
              <a:rPr lang="pt-BR" dirty="0" smtClean="0"/>
              <a:t> (MT) – Sistemas DETEX, DEGRAD e Focos de calor 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622920"/>
          </a:xfrm>
        </p:spPr>
        <p:txBody>
          <a:bodyPr/>
          <a:lstStyle/>
          <a:p>
            <a:r>
              <a:rPr lang="pt-BR" dirty="0" smtClean="0"/>
              <a:t>Afonso Oliveira e Danilo Avancini</a:t>
            </a:r>
          </a:p>
        </p:txBody>
      </p:sp>
      <p:pic>
        <p:nvPicPr>
          <p:cNvPr id="5" name="Imagem 4" descr="de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1" y="3717032"/>
            <a:ext cx="2051720" cy="1296144"/>
          </a:xfrm>
          <a:prstGeom prst="rect">
            <a:avLst/>
          </a:prstGeom>
        </p:spPr>
      </p:pic>
      <p:pic>
        <p:nvPicPr>
          <p:cNvPr id="6" name="Imagem 5" descr="fogo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95072"/>
            <a:ext cx="2051720" cy="1317904"/>
          </a:xfrm>
          <a:prstGeom prst="rect">
            <a:avLst/>
          </a:prstGeom>
        </p:spPr>
      </p:pic>
      <p:pic>
        <p:nvPicPr>
          <p:cNvPr id="9" name="Imagem 8" descr="made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0"/>
            <a:ext cx="2095500" cy="1402080"/>
          </a:xfrm>
          <a:prstGeom prst="rect">
            <a:avLst/>
          </a:prstGeom>
        </p:spPr>
      </p:pic>
      <p:pic>
        <p:nvPicPr>
          <p:cNvPr id="10" name="Imagem 9" descr="det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589240"/>
            <a:ext cx="20517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2386608" cy="706090"/>
          </a:xfrm>
        </p:spPr>
        <p:txBody>
          <a:bodyPr>
            <a:noAutofit/>
          </a:bodyPr>
          <a:lstStyle/>
          <a:p>
            <a:pPr algn="l"/>
            <a:r>
              <a:rPr lang="pt-BR" sz="3500" b="1" dirty="0" smtClean="0"/>
              <a:t>Objetivos</a:t>
            </a:r>
            <a:endParaRPr lang="pt-BR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47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Analisar a consistência dos dados de degradação florestal (DEGRAD) e extração seletiva de madeira (DETEX).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Identificar relações entre os dados e a ocorrência de focos de calor para duas áreas: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Sul do estado do Pará (região de Novo Progresso)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Norte de Mato Grosso (região de </a:t>
            </a:r>
            <a:r>
              <a:rPr lang="pt-BR" dirty="0" err="1" smtClean="0"/>
              <a:t>Sinop</a:t>
            </a:r>
            <a:r>
              <a:rPr lang="pt-BR" dirty="0" smtClean="0"/>
              <a:t>) no horizonte de tempo entre os anos de 2009 e 2015. 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4016"/>
            <a:ext cx="8229600" cy="620688"/>
          </a:xfrm>
        </p:spPr>
        <p:txBody>
          <a:bodyPr>
            <a:noAutofit/>
          </a:bodyPr>
          <a:lstStyle/>
          <a:p>
            <a:r>
              <a:rPr lang="pt-BR" sz="3500" b="1" dirty="0" smtClean="0"/>
              <a:t>Metodologia  - Área de Estudo</a:t>
            </a:r>
            <a:endParaRPr lang="en-GB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943656"/>
            <a:ext cx="8229600" cy="752947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Órbita ponto 227-66 e 227-65 no  Estado do Pará</a:t>
            </a:r>
          </a:p>
          <a:p>
            <a:r>
              <a:rPr lang="pt-BR" dirty="0" smtClean="0"/>
              <a:t>Órbita ponto 226-68 e 227-67 no Estado do Mato Grosso</a:t>
            </a:r>
          </a:p>
        </p:txBody>
      </p:sp>
      <p:pic>
        <p:nvPicPr>
          <p:cNvPr id="14338" name="Picture 2" descr="https://lh5.googleusercontent.com/OWZB8BXU42uWjVWVBjtW-UzKMytx7Ahc6cCllr4zoxyWdUNdba5-B2KB5xQrxMN1_eiYUDMsozkXOfNHW-F5OZB9ex8DtL-g7KyC9Wnla_t2b-bdohaHtXYN86I9Wc_I6WiKCZ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72808" cy="5143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1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riodicos.ufpa.br/index.php/amazonica/article/viewFile/156/229/6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27" y="1916832"/>
            <a:ext cx="5262017" cy="42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144016"/>
            <a:ext cx="8229600" cy="620688"/>
          </a:xfrm>
        </p:spPr>
        <p:txBody>
          <a:bodyPr>
            <a:noAutofit/>
          </a:bodyPr>
          <a:lstStyle/>
          <a:p>
            <a:r>
              <a:rPr lang="pt-BR" sz="3500" b="1" dirty="0" smtClean="0"/>
              <a:t>Metodologia  - Área de Estudo</a:t>
            </a:r>
            <a:endParaRPr lang="en-GB" sz="3500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214562" y="1052736"/>
            <a:ext cx="8229600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Arco do desmatamento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687216" y="6087367"/>
            <a:ext cx="8229600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dirty="0" smtClean="0"/>
              <a:t>Fonte: RIQUEZAS DO BRASIL (2014)</a:t>
            </a:r>
          </a:p>
        </p:txBody>
      </p:sp>
    </p:spTree>
    <p:extLst>
      <p:ext uri="{BB962C8B-B14F-4D97-AF65-F5344CB8AC3E}">
        <p14:creationId xmlns:p14="http://schemas.microsoft.com/office/powerpoint/2010/main" val="1699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35695"/>
            <a:ext cx="9144000" cy="490066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/>
              <a:t>Dados DETEX, DEGRAD e Focos de Calor – Ontologia e Estrutura dos dados</a:t>
            </a:r>
            <a:br>
              <a:rPr lang="pt-BR" sz="3000" b="1" dirty="0" smtClean="0"/>
            </a:b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980728"/>
          <a:ext cx="8568952" cy="3421777"/>
        </p:xfrm>
        <a:graphic>
          <a:graphicData uri="http://schemas.openxmlformats.org/drawingml/2006/table">
            <a:tbl>
              <a:tblPr/>
              <a:tblGrid>
                <a:gridCol w="1735112"/>
                <a:gridCol w="854236"/>
                <a:gridCol w="1556637"/>
                <a:gridCol w="2170642"/>
                <a:gridCol w="1067831"/>
                <a:gridCol w="1184494"/>
              </a:tblGrid>
              <a:tr h="60502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Dicionário dos Dados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Dado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Res. Espacial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Res. Temporal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Plataforma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30x30 (m)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ano (2009-2015)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Landsat</a:t>
                      </a:r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(ETM+)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DEGRAD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30x30 (m)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ano (2009-2015)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Landsat</a:t>
                      </a:r>
                      <a:endParaRPr lang="pt-BR" sz="20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(ETM+)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Focos de Calor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1x1 (km)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Ponto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Terra/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Aqua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(MODIS)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t="17640" r="44488" b="62600"/>
          <a:stretch>
            <a:fillRect/>
          </a:stretch>
        </p:blipFill>
        <p:spPr bwMode="auto">
          <a:xfrm>
            <a:off x="3923928" y="5373216"/>
            <a:ext cx="5076056" cy="11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_degrad_s_ob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013176"/>
            <a:ext cx="2916768" cy="159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98" t="24497" r="38371" b="10272"/>
          <a:stretch/>
        </p:blipFill>
        <p:spPr>
          <a:xfrm>
            <a:off x="253276" y="1967408"/>
            <a:ext cx="3958684" cy="3312368"/>
          </a:xfrm>
          <a:prstGeom prst="rect">
            <a:avLst/>
          </a:prstGeom>
        </p:spPr>
      </p:pic>
      <p:pic>
        <p:nvPicPr>
          <p:cNvPr id="2050" name="Picture 2" descr="http://www.obt.inpe.br/degrad/figuras/deg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9" y="196740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63464" y="692696"/>
            <a:ext cx="8229600" cy="75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 smtClean="0"/>
              <a:t>Exemplo de áreas mapeadas pelos sistemas DETEX e DEGRAD respectivamente.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7160" y="5229200"/>
            <a:ext cx="8229600" cy="75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dirty="0" smtClean="0"/>
              <a:t>Fonte: INPE (2017)</a:t>
            </a:r>
          </a:p>
        </p:txBody>
      </p:sp>
    </p:spTree>
    <p:extLst>
      <p:ext uri="{BB962C8B-B14F-4D97-AF65-F5344CB8AC3E}">
        <p14:creationId xmlns:p14="http://schemas.microsoft.com/office/powerpoint/2010/main" val="42075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7"/>
          <p:cNvSpPr/>
          <p:nvPr/>
        </p:nvSpPr>
        <p:spPr>
          <a:xfrm>
            <a:off x="2843808" y="2143607"/>
            <a:ext cx="928915" cy="1785383"/>
          </a:xfrm>
          <a:custGeom>
            <a:avLst/>
            <a:gdLst>
              <a:gd name="connsiteX0" fmla="*/ 0 w 928915"/>
              <a:gd name="connsiteY0" fmla="*/ 217714 h 1785383"/>
              <a:gd name="connsiteX1" fmla="*/ 0 w 928915"/>
              <a:gd name="connsiteY1" fmla="*/ 217714 h 1785383"/>
              <a:gd name="connsiteX2" fmla="*/ 203200 w 928915"/>
              <a:gd name="connsiteY2" fmla="*/ 217714 h 1785383"/>
              <a:gd name="connsiteX3" fmla="*/ 232229 w 928915"/>
              <a:gd name="connsiteY3" fmla="*/ 261257 h 1785383"/>
              <a:gd name="connsiteX4" fmla="*/ 275772 w 928915"/>
              <a:gd name="connsiteY4" fmla="*/ 304800 h 1785383"/>
              <a:gd name="connsiteX5" fmla="*/ 290286 w 928915"/>
              <a:gd name="connsiteY5" fmla="*/ 362857 h 1785383"/>
              <a:gd name="connsiteX6" fmla="*/ 362857 w 928915"/>
              <a:gd name="connsiteY6" fmla="*/ 478971 h 1785383"/>
              <a:gd name="connsiteX7" fmla="*/ 420915 w 928915"/>
              <a:gd name="connsiteY7" fmla="*/ 595086 h 1785383"/>
              <a:gd name="connsiteX8" fmla="*/ 449943 w 928915"/>
              <a:gd name="connsiteY8" fmla="*/ 740228 h 1785383"/>
              <a:gd name="connsiteX9" fmla="*/ 478972 w 928915"/>
              <a:gd name="connsiteY9" fmla="*/ 827314 h 1785383"/>
              <a:gd name="connsiteX10" fmla="*/ 508000 w 928915"/>
              <a:gd name="connsiteY10" fmla="*/ 914400 h 1785383"/>
              <a:gd name="connsiteX11" fmla="*/ 522515 w 928915"/>
              <a:gd name="connsiteY11" fmla="*/ 957943 h 1785383"/>
              <a:gd name="connsiteX12" fmla="*/ 493486 w 928915"/>
              <a:gd name="connsiteY12" fmla="*/ 1074057 h 1785383"/>
              <a:gd name="connsiteX13" fmla="*/ 449943 w 928915"/>
              <a:gd name="connsiteY13" fmla="*/ 1117600 h 1785383"/>
              <a:gd name="connsiteX14" fmla="*/ 435429 w 928915"/>
              <a:gd name="connsiteY14" fmla="*/ 1161143 h 1785383"/>
              <a:gd name="connsiteX15" fmla="*/ 391886 w 928915"/>
              <a:gd name="connsiteY15" fmla="*/ 1204686 h 1785383"/>
              <a:gd name="connsiteX16" fmla="*/ 362857 w 928915"/>
              <a:gd name="connsiteY16" fmla="*/ 1248228 h 1785383"/>
              <a:gd name="connsiteX17" fmla="*/ 348343 w 928915"/>
              <a:gd name="connsiteY17" fmla="*/ 1291771 h 1785383"/>
              <a:gd name="connsiteX18" fmla="*/ 319315 w 928915"/>
              <a:gd name="connsiteY18" fmla="*/ 1335314 h 1785383"/>
              <a:gd name="connsiteX19" fmla="*/ 333829 w 928915"/>
              <a:gd name="connsiteY19" fmla="*/ 1596571 h 1785383"/>
              <a:gd name="connsiteX20" fmla="*/ 377372 w 928915"/>
              <a:gd name="connsiteY20" fmla="*/ 1669143 h 1785383"/>
              <a:gd name="connsiteX21" fmla="*/ 464457 w 928915"/>
              <a:gd name="connsiteY21" fmla="*/ 1727200 h 1785383"/>
              <a:gd name="connsiteX22" fmla="*/ 493486 w 928915"/>
              <a:gd name="connsiteY22" fmla="*/ 1770743 h 1785383"/>
              <a:gd name="connsiteX23" fmla="*/ 595086 w 928915"/>
              <a:gd name="connsiteY23" fmla="*/ 1770743 h 1785383"/>
              <a:gd name="connsiteX24" fmla="*/ 638629 w 928915"/>
              <a:gd name="connsiteY24" fmla="*/ 1727200 h 1785383"/>
              <a:gd name="connsiteX25" fmla="*/ 682172 w 928915"/>
              <a:gd name="connsiteY25" fmla="*/ 1698171 h 1785383"/>
              <a:gd name="connsiteX26" fmla="*/ 711200 w 928915"/>
              <a:gd name="connsiteY26" fmla="*/ 1654628 h 1785383"/>
              <a:gd name="connsiteX27" fmla="*/ 841829 w 928915"/>
              <a:gd name="connsiteY27" fmla="*/ 1524000 h 1785383"/>
              <a:gd name="connsiteX28" fmla="*/ 899886 w 928915"/>
              <a:gd name="connsiteY28" fmla="*/ 1436914 h 1785383"/>
              <a:gd name="connsiteX29" fmla="*/ 928915 w 928915"/>
              <a:gd name="connsiteY29" fmla="*/ 1393371 h 1785383"/>
              <a:gd name="connsiteX30" fmla="*/ 914400 w 928915"/>
              <a:gd name="connsiteY30" fmla="*/ 1059543 h 1785383"/>
              <a:gd name="connsiteX31" fmla="*/ 885372 w 928915"/>
              <a:gd name="connsiteY31" fmla="*/ 1016000 h 1785383"/>
              <a:gd name="connsiteX32" fmla="*/ 841829 w 928915"/>
              <a:gd name="connsiteY32" fmla="*/ 928914 h 1785383"/>
              <a:gd name="connsiteX33" fmla="*/ 812800 w 928915"/>
              <a:gd name="connsiteY33" fmla="*/ 827314 h 1785383"/>
              <a:gd name="connsiteX34" fmla="*/ 798286 w 928915"/>
              <a:gd name="connsiteY34" fmla="*/ 783771 h 1785383"/>
              <a:gd name="connsiteX35" fmla="*/ 827315 w 928915"/>
              <a:gd name="connsiteY35" fmla="*/ 551543 h 1785383"/>
              <a:gd name="connsiteX36" fmla="*/ 856343 w 928915"/>
              <a:gd name="connsiteY36" fmla="*/ 508000 h 1785383"/>
              <a:gd name="connsiteX37" fmla="*/ 885372 w 928915"/>
              <a:gd name="connsiteY37" fmla="*/ 420914 h 1785383"/>
              <a:gd name="connsiteX38" fmla="*/ 899886 w 928915"/>
              <a:gd name="connsiteY38" fmla="*/ 377371 h 1785383"/>
              <a:gd name="connsiteX39" fmla="*/ 885372 w 928915"/>
              <a:gd name="connsiteY39" fmla="*/ 217714 h 1785383"/>
              <a:gd name="connsiteX40" fmla="*/ 870857 w 928915"/>
              <a:gd name="connsiteY40" fmla="*/ 159657 h 1785383"/>
              <a:gd name="connsiteX41" fmla="*/ 798286 w 928915"/>
              <a:gd name="connsiteY41" fmla="*/ 72571 h 1785383"/>
              <a:gd name="connsiteX42" fmla="*/ 754743 w 928915"/>
              <a:gd name="connsiteY42" fmla="*/ 43543 h 1785383"/>
              <a:gd name="connsiteX43" fmla="*/ 696686 w 928915"/>
              <a:gd name="connsiteY43" fmla="*/ 29028 h 1785383"/>
              <a:gd name="connsiteX44" fmla="*/ 638629 w 928915"/>
              <a:gd name="connsiteY44" fmla="*/ 0 h 1785383"/>
              <a:gd name="connsiteX45" fmla="*/ 246743 w 928915"/>
              <a:gd name="connsiteY45" fmla="*/ 14514 h 1785383"/>
              <a:gd name="connsiteX46" fmla="*/ 188686 w 928915"/>
              <a:gd name="connsiteY46" fmla="*/ 29028 h 1785383"/>
              <a:gd name="connsiteX47" fmla="*/ 101600 w 928915"/>
              <a:gd name="connsiteY47" fmla="*/ 58057 h 1785383"/>
              <a:gd name="connsiteX48" fmla="*/ 43543 w 928915"/>
              <a:gd name="connsiteY48" fmla="*/ 145143 h 1785383"/>
              <a:gd name="connsiteX49" fmla="*/ 0 w 928915"/>
              <a:gd name="connsiteY49" fmla="*/ 217714 h 178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28915" h="1785383">
                <a:moveTo>
                  <a:pt x="0" y="217714"/>
                </a:moveTo>
                <a:lnTo>
                  <a:pt x="0" y="217714"/>
                </a:lnTo>
                <a:cubicBezTo>
                  <a:pt x="43493" y="212882"/>
                  <a:pt x="150540" y="187623"/>
                  <a:pt x="203200" y="217714"/>
                </a:cubicBezTo>
                <a:cubicBezTo>
                  <a:pt x="218346" y="226369"/>
                  <a:pt x="221062" y="247856"/>
                  <a:pt x="232229" y="261257"/>
                </a:cubicBezTo>
                <a:cubicBezTo>
                  <a:pt x="245370" y="277026"/>
                  <a:pt x="261258" y="290286"/>
                  <a:pt x="275772" y="304800"/>
                </a:cubicBezTo>
                <a:cubicBezTo>
                  <a:pt x="280610" y="324152"/>
                  <a:pt x="283282" y="344179"/>
                  <a:pt x="290286" y="362857"/>
                </a:cubicBezTo>
                <a:cubicBezTo>
                  <a:pt x="310209" y="415983"/>
                  <a:pt x="328610" y="433307"/>
                  <a:pt x="362857" y="478971"/>
                </a:cubicBezTo>
                <a:cubicBezTo>
                  <a:pt x="398500" y="621534"/>
                  <a:pt x="346897" y="447049"/>
                  <a:pt x="420915" y="595086"/>
                </a:cubicBezTo>
                <a:cubicBezTo>
                  <a:pt x="432976" y="619208"/>
                  <a:pt x="446298" y="725650"/>
                  <a:pt x="449943" y="740228"/>
                </a:cubicBezTo>
                <a:cubicBezTo>
                  <a:pt x="457364" y="769913"/>
                  <a:pt x="469296" y="798285"/>
                  <a:pt x="478972" y="827314"/>
                </a:cubicBezTo>
                <a:lnTo>
                  <a:pt x="508000" y="914400"/>
                </a:lnTo>
                <a:lnTo>
                  <a:pt x="522515" y="957943"/>
                </a:lnTo>
                <a:cubicBezTo>
                  <a:pt x="520422" y="968408"/>
                  <a:pt x="506236" y="1054931"/>
                  <a:pt x="493486" y="1074057"/>
                </a:cubicBezTo>
                <a:cubicBezTo>
                  <a:pt x="482100" y="1091136"/>
                  <a:pt x="464457" y="1103086"/>
                  <a:pt x="449943" y="1117600"/>
                </a:cubicBezTo>
                <a:cubicBezTo>
                  <a:pt x="445105" y="1132114"/>
                  <a:pt x="443916" y="1148413"/>
                  <a:pt x="435429" y="1161143"/>
                </a:cubicBezTo>
                <a:cubicBezTo>
                  <a:pt x="424043" y="1178222"/>
                  <a:pt x="405027" y="1188917"/>
                  <a:pt x="391886" y="1204686"/>
                </a:cubicBezTo>
                <a:cubicBezTo>
                  <a:pt x="380719" y="1218087"/>
                  <a:pt x="372533" y="1233714"/>
                  <a:pt x="362857" y="1248228"/>
                </a:cubicBezTo>
                <a:cubicBezTo>
                  <a:pt x="358019" y="1262742"/>
                  <a:pt x="355185" y="1278087"/>
                  <a:pt x="348343" y="1291771"/>
                </a:cubicBezTo>
                <a:cubicBezTo>
                  <a:pt x="340542" y="1307373"/>
                  <a:pt x="320145" y="1317890"/>
                  <a:pt x="319315" y="1335314"/>
                </a:cubicBezTo>
                <a:cubicBezTo>
                  <a:pt x="315166" y="1422435"/>
                  <a:pt x="318885" y="1510641"/>
                  <a:pt x="333829" y="1596571"/>
                </a:cubicBezTo>
                <a:cubicBezTo>
                  <a:pt x="338663" y="1624365"/>
                  <a:pt x="357424" y="1649195"/>
                  <a:pt x="377372" y="1669143"/>
                </a:cubicBezTo>
                <a:cubicBezTo>
                  <a:pt x="402041" y="1693812"/>
                  <a:pt x="464457" y="1727200"/>
                  <a:pt x="464457" y="1727200"/>
                </a:cubicBezTo>
                <a:cubicBezTo>
                  <a:pt x="474133" y="1741714"/>
                  <a:pt x="479864" y="1759846"/>
                  <a:pt x="493486" y="1770743"/>
                </a:cubicBezTo>
                <a:cubicBezTo>
                  <a:pt x="528190" y="1798506"/>
                  <a:pt x="558385" y="1779918"/>
                  <a:pt x="595086" y="1770743"/>
                </a:cubicBezTo>
                <a:cubicBezTo>
                  <a:pt x="609600" y="1756229"/>
                  <a:pt x="622860" y="1740341"/>
                  <a:pt x="638629" y="1727200"/>
                </a:cubicBezTo>
                <a:cubicBezTo>
                  <a:pt x="652030" y="1716033"/>
                  <a:pt x="669837" y="1710506"/>
                  <a:pt x="682172" y="1698171"/>
                </a:cubicBezTo>
                <a:cubicBezTo>
                  <a:pt x="694507" y="1685836"/>
                  <a:pt x="699413" y="1667487"/>
                  <a:pt x="711200" y="1654628"/>
                </a:cubicBezTo>
                <a:cubicBezTo>
                  <a:pt x="752810" y="1609235"/>
                  <a:pt x="798286" y="1567543"/>
                  <a:pt x="841829" y="1524000"/>
                </a:cubicBezTo>
                <a:cubicBezTo>
                  <a:pt x="866499" y="1499331"/>
                  <a:pt x="880534" y="1465943"/>
                  <a:pt x="899886" y="1436914"/>
                </a:cubicBezTo>
                <a:lnTo>
                  <a:pt x="928915" y="1393371"/>
                </a:lnTo>
                <a:cubicBezTo>
                  <a:pt x="924077" y="1282095"/>
                  <a:pt x="927167" y="1170190"/>
                  <a:pt x="914400" y="1059543"/>
                </a:cubicBezTo>
                <a:cubicBezTo>
                  <a:pt x="912400" y="1042214"/>
                  <a:pt x="893173" y="1031602"/>
                  <a:pt x="885372" y="1016000"/>
                </a:cubicBezTo>
                <a:cubicBezTo>
                  <a:pt x="825280" y="895817"/>
                  <a:pt x="925019" y="1053701"/>
                  <a:pt x="841829" y="928914"/>
                </a:cubicBezTo>
                <a:cubicBezTo>
                  <a:pt x="807029" y="824513"/>
                  <a:pt x="849250" y="954889"/>
                  <a:pt x="812800" y="827314"/>
                </a:cubicBezTo>
                <a:cubicBezTo>
                  <a:pt x="808597" y="812603"/>
                  <a:pt x="803124" y="798285"/>
                  <a:pt x="798286" y="783771"/>
                </a:cubicBezTo>
                <a:cubicBezTo>
                  <a:pt x="801058" y="747739"/>
                  <a:pt x="795984" y="614205"/>
                  <a:pt x="827315" y="551543"/>
                </a:cubicBezTo>
                <a:cubicBezTo>
                  <a:pt x="835116" y="535941"/>
                  <a:pt x="846667" y="522514"/>
                  <a:pt x="856343" y="508000"/>
                </a:cubicBezTo>
                <a:lnTo>
                  <a:pt x="885372" y="420914"/>
                </a:lnTo>
                <a:lnTo>
                  <a:pt x="899886" y="377371"/>
                </a:lnTo>
                <a:cubicBezTo>
                  <a:pt x="895048" y="324152"/>
                  <a:pt x="892435" y="270684"/>
                  <a:pt x="885372" y="217714"/>
                </a:cubicBezTo>
                <a:cubicBezTo>
                  <a:pt x="882736" y="197941"/>
                  <a:pt x="878715" y="177992"/>
                  <a:pt x="870857" y="159657"/>
                </a:cubicBezTo>
                <a:cubicBezTo>
                  <a:pt x="858171" y="130056"/>
                  <a:pt x="821537" y="91946"/>
                  <a:pt x="798286" y="72571"/>
                </a:cubicBezTo>
                <a:cubicBezTo>
                  <a:pt x="784885" y="61404"/>
                  <a:pt x="770776" y="50415"/>
                  <a:pt x="754743" y="43543"/>
                </a:cubicBezTo>
                <a:cubicBezTo>
                  <a:pt x="736408" y="35685"/>
                  <a:pt x="715364" y="36032"/>
                  <a:pt x="696686" y="29028"/>
                </a:cubicBezTo>
                <a:cubicBezTo>
                  <a:pt x="676427" y="21431"/>
                  <a:pt x="657981" y="9676"/>
                  <a:pt x="638629" y="0"/>
                </a:cubicBezTo>
                <a:cubicBezTo>
                  <a:pt x="508000" y="4838"/>
                  <a:pt x="377190" y="6098"/>
                  <a:pt x="246743" y="14514"/>
                </a:cubicBezTo>
                <a:cubicBezTo>
                  <a:pt x="226836" y="15798"/>
                  <a:pt x="207793" y="23296"/>
                  <a:pt x="188686" y="29028"/>
                </a:cubicBezTo>
                <a:cubicBezTo>
                  <a:pt x="159378" y="37821"/>
                  <a:pt x="101600" y="58057"/>
                  <a:pt x="101600" y="58057"/>
                </a:cubicBezTo>
                <a:cubicBezTo>
                  <a:pt x="82248" y="87086"/>
                  <a:pt x="54575" y="112045"/>
                  <a:pt x="43543" y="145143"/>
                </a:cubicBezTo>
                <a:lnTo>
                  <a:pt x="0" y="21771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ângulo 4"/>
          <p:cNvSpPr/>
          <p:nvPr/>
        </p:nvSpPr>
        <p:spPr>
          <a:xfrm>
            <a:off x="3563888" y="2708920"/>
            <a:ext cx="2880320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Focos de Calor</a:t>
            </a:r>
            <a:endParaRPr lang="en-GB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3563888" y="5877272"/>
            <a:ext cx="2880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067944" y="598063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Pixel = 1000 m</a:t>
            </a:r>
            <a:endParaRPr lang="en-GB" dirty="0"/>
          </a:p>
        </p:txBody>
      </p:sp>
      <p:sp>
        <p:nvSpPr>
          <p:cNvPr id="12" name="Elipse 11"/>
          <p:cNvSpPr/>
          <p:nvPr/>
        </p:nvSpPr>
        <p:spPr>
          <a:xfrm>
            <a:off x="4932040" y="40770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ângulo 12"/>
          <p:cNvSpPr/>
          <p:nvPr/>
        </p:nvSpPr>
        <p:spPr>
          <a:xfrm>
            <a:off x="7380312" y="6349970"/>
            <a:ext cx="1420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(INPE, 2011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4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51520" y="90872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56" name="Retângulo 55"/>
          <p:cNvSpPr/>
          <p:nvPr/>
        </p:nvSpPr>
        <p:spPr>
          <a:xfrm>
            <a:off x="323528" y="98072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30192" y="131678"/>
            <a:ext cx="2813616" cy="489010"/>
          </a:xfrm>
        </p:spPr>
        <p:txBody>
          <a:bodyPr>
            <a:noAutofit/>
          </a:bodyPr>
          <a:lstStyle/>
          <a:p>
            <a:r>
              <a:rPr lang="pt-BR" sz="2800" dirty="0" smtClean="0"/>
              <a:t>Fluxograma</a:t>
            </a:r>
            <a:endParaRPr lang="pt-BR" sz="2800" dirty="0"/>
          </a:p>
        </p:txBody>
      </p:sp>
      <p:sp>
        <p:nvSpPr>
          <p:cNvPr id="40" name="Retângulo 39"/>
          <p:cNvSpPr/>
          <p:nvPr/>
        </p:nvSpPr>
        <p:spPr>
          <a:xfrm>
            <a:off x="395536" y="105273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44" name="Arredondar Retângulo em um Canto Diagonal 43"/>
          <p:cNvSpPr/>
          <p:nvPr/>
        </p:nvSpPr>
        <p:spPr>
          <a:xfrm>
            <a:off x="442830" y="2852936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Ocorrência</a:t>
            </a:r>
            <a:endParaRPr lang="pt-BR" dirty="0"/>
          </a:p>
        </p:txBody>
      </p:sp>
      <p:sp>
        <p:nvSpPr>
          <p:cNvPr id="45" name="Arredondar Retângulo em um Canto Diagonal 44"/>
          <p:cNvSpPr/>
          <p:nvPr/>
        </p:nvSpPr>
        <p:spPr>
          <a:xfrm>
            <a:off x="611560" y="1988840"/>
            <a:ext cx="8995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</a:t>
            </a:r>
          </a:p>
          <a:p>
            <a:pPr algn="ctr"/>
            <a:r>
              <a:rPr lang="pt-BR" dirty="0" smtClean="0"/>
              <a:t>∑n</a:t>
            </a:r>
            <a:endParaRPr lang="pt-BR" dirty="0"/>
          </a:p>
        </p:txBody>
      </p:sp>
      <p:sp>
        <p:nvSpPr>
          <p:cNvPr id="66" name="Retângulo 65"/>
          <p:cNvSpPr/>
          <p:nvPr/>
        </p:nvSpPr>
        <p:spPr>
          <a:xfrm>
            <a:off x="5166823" y="83671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67" name="Retângulo 66"/>
          <p:cNvSpPr/>
          <p:nvPr/>
        </p:nvSpPr>
        <p:spPr>
          <a:xfrm>
            <a:off x="5238831" y="90872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68" name="Retângulo 67"/>
          <p:cNvSpPr/>
          <p:nvPr/>
        </p:nvSpPr>
        <p:spPr>
          <a:xfrm>
            <a:off x="5310839" y="98072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DEGRAD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1" name="Arredondar Retângulo em um Canto Diagonal 70"/>
          <p:cNvSpPr/>
          <p:nvPr/>
        </p:nvSpPr>
        <p:spPr>
          <a:xfrm>
            <a:off x="5430141" y="2780928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Ocorrência</a:t>
            </a:r>
            <a:endParaRPr lang="pt-BR" dirty="0"/>
          </a:p>
        </p:txBody>
      </p:sp>
      <p:sp>
        <p:nvSpPr>
          <p:cNvPr id="77" name="Retângulo 76"/>
          <p:cNvSpPr/>
          <p:nvPr/>
        </p:nvSpPr>
        <p:spPr>
          <a:xfrm>
            <a:off x="7199784" y="83671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8" name="Retângulo 77"/>
          <p:cNvSpPr/>
          <p:nvPr/>
        </p:nvSpPr>
        <p:spPr>
          <a:xfrm>
            <a:off x="7271792" y="90872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9" name="Retângulo 78"/>
          <p:cNvSpPr/>
          <p:nvPr/>
        </p:nvSpPr>
        <p:spPr>
          <a:xfrm>
            <a:off x="7343800" y="98072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Focos de Calor</a:t>
            </a:r>
          </a:p>
          <a:p>
            <a:pPr algn="ctr"/>
            <a:r>
              <a:rPr lang="pt-BR" sz="1600" dirty="0" smtClean="0"/>
              <a:t>2009 a 2015</a:t>
            </a:r>
            <a:endParaRPr lang="pt-BR" sz="1600" dirty="0"/>
          </a:p>
        </p:txBody>
      </p:sp>
      <p:sp>
        <p:nvSpPr>
          <p:cNvPr id="80" name="Arredondar Retângulo em um Canto Diagonal 79"/>
          <p:cNvSpPr/>
          <p:nvPr/>
        </p:nvSpPr>
        <p:spPr>
          <a:xfrm>
            <a:off x="7452320" y="4509120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Kernel</a:t>
            </a:r>
            <a:endParaRPr lang="pt-BR" dirty="0"/>
          </a:p>
        </p:txBody>
      </p:sp>
      <p:sp>
        <p:nvSpPr>
          <p:cNvPr id="81" name="Arredondar Retângulo em um Canto Diagonal 80"/>
          <p:cNvSpPr/>
          <p:nvPr/>
        </p:nvSpPr>
        <p:spPr>
          <a:xfrm>
            <a:off x="7452320" y="1916832"/>
            <a:ext cx="1224136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Agregação </a:t>
            </a:r>
            <a:endParaRPr lang="pt-BR" dirty="0"/>
          </a:p>
        </p:txBody>
      </p:sp>
      <p:sp>
        <p:nvSpPr>
          <p:cNvPr id="82" name="Arredondar Retângulo em um Canto Diagonal 81"/>
          <p:cNvSpPr/>
          <p:nvPr/>
        </p:nvSpPr>
        <p:spPr>
          <a:xfrm>
            <a:off x="5292080" y="5805264"/>
            <a:ext cx="165618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Intensidade Focos de calor</a:t>
            </a:r>
          </a:p>
          <a:p>
            <a:pPr algn="ctr"/>
            <a:r>
              <a:rPr lang="pt-BR" dirty="0" smtClean="0"/>
              <a:t>DETEX</a:t>
            </a:r>
            <a:endParaRPr lang="pt-BR" dirty="0"/>
          </a:p>
        </p:txBody>
      </p:sp>
      <p:sp>
        <p:nvSpPr>
          <p:cNvPr id="85" name="Chave esquerda 84"/>
          <p:cNvSpPr/>
          <p:nvPr/>
        </p:nvSpPr>
        <p:spPr>
          <a:xfrm rot="16200000">
            <a:off x="6552220" y="4257092"/>
            <a:ext cx="792088" cy="2304256"/>
          </a:xfrm>
          <a:prstGeom prst="leftBrace">
            <a:avLst>
              <a:gd name="adj1" fmla="val 0"/>
              <a:gd name="adj2" fmla="val 21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CaixaDeTexto 91"/>
          <p:cNvSpPr txBox="1"/>
          <p:nvPr/>
        </p:nvSpPr>
        <p:spPr>
          <a:xfrm>
            <a:off x="2843808" y="17008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Intersecção</a:t>
            </a:r>
            <a:endParaRPr lang="pt-BR" sz="1200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3203848" y="342900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Interseção</a:t>
            </a:r>
            <a:endParaRPr lang="pt-BR" sz="1200" dirty="0"/>
          </a:p>
        </p:txBody>
      </p:sp>
      <p:sp>
        <p:nvSpPr>
          <p:cNvPr id="94" name="Retângulo 93"/>
          <p:cNvSpPr/>
          <p:nvPr/>
        </p:nvSpPr>
        <p:spPr>
          <a:xfrm>
            <a:off x="5364088" y="4149080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DETEX-DEGRAD</a:t>
            </a:r>
          </a:p>
          <a:p>
            <a:pPr algn="ctr"/>
            <a:r>
              <a:rPr lang="pt-BR" dirty="0" smtClean="0"/>
              <a:t>2009 a 2015</a:t>
            </a:r>
          </a:p>
        </p:txBody>
      </p:sp>
      <p:cxnSp>
        <p:nvCxnSpPr>
          <p:cNvPr id="102" name="Conector reto 101"/>
          <p:cNvCxnSpPr>
            <a:stCxn id="79" idx="2"/>
            <a:endCxn id="81" idx="3"/>
          </p:cNvCxnSpPr>
          <p:nvPr/>
        </p:nvCxnSpPr>
        <p:spPr>
          <a:xfrm>
            <a:off x="8063880" y="1628800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stCxn id="81" idx="1"/>
            <a:endCxn id="80" idx="3"/>
          </p:cNvCxnSpPr>
          <p:nvPr/>
        </p:nvCxnSpPr>
        <p:spPr>
          <a:xfrm>
            <a:off x="8064388" y="2420888"/>
            <a:ext cx="1774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edondar Retângulo em um Canto Diagonal 118"/>
          <p:cNvSpPr/>
          <p:nvPr/>
        </p:nvSpPr>
        <p:spPr>
          <a:xfrm>
            <a:off x="2483768" y="2708920"/>
            <a:ext cx="1656184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Consistência</a:t>
            </a:r>
            <a:endParaRPr lang="pt-BR" dirty="0"/>
          </a:p>
        </p:txBody>
      </p:sp>
      <p:sp>
        <p:nvSpPr>
          <p:cNvPr id="129" name="CaixaDeTexto 128"/>
          <p:cNvSpPr txBox="1"/>
          <p:nvPr/>
        </p:nvSpPr>
        <p:spPr>
          <a:xfrm>
            <a:off x="6300192" y="5085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Média Zonal</a:t>
            </a:r>
            <a:endParaRPr lang="pt-BR" dirty="0"/>
          </a:p>
        </p:txBody>
      </p:sp>
      <p:sp>
        <p:nvSpPr>
          <p:cNvPr id="130" name="Arredondar Retângulo em um Canto Diagonal 129"/>
          <p:cNvSpPr/>
          <p:nvPr/>
        </p:nvSpPr>
        <p:spPr>
          <a:xfrm>
            <a:off x="2843808" y="4005064"/>
            <a:ext cx="136815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Conversão</a:t>
            </a:r>
            <a:endParaRPr lang="pt-BR" dirty="0"/>
          </a:p>
        </p:txBody>
      </p:sp>
      <p:sp>
        <p:nvSpPr>
          <p:cNvPr id="140" name="Arredondar Retângulo em um Canto Diagonal 139"/>
          <p:cNvSpPr/>
          <p:nvPr/>
        </p:nvSpPr>
        <p:spPr>
          <a:xfrm>
            <a:off x="5598871" y="1988840"/>
            <a:ext cx="8995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</a:t>
            </a:r>
          </a:p>
          <a:p>
            <a:pPr algn="ctr"/>
            <a:r>
              <a:rPr lang="pt-BR" dirty="0" smtClean="0"/>
              <a:t>∑n</a:t>
            </a:r>
            <a:endParaRPr lang="pt-BR" dirty="0"/>
          </a:p>
        </p:txBody>
      </p:sp>
      <p:cxnSp>
        <p:nvCxnSpPr>
          <p:cNvPr id="141" name="Conector reto 140"/>
          <p:cNvCxnSpPr/>
          <p:nvPr/>
        </p:nvCxnSpPr>
        <p:spPr>
          <a:xfrm>
            <a:off x="1115616" y="1700808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>
            <a:off x="6030919" y="1628800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/>
          <p:cNvSpPr txBox="1"/>
          <p:nvPr/>
        </p:nvSpPr>
        <p:spPr>
          <a:xfrm>
            <a:off x="539552" y="170080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União</a:t>
            </a:r>
            <a:endParaRPr lang="pt-BR" sz="1200" dirty="0"/>
          </a:p>
        </p:txBody>
      </p:sp>
      <p:sp>
        <p:nvSpPr>
          <p:cNvPr id="144" name="CaixaDeTexto 143"/>
          <p:cNvSpPr txBox="1"/>
          <p:nvPr/>
        </p:nvSpPr>
        <p:spPr>
          <a:xfrm>
            <a:off x="5526863" y="162880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União</a:t>
            </a:r>
            <a:endParaRPr lang="pt-BR" sz="1200" dirty="0"/>
          </a:p>
        </p:txBody>
      </p:sp>
      <p:cxnSp>
        <p:nvCxnSpPr>
          <p:cNvPr id="150" name="Conector reto 149"/>
          <p:cNvCxnSpPr>
            <a:stCxn id="45" idx="1"/>
            <a:endCxn id="44" idx="3"/>
          </p:cNvCxnSpPr>
          <p:nvPr/>
        </p:nvCxnSpPr>
        <p:spPr>
          <a:xfrm>
            <a:off x="1061356" y="2492896"/>
            <a:ext cx="1129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>
            <a:stCxn id="140" idx="1"/>
            <a:endCxn id="71" idx="3"/>
          </p:cNvCxnSpPr>
          <p:nvPr/>
        </p:nvCxnSpPr>
        <p:spPr>
          <a:xfrm>
            <a:off x="6048667" y="2492896"/>
            <a:ext cx="1129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angulado 156"/>
          <p:cNvCxnSpPr>
            <a:endCxn id="94" idx="1"/>
          </p:cNvCxnSpPr>
          <p:nvPr/>
        </p:nvCxnSpPr>
        <p:spPr>
          <a:xfrm>
            <a:off x="683568" y="3356992"/>
            <a:ext cx="4680520" cy="1260140"/>
          </a:xfrm>
          <a:prstGeom prst="bentConnector3">
            <a:avLst>
              <a:gd name="adj1" fmla="val 37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de seta reta 164"/>
          <p:cNvCxnSpPr>
            <a:stCxn id="71" idx="1"/>
            <a:endCxn id="94" idx="0"/>
          </p:cNvCxnSpPr>
          <p:nvPr/>
        </p:nvCxnSpPr>
        <p:spPr>
          <a:xfrm>
            <a:off x="6059957" y="3284984"/>
            <a:ext cx="2421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tângulo 168"/>
          <p:cNvSpPr/>
          <p:nvPr/>
        </p:nvSpPr>
        <p:spPr>
          <a:xfrm>
            <a:off x="2051720" y="1988840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  n</a:t>
            </a:r>
          </a:p>
        </p:txBody>
      </p:sp>
      <p:sp>
        <p:nvSpPr>
          <p:cNvPr id="170" name="Retângulo 169"/>
          <p:cNvSpPr/>
          <p:nvPr/>
        </p:nvSpPr>
        <p:spPr>
          <a:xfrm>
            <a:off x="3635896" y="1988840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DEGRAD n</a:t>
            </a:r>
          </a:p>
        </p:txBody>
      </p:sp>
      <p:cxnSp>
        <p:nvCxnSpPr>
          <p:cNvPr id="172" name="Conector de seta reta 171"/>
          <p:cNvCxnSpPr>
            <a:stCxn id="170" idx="1"/>
            <a:endCxn id="169" idx="3"/>
          </p:cNvCxnSpPr>
          <p:nvPr/>
        </p:nvCxnSpPr>
        <p:spPr>
          <a:xfrm flipH="1">
            <a:off x="3059832" y="2204864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Forma 175"/>
          <p:cNvCxnSpPr>
            <a:stCxn id="40" idx="3"/>
            <a:endCxn id="169" idx="0"/>
          </p:cNvCxnSpPr>
          <p:nvPr/>
        </p:nvCxnSpPr>
        <p:spPr>
          <a:xfrm>
            <a:off x="1835696" y="1376772"/>
            <a:ext cx="720080" cy="6120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Forma 177"/>
          <p:cNvCxnSpPr>
            <a:stCxn id="67" idx="1"/>
            <a:endCxn id="170" idx="0"/>
          </p:cNvCxnSpPr>
          <p:nvPr/>
        </p:nvCxnSpPr>
        <p:spPr>
          <a:xfrm rot="10800000" flipV="1">
            <a:off x="4283969" y="1232756"/>
            <a:ext cx="954863" cy="7560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have direita 179"/>
          <p:cNvSpPr/>
          <p:nvPr/>
        </p:nvSpPr>
        <p:spPr>
          <a:xfrm rot="5400000">
            <a:off x="3131840" y="1340768"/>
            <a:ext cx="864096" cy="4608512"/>
          </a:xfrm>
          <a:prstGeom prst="rightBrace">
            <a:avLst>
              <a:gd name="adj1" fmla="val 0"/>
              <a:gd name="adj2" fmla="val 51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Chave direita 180"/>
          <p:cNvSpPr/>
          <p:nvPr/>
        </p:nvSpPr>
        <p:spPr>
          <a:xfrm rot="5400000">
            <a:off x="3203848" y="1628800"/>
            <a:ext cx="288032" cy="1872208"/>
          </a:xfrm>
          <a:prstGeom prst="rightBrace">
            <a:avLst>
              <a:gd name="adj1" fmla="val 0"/>
              <a:gd name="adj2" fmla="val 51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Arredondar Retângulo em um Canto Diagonal 188"/>
          <p:cNvSpPr/>
          <p:nvPr/>
        </p:nvSpPr>
        <p:spPr>
          <a:xfrm>
            <a:off x="7236296" y="5805264"/>
            <a:ext cx="1728192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Intensidade Focos de calor</a:t>
            </a:r>
          </a:p>
          <a:p>
            <a:pPr algn="ctr"/>
            <a:r>
              <a:rPr lang="pt-BR" dirty="0" smtClean="0"/>
              <a:t>DEGRAD</a:t>
            </a:r>
            <a:endParaRPr lang="pt-BR" dirty="0"/>
          </a:p>
        </p:txBody>
      </p:sp>
      <p:cxnSp>
        <p:nvCxnSpPr>
          <p:cNvPr id="191" name="Conector reto 190"/>
          <p:cNvCxnSpPr/>
          <p:nvPr/>
        </p:nvCxnSpPr>
        <p:spPr>
          <a:xfrm>
            <a:off x="7740352" y="53732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814</Words>
  <Application>Microsoft Office PowerPoint</Application>
  <PresentationFormat>On-screen Show (4:3)</PresentationFormat>
  <Paragraphs>156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Arial</vt:lpstr>
      <vt:lpstr>Calibri</vt:lpstr>
      <vt:lpstr>Cambria Math</vt:lpstr>
      <vt:lpstr>Times New Roman</vt:lpstr>
      <vt:lpstr>Wingdings</vt:lpstr>
      <vt:lpstr>Tema do Office</vt:lpstr>
      <vt:lpstr>Análise exploratória da degradação florestal na região de Novo Progresso (PA) e Sinop (MT) – Sistemas DETEX, DEGRAD e Focos de calor </vt:lpstr>
      <vt:lpstr>Introdução</vt:lpstr>
      <vt:lpstr>Objetivos</vt:lpstr>
      <vt:lpstr>Metodologia  - Área de Estudo</vt:lpstr>
      <vt:lpstr>Metodologia  - Área de Estudo</vt:lpstr>
      <vt:lpstr>Dados DETEX, DEGRAD e Focos de Calor – Ontologia e Estrutura dos dados </vt:lpstr>
      <vt:lpstr>PowerPoint Presentation</vt:lpstr>
      <vt:lpstr>Focos de Calor</vt:lpstr>
      <vt:lpstr>Fluxograma</vt:lpstr>
      <vt:lpstr>Estimador de Intensidade Kernel</vt:lpstr>
      <vt:lpstr>Resultados  Área total mapeada pelos sistemas DETEX e DEGRAD </vt:lpstr>
      <vt:lpstr>Consistência entre dados DEGRAD e DETEX para o mesmo ano</vt:lpstr>
      <vt:lpstr>Distribuição da intensidade dos focos de calor nas duas áreas de estudo.</vt:lpstr>
      <vt:lpstr>PowerPoint Presentation</vt:lpstr>
      <vt:lpstr>PowerPoint Presentation</vt:lpstr>
      <vt:lpstr>PowerPoint Presentation</vt:lpstr>
      <vt:lpstr>PowerPoint Presentation</vt:lpstr>
      <vt:lpstr>Conclusões</vt:lpstr>
      <vt:lpstr>AGRADECIMENTOS</vt:lpstr>
      <vt:lpstr>BIBLIOGRAFIA</vt:lpstr>
      <vt:lpstr>Muito Obrigado!!</vt:lpstr>
      <vt:lpstr>Análise exploratória da degradação florestal na região de Novo Progresso (PA) e Sinop (MT) – Sistemas DETEX, DEGRAD e Focos de calor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Detex – Degrad – Focos de Incêndio</dc:title>
  <dc:creator>Mateus Macul</dc:creator>
  <cp:lastModifiedBy>Danilo</cp:lastModifiedBy>
  <cp:revision>85</cp:revision>
  <dcterms:created xsi:type="dcterms:W3CDTF">2017-06-09T02:53:51Z</dcterms:created>
  <dcterms:modified xsi:type="dcterms:W3CDTF">2017-06-12T16:13:11Z</dcterms:modified>
</cp:coreProperties>
</file>