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8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80" r:id="rId19"/>
    <p:sldId id="275" r:id="rId20"/>
    <p:sldId id="281" r:id="rId21"/>
    <p:sldId id="271" r:id="rId22"/>
    <p:sldId id="282" r:id="rId23"/>
    <p:sldId id="274" r:id="rId24"/>
    <p:sldId id="283" r:id="rId25"/>
    <p:sldId id="284" r:id="rId26"/>
    <p:sldId id="276" r:id="rId27"/>
    <p:sldId id="277" r:id="rId28"/>
    <p:sldId id="286" r:id="rId29"/>
    <p:sldId id="278" r:id="rId30"/>
    <p:sldId id="279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C0DA1-A5CC-453F-BF7B-F6320B407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7EFB46-4B32-4C82-A2D1-8A9A14EEA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7D90E9-23A7-4A72-889E-0D572084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3902-3764-47DE-AF3D-ACB3EFB46D30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3E0D25-9D52-4231-96D6-6B4DEFC04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6D9A02-DDAD-4C92-BE89-A65C9243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BD0FB-43A5-415E-A337-30526BF5A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248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4CEF1-D9F0-492E-A5C4-703E4300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1483BA-2589-49D7-A292-63606ECD1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0F5BE4-566B-459A-A179-8AE76AD9D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3902-3764-47DE-AF3D-ACB3EFB46D30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C0A7FF-72A6-449C-94C9-5C9CF2293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DD8488-F917-491C-B23C-72FFF445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BD0FB-43A5-415E-A337-30526BF5A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626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8D2E50-C488-4DD0-9F5B-8C2392707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173439C-50E2-4810-938D-0837FE9A8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087C73-7A58-428E-9144-7AEB73FA0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3902-3764-47DE-AF3D-ACB3EFB46D30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FE246B-C6CB-4C74-9759-C6BCC1CFA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3E8D3F-AF60-449B-B60E-632F4C3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BD0FB-43A5-415E-A337-30526BF5A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9932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A2E22-93BC-4015-A4B0-8D8F734F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64BEC3-0A09-489D-9840-173AF327D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D03D4D-8E02-4D95-BF49-E6C2DAFF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3902-3764-47DE-AF3D-ACB3EFB46D30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B0BB4E-3B11-4527-9315-B6BD8AE1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B3DA6A-2753-410D-BCF6-CE2A2AD5F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BD0FB-43A5-415E-A337-30526BF5A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467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FF313-FA50-4832-9C9A-8D88B4365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1E97BD-06EF-4386-B305-3272752AF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5C4E66-973B-4108-BAF1-93DF0688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3902-3764-47DE-AF3D-ACB3EFB46D30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EF03FB-D127-4C2E-87EC-D3CC6BF7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2DC98C-9F5B-4C29-BE3D-766C56DBD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BD0FB-43A5-415E-A337-30526BF5A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521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D05E10-C73E-4EC1-B7EB-F0ABED48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4EC174-2648-450A-8C37-764D76F5A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D389E1-1304-4A28-AAA9-FA8531B3D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8D2D761-A081-4651-B859-C062D14C8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3902-3764-47DE-AF3D-ACB3EFB46D30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A6E081-60BB-418E-8DC1-E64FB6018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37325BE-0D14-4A99-8758-28294387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BD0FB-43A5-415E-A337-30526BF5A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354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2AC64-B533-4EFE-B82D-8E88BE10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4CE263-8EC5-45FF-9100-27956ECBB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1BB081-0AC0-45B1-8A49-09EA31F12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2B4FB3B-73D5-4879-9771-51F8825D3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61B4EDC-06B0-4723-80B6-273D9ACB4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07092BA-8BAF-4163-B567-0C1EE261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3902-3764-47DE-AF3D-ACB3EFB46D30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B9167B6-E4C3-4AD7-B478-9B5A10E5C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D80AA83-D0A0-46DD-B379-B872F682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BD0FB-43A5-415E-A337-30526BF5A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514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D7604-E7A2-4E28-8979-C07D87126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98CDA02-F332-48A9-A7D2-5BCEEFAFF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3902-3764-47DE-AF3D-ACB3EFB46D30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4482795-F790-4181-AFAC-394DB9D23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CDD2210-3668-41BB-82D1-1CAAD923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BD0FB-43A5-415E-A337-30526BF5A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46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58A0C59-6454-4A7F-8F78-66B1B1DF3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3902-3764-47DE-AF3D-ACB3EFB46D30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760F18B-13B8-4394-96B3-A94F3E1C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2D5CC7F-F8F9-405A-8133-00BFDE24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BD0FB-43A5-415E-A337-30526BF5A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735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D785F0-2691-4D8C-8915-86509E859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94547A-61E1-4443-B89F-28A7252DC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87D766-BA4D-4B8B-B387-F572C5A7A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F95C56-4085-4C6F-A181-5F4B698D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3902-3764-47DE-AF3D-ACB3EFB46D30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174FEF-7841-43DB-96E4-968BC987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B04B4DB-FB8B-4F78-878B-DB7188C4D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BD0FB-43A5-415E-A337-30526BF5A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534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2C4426-84D7-4168-B3A7-B6E43E6AC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11564DB-3996-40D2-9C5B-1B7B9BC43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0C74BE-FAE0-4F0C-8372-71037A62E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FC3C13-CD8C-4C79-944B-C49B82AE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3902-3764-47DE-AF3D-ACB3EFB46D30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708930-17D6-4FA7-9594-457BEBE8C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47B01C-230D-446D-BCB8-9C9AD2FC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BD0FB-43A5-415E-A337-30526BF5A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26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CDD855-4CEE-452A-840B-40C5EA031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71160B-8CDA-4E93-A69C-82C56F941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F2E53A-983B-4F27-934C-CF30281B4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B3902-3764-47DE-AF3D-ACB3EFB46D30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8CEE06-7A50-44CE-A14A-2704AE1C2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862ED9-EFB0-4C37-9846-EC7188D5D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BD0FB-43A5-415E-A337-30526BF5A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872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80AAD423-7640-48F8-8199-5B4DFBF83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7" y="0"/>
            <a:ext cx="6248400" cy="1190625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1775254" y="2573442"/>
            <a:ext cx="8641492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Análise da aptidão para irrigação por pivô central e por gotejamento no Paraná 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FCB8B80-DA7F-48D1-9939-62EEC828C5B2}"/>
              </a:ext>
            </a:extLst>
          </p:cNvPr>
          <p:cNvSpPr/>
          <p:nvPr/>
        </p:nvSpPr>
        <p:spPr>
          <a:xfrm>
            <a:off x="4811033" y="5108724"/>
            <a:ext cx="2569934" cy="22865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Lucas Volochen Oldoni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 José dos Campos </a:t>
            </a:r>
          </a:p>
          <a:p>
            <a:pPr algn="ctr"/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2018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68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0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Material e métodos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138A61-E1ED-4B85-B830-AA4A6BFF8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2" b="5906"/>
          <a:stretch/>
        </p:blipFill>
        <p:spPr bwMode="auto">
          <a:xfrm>
            <a:off x="2510741" y="974384"/>
            <a:ext cx="7170518" cy="5501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5445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0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Material e métodos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EFF810-CF3C-4C8A-BFCC-94F9A610C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3" y="0"/>
            <a:ext cx="8625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5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0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Material e métodos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2DB961F-ABC3-446E-92E3-7C10E6DE9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9"/>
          <a:stretch/>
        </p:blipFill>
        <p:spPr>
          <a:xfrm>
            <a:off x="118154" y="1169801"/>
            <a:ext cx="2327253" cy="190819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5F6F18B-DBCE-45CC-91F0-BD344FE63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9" b="5437"/>
          <a:stretch/>
        </p:blipFill>
        <p:spPr>
          <a:xfrm>
            <a:off x="2461367" y="1169801"/>
            <a:ext cx="2327253" cy="180466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6B70761-4202-4A04-B0BC-D8CB61C0F6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7" b="6294"/>
          <a:stretch/>
        </p:blipFill>
        <p:spPr bwMode="auto">
          <a:xfrm>
            <a:off x="5320598" y="1195164"/>
            <a:ext cx="2327253" cy="1779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79D8249-7B97-409F-9AAB-3A110C0A9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66" y="841762"/>
            <a:ext cx="3870156" cy="273635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BC7A34B-0006-4C24-AD21-FD011DB36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4" y="3762210"/>
            <a:ext cx="3870154" cy="273634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083B500-D97D-46D4-B7FA-DEAECDC87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86" y="3762208"/>
            <a:ext cx="3870154" cy="273635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4B26D62-C578-4F82-8E19-ACFF328480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21" y="3737102"/>
            <a:ext cx="3870156" cy="2736351"/>
          </a:xfrm>
          <a:prstGeom prst="rect">
            <a:avLst/>
          </a:prstGeom>
        </p:spPr>
      </p:pic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81F8E1AC-DB6D-4E17-AC0A-6ACC00139050}"/>
              </a:ext>
            </a:extLst>
          </p:cNvPr>
          <p:cNvCxnSpPr>
            <a:cxnSpLocks/>
          </p:cNvCxnSpPr>
          <p:nvPr/>
        </p:nvCxnSpPr>
        <p:spPr>
          <a:xfrm>
            <a:off x="1281780" y="3004709"/>
            <a:ext cx="204494" cy="7575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2B3EA337-2125-4C8A-AE72-A68B4DD1B78F}"/>
              </a:ext>
            </a:extLst>
          </p:cNvPr>
          <p:cNvCxnSpPr>
            <a:cxnSpLocks/>
          </p:cNvCxnSpPr>
          <p:nvPr/>
        </p:nvCxnSpPr>
        <p:spPr>
          <a:xfrm>
            <a:off x="3779098" y="2997826"/>
            <a:ext cx="336757" cy="7643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67F66618-72EA-4A64-B762-02E0CCB1680B}"/>
              </a:ext>
            </a:extLst>
          </p:cNvPr>
          <p:cNvCxnSpPr>
            <a:cxnSpLocks/>
          </p:cNvCxnSpPr>
          <p:nvPr/>
        </p:nvCxnSpPr>
        <p:spPr>
          <a:xfrm>
            <a:off x="7331652" y="3046808"/>
            <a:ext cx="336757" cy="7643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22C2B9-9335-4BFF-80B7-BCCA9CFDA0A0}"/>
              </a:ext>
            </a:extLst>
          </p:cNvPr>
          <p:cNvSpPr/>
          <p:nvPr/>
        </p:nvSpPr>
        <p:spPr>
          <a:xfrm>
            <a:off x="1781905" y="520844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Declividade</a:t>
            </a:r>
            <a:endParaRPr lang="pt-BR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B515E957-EBB8-4F91-818D-301AF1430564}"/>
              </a:ext>
            </a:extLst>
          </p:cNvPr>
          <p:cNvSpPr/>
          <p:nvPr/>
        </p:nvSpPr>
        <p:spPr>
          <a:xfrm>
            <a:off x="552089" y="827883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Gotejamento</a:t>
            </a:r>
            <a:endParaRPr lang="pt-BR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FA00C98D-C62B-415F-8F43-8AC9AB2B4A7E}"/>
              </a:ext>
            </a:extLst>
          </p:cNvPr>
          <p:cNvSpPr/>
          <p:nvPr/>
        </p:nvSpPr>
        <p:spPr>
          <a:xfrm>
            <a:off x="2769968" y="833456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Pivô central</a:t>
            </a:r>
            <a:endParaRPr lang="pt-BR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CBF5E52-3272-4B18-B298-0E096AE94213}"/>
              </a:ext>
            </a:extLst>
          </p:cNvPr>
          <p:cNvSpPr/>
          <p:nvPr/>
        </p:nvSpPr>
        <p:spPr>
          <a:xfrm>
            <a:off x="5658495" y="86804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Solos</a:t>
            </a:r>
            <a:endParaRPr lang="pt-BR" dirty="0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4D0990A0-A64D-4B5D-A495-98411817F2DD}"/>
              </a:ext>
            </a:extLst>
          </p:cNvPr>
          <p:cNvSpPr/>
          <p:nvPr/>
        </p:nvSpPr>
        <p:spPr>
          <a:xfrm>
            <a:off x="8388236" y="520844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</a:rPr>
              <a:t>Áreas de conservação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6849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0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Material e métodos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79D8249-7B97-409F-9AAB-3A110C0A9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42" y="1254762"/>
            <a:ext cx="2476896" cy="175126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BC7A34B-0006-4C24-AD21-FD011DB36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9" y="1254764"/>
            <a:ext cx="2476898" cy="175126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083B500-D97D-46D4-B7FA-DEAECDC87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9" y="3851975"/>
            <a:ext cx="2476895" cy="175126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4B26D62-C578-4F82-8E19-ACFF32848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44" y="1254763"/>
            <a:ext cx="2476898" cy="1751263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B515E957-EBB8-4F91-818D-301AF1430564}"/>
              </a:ext>
            </a:extLst>
          </p:cNvPr>
          <p:cNvSpPr/>
          <p:nvPr/>
        </p:nvSpPr>
        <p:spPr>
          <a:xfrm>
            <a:off x="225069" y="885432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Gotejamento</a:t>
            </a:r>
            <a:endParaRPr lang="pt-BR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FA00C98D-C62B-415F-8F43-8AC9AB2B4A7E}"/>
              </a:ext>
            </a:extLst>
          </p:cNvPr>
          <p:cNvSpPr/>
          <p:nvPr/>
        </p:nvSpPr>
        <p:spPr>
          <a:xfrm>
            <a:off x="225069" y="3288565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Pivô central</a:t>
            </a:r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7809688-4864-4410-BB4E-0547BE099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42" y="3851971"/>
            <a:ext cx="2476896" cy="175126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D5E6BFC-9523-455D-9FE1-4294C7FDD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44" y="3851972"/>
            <a:ext cx="2476898" cy="1751263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5A7B326-955B-4C79-A84A-4934ACD2E7DA}"/>
              </a:ext>
            </a:extLst>
          </p:cNvPr>
          <p:cNvSpPr/>
          <p:nvPr/>
        </p:nvSpPr>
        <p:spPr>
          <a:xfrm>
            <a:off x="2305762" y="194572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8774EF9-F6ED-4FED-9BB8-9C386672BFED}"/>
              </a:ext>
            </a:extLst>
          </p:cNvPr>
          <p:cNvSpPr/>
          <p:nvPr/>
        </p:nvSpPr>
        <p:spPr>
          <a:xfrm>
            <a:off x="4789049" y="194572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DB9BCF0-6F1F-4201-93FB-62BE3E0A50BC}"/>
              </a:ext>
            </a:extLst>
          </p:cNvPr>
          <p:cNvSpPr/>
          <p:nvPr/>
        </p:nvSpPr>
        <p:spPr>
          <a:xfrm>
            <a:off x="2321676" y="454605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pt-BR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87B58EE-FC5E-4A3E-9D6C-C5B511A45DDB}"/>
              </a:ext>
            </a:extLst>
          </p:cNvPr>
          <p:cNvSpPr/>
          <p:nvPr/>
        </p:nvSpPr>
        <p:spPr>
          <a:xfrm>
            <a:off x="4804963" y="454605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pt-BR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FB39D04-2E66-4778-BA0F-CE12DB3C4A20}"/>
              </a:ext>
            </a:extLst>
          </p:cNvPr>
          <p:cNvSpPr/>
          <p:nvPr/>
        </p:nvSpPr>
        <p:spPr>
          <a:xfrm>
            <a:off x="7259556" y="1961571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pt-BR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73C5EA46-F096-4345-80FA-56CCF6193527}"/>
              </a:ext>
            </a:extLst>
          </p:cNvPr>
          <p:cNvSpPr/>
          <p:nvPr/>
        </p:nvSpPr>
        <p:spPr>
          <a:xfrm>
            <a:off x="7259556" y="455237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BCE114F-9716-4478-AE8B-DE65BAC8B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06" y="658835"/>
            <a:ext cx="4556667" cy="322174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D42100B-9CB6-4F9C-96E1-CC33A49C2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07" y="3657897"/>
            <a:ext cx="4556667" cy="322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01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Material e métodos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7C11AC7-CCE6-400C-83EC-BE0F4B425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28796"/>
              </p:ext>
            </p:extLst>
          </p:nvPr>
        </p:nvGraphicFramePr>
        <p:xfrm>
          <a:off x="495299" y="1494676"/>
          <a:ext cx="8181974" cy="1706880"/>
        </p:xfrm>
        <a:graphic>
          <a:graphicData uri="http://schemas.openxmlformats.org/drawingml/2006/table">
            <a:tbl>
              <a:tblPr firstRow="1" firstCol="1" bandRow="1"/>
              <a:tblGrid>
                <a:gridCol w="1240635">
                  <a:extLst>
                    <a:ext uri="{9D8B030D-6E8A-4147-A177-3AD203B41FA5}">
                      <a16:colId xmlns:a16="http://schemas.microsoft.com/office/drawing/2014/main" val="2149851009"/>
                    </a:ext>
                  </a:extLst>
                </a:gridCol>
                <a:gridCol w="1140796">
                  <a:extLst>
                    <a:ext uri="{9D8B030D-6E8A-4147-A177-3AD203B41FA5}">
                      <a16:colId xmlns:a16="http://schemas.microsoft.com/office/drawing/2014/main" val="3265579119"/>
                    </a:ext>
                  </a:extLst>
                </a:gridCol>
                <a:gridCol w="1132612">
                  <a:extLst>
                    <a:ext uri="{9D8B030D-6E8A-4147-A177-3AD203B41FA5}">
                      <a16:colId xmlns:a16="http://schemas.microsoft.com/office/drawing/2014/main" val="445846601"/>
                    </a:ext>
                  </a:extLst>
                </a:gridCol>
                <a:gridCol w="1116246">
                  <a:extLst>
                    <a:ext uri="{9D8B030D-6E8A-4147-A177-3AD203B41FA5}">
                      <a16:colId xmlns:a16="http://schemas.microsoft.com/office/drawing/2014/main" val="4014478943"/>
                    </a:ext>
                  </a:extLst>
                </a:gridCol>
                <a:gridCol w="1112971">
                  <a:extLst>
                    <a:ext uri="{9D8B030D-6E8A-4147-A177-3AD203B41FA5}">
                      <a16:colId xmlns:a16="http://schemas.microsoft.com/office/drawing/2014/main" val="1587140917"/>
                    </a:ext>
                  </a:extLst>
                </a:gridCol>
                <a:gridCol w="1329019">
                  <a:extLst>
                    <a:ext uri="{9D8B030D-6E8A-4147-A177-3AD203B41FA5}">
                      <a16:colId xmlns:a16="http://schemas.microsoft.com/office/drawing/2014/main" val="1422626367"/>
                    </a:ext>
                  </a:extLst>
                </a:gridCol>
                <a:gridCol w="1109695">
                  <a:extLst>
                    <a:ext uri="{9D8B030D-6E8A-4147-A177-3AD203B41FA5}">
                      <a16:colId xmlns:a16="http://schemas.microsoft.com/office/drawing/2014/main" val="33670843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pt-BR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Latossolo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Nitossolo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Neossolo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Argissolo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Cambissolo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Gleissolo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2112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Latossolo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3370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Nitossolo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3428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Neossolo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5555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Argissolo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0.20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0.20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0412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Cambissolo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0.20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0.20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6331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Gleissolo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0.14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0.14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0.20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52335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B4370656-CCE4-46B5-A77C-449366242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853295"/>
              </p:ext>
            </p:extLst>
          </p:nvPr>
        </p:nvGraphicFramePr>
        <p:xfrm>
          <a:off x="495299" y="3732645"/>
          <a:ext cx="9439275" cy="1219200"/>
        </p:xfrm>
        <a:graphic>
          <a:graphicData uri="http://schemas.openxmlformats.org/drawingml/2006/table">
            <a:tbl>
              <a:tblPr firstRow="1" firstCol="1" bandRow="1"/>
              <a:tblGrid>
                <a:gridCol w="1731509">
                  <a:extLst>
                    <a:ext uri="{9D8B030D-6E8A-4147-A177-3AD203B41FA5}">
                      <a16:colId xmlns:a16="http://schemas.microsoft.com/office/drawing/2014/main" val="4268702902"/>
                    </a:ext>
                  </a:extLst>
                </a:gridCol>
                <a:gridCol w="1774937">
                  <a:extLst>
                    <a:ext uri="{9D8B030D-6E8A-4147-A177-3AD203B41FA5}">
                      <a16:colId xmlns:a16="http://schemas.microsoft.com/office/drawing/2014/main" val="742563200"/>
                    </a:ext>
                  </a:extLst>
                </a:gridCol>
                <a:gridCol w="1888233">
                  <a:extLst>
                    <a:ext uri="{9D8B030D-6E8A-4147-A177-3AD203B41FA5}">
                      <a16:colId xmlns:a16="http://schemas.microsoft.com/office/drawing/2014/main" val="3086401331"/>
                    </a:ext>
                  </a:extLst>
                </a:gridCol>
                <a:gridCol w="2022298">
                  <a:extLst>
                    <a:ext uri="{9D8B030D-6E8A-4147-A177-3AD203B41FA5}">
                      <a16:colId xmlns:a16="http://schemas.microsoft.com/office/drawing/2014/main" val="1730494886"/>
                    </a:ext>
                  </a:extLst>
                </a:gridCol>
                <a:gridCol w="2022298">
                  <a:extLst>
                    <a:ext uri="{9D8B030D-6E8A-4147-A177-3AD203B41FA5}">
                      <a16:colId xmlns:a16="http://schemas.microsoft.com/office/drawing/2014/main" val="428742413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0-5%/0-15%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5-10%/15-30%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10-20%/30-36%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20-30%/36-60%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1413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0-5%/0-15%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9780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5-10%/15-30%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0515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10-20%/30-36%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5000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20-30%/36-60%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78435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E327750F-EEAF-4AD7-AE5D-640593A6F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813105"/>
              </p:ext>
            </p:extLst>
          </p:nvPr>
        </p:nvGraphicFramePr>
        <p:xfrm>
          <a:off x="495299" y="5353465"/>
          <a:ext cx="4819647" cy="1219200"/>
        </p:xfrm>
        <a:graphic>
          <a:graphicData uri="http://schemas.openxmlformats.org/drawingml/2006/table">
            <a:tbl>
              <a:tblPr firstRow="1" firstCol="1" bandRow="1"/>
              <a:tblGrid>
                <a:gridCol w="956409">
                  <a:extLst>
                    <a:ext uri="{9D8B030D-6E8A-4147-A177-3AD203B41FA5}">
                      <a16:colId xmlns:a16="http://schemas.microsoft.com/office/drawing/2014/main" val="302754648"/>
                    </a:ext>
                  </a:extLst>
                </a:gridCol>
                <a:gridCol w="974728">
                  <a:extLst>
                    <a:ext uri="{9D8B030D-6E8A-4147-A177-3AD203B41FA5}">
                      <a16:colId xmlns:a16="http://schemas.microsoft.com/office/drawing/2014/main" val="2150101963"/>
                    </a:ext>
                  </a:extLst>
                </a:gridCol>
                <a:gridCol w="974728">
                  <a:extLst>
                    <a:ext uri="{9D8B030D-6E8A-4147-A177-3AD203B41FA5}">
                      <a16:colId xmlns:a16="http://schemas.microsoft.com/office/drawing/2014/main" val="3070880914"/>
                    </a:ext>
                  </a:extLst>
                </a:gridCol>
                <a:gridCol w="957373">
                  <a:extLst>
                    <a:ext uri="{9D8B030D-6E8A-4147-A177-3AD203B41FA5}">
                      <a16:colId xmlns:a16="http://schemas.microsoft.com/office/drawing/2014/main" val="1186688613"/>
                    </a:ext>
                  </a:extLst>
                </a:gridCol>
                <a:gridCol w="956409">
                  <a:extLst>
                    <a:ext uri="{9D8B030D-6E8A-4147-A177-3AD203B41FA5}">
                      <a16:colId xmlns:a16="http://schemas.microsoft.com/office/drawing/2014/main" val="220436868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pt-BR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1000m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2000m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4000m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7898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0634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1000m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5309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2000m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5808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4000m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062290"/>
                  </a:ext>
                </a:extLst>
              </a:tr>
            </a:tbl>
          </a:graphicData>
        </a:graphic>
      </p:graphicFrame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BAF7A104-0B75-49F7-8B17-128018167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703017"/>
              </p:ext>
            </p:extLst>
          </p:nvPr>
        </p:nvGraphicFramePr>
        <p:xfrm>
          <a:off x="6096000" y="5353465"/>
          <a:ext cx="4733923" cy="1219200"/>
        </p:xfrm>
        <a:graphic>
          <a:graphicData uri="http://schemas.openxmlformats.org/drawingml/2006/table">
            <a:tbl>
              <a:tblPr firstRow="1" firstCol="1" bandRow="1"/>
              <a:tblGrid>
                <a:gridCol w="939398">
                  <a:extLst>
                    <a:ext uri="{9D8B030D-6E8A-4147-A177-3AD203B41FA5}">
                      <a16:colId xmlns:a16="http://schemas.microsoft.com/office/drawing/2014/main" val="3916432749"/>
                    </a:ext>
                  </a:extLst>
                </a:gridCol>
                <a:gridCol w="957391">
                  <a:extLst>
                    <a:ext uri="{9D8B030D-6E8A-4147-A177-3AD203B41FA5}">
                      <a16:colId xmlns:a16="http://schemas.microsoft.com/office/drawing/2014/main" val="482342726"/>
                    </a:ext>
                  </a:extLst>
                </a:gridCol>
                <a:gridCol w="957391">
                  <a:extLst>
                    <a:ext uri="{9D8B030D-6E8A-4147-A177-3AD203B41FA5}">
                      <a16:colId xmlns:a16="http://schemas.microsoft.com/office/drawing/2014/main" val="3900168585"/>
                    </a:ext>
                  </a:extLst>
                </a:gridCol>
                <a:gridCol w="940345">
                  <a:extLst>
                    <a:ext uri="{9D8B030D-6E8A-4147-A177-3AD203B41FA5}">
                      <a16:colId xmlns:a16="http://schemas.microsoft.com/office/drawing/2014/main" val="4229318310"/>
                    </a:ext>
                  </a:extLst>
                </a:gridCol>
                <a:gridCol w="939398">
                  <a:extLst>
                    <a:ext uri="{9D8B030D-6E8A-4147-A177-3AD203B41FA5}">
                      <a16:colId xmlns:a16="http://schemas.microsoft.com/office/drawing/2014/main" val="1868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pt-BR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10km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20km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30km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40km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49050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10km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80301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20km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9355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30km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3461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40km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202577"/>
                  </a:ext>
                </a:extLst>
              </a:tr>
            </a:tbl>
          </a:graphicData>
        </a:graphic>
      </p:graphicFrame>
      <p:sp>
        <p:nvSpPr>
          <p:cNvPr id="17" name="Retângulo 16">
            <a:extLst>
              <a:ext uri="{FF2B5EF4-FFF2-40B4-BE49-F238E27FC236}">
                <a16:creationId xmlns:a16="http://schemas.microsoft.com/office/drawing/2014/main" id="{0B7541BF-D938-4292-AE30-664176E23DBB}"/>
              </a:ext>
            </a:extLst>
          </p:cNvPr>
          <p:cNvSpPr/>
          <p:nvPr/>
        </p:nvSpPr>
        <p:spPr>
          <a:xfrm>
            <a:off x="5414961" y="505554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Matriz de comparação par a par para distância de rodovias.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027D45C-8087-415B-916D-92A9F81862F8}"/>
              </a:ext>
            </a:extLst>
          </p:cNvPr>
          <p:cNvSpPr/>
          <p:nvPr/>
        </p:nvSpPr>
        <p:spPr>
          <a:xfrm>
            <a:off x="555256" y="5055999"/>
            <a:ext cx="5075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Matriz de comparação par a par para distância da hidrografia.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D184945-2B1E-495B-BD90-1F69D81C8CB6}"/>
              </a:ext>
            </a:extLst>
          </p:cNvPr>
          <p:cNvSpPr/>
          <p:nvPr/>
        </p:nvSpPr>
        <p:spPr>
          <a:xfrm>
            <a:off x="495299" y="3424868"/>
            <a:ext cx="41216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>
                <a:latin typeface="Arial" panose="020B0604020202020204" pitchFamily="34" charset="0"/>
                <a:cs typeface="Arial" panose="020B0604020202020204" pitchFamily="34" charset="0"/>
              </a:rPr>
              <a:t>Matriz de comparação par a par para declividade.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C5E21DD-A074-43C8-ABC8-AC9271F3E8B5}"/>
              </a:ext>
            </a:extLst>
          </p:cNvPr>
          <p:cNvSpPr/>
          <p:nvPr/>
        </p:nvSpPr>
        <p:spPr>
          <a:xfrm>
            <a:off x="492614" y="1186447"/>
            <a:ext cx="36439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Matriz de comparação par a par para solos.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B4989AD-9038-4ABC-80E8-66286BA75130}"/>
              </a:ext>
            </a:extLst>
          </p:cNvPr>
          <p:cNvSpPr/>
          <p:nvPr/>
        </p:nvSpPr>
        <p:spPr>
          <a:xfrm>
            <a:off x="685800" y="3559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Analise multicritério: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AHP (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Analytic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1448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Material e métodos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3E29FAA-D269-4843-8119-2B5182D0F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304647"/>
              </p:ext>
            </p:extLst>
          </p:nvPr>
        </p:nvGraphicFramePr>
        <p:xfrm>
          <a:off x="1100455" y="1096169"/>
          <a:ext cx="9558019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2610922">
                  <a:extLst>
                    <a:ext uri="{9D8B030D-6E8A-4147-A177-3AD203B41FA5}">
                      <a16:colId xmlns:a16="http://schemas.microsoft.com/office/drawing/2014/main" val="1764732206"/>
                    </a:ext>
                  </a:extLst>
                </a:gridCol>
                <a:gridCol w="2523254">
                  <a:extLst>
                    <a:ext uri="{9D8B030D-6E8A-4147-A177-3AD203B41FA5}">
                      <a16:colId xmlns:a16="http://schemas.microsoft.com/office/drawing/2014/main" val="1659067719"/>
                    </a:ext>
                  </a:extLst>
                </a:gridCol>
                <a:gridCol w="2324316">
                  <a:extLst>
                    <a:ext uri="{9D8B030D-6E8A-4147-A177-3AD203B41FA5}">
                      <a16:colId xmlns:a16="http://schemas.microsoft.com/office/drawing/2014/main" val="677384747"/>
                    </a:ext>
                  </a:extLst>
                </a:gridCol>
                <a:gridCol w="2099527">
                  <a:extLst>
                    <a:ext uri="{9D8B030D-6E8A-4147-A177-3AD203B41FA5}">
                      <a16:colId xmlns:a16="http://schemas.microsoft.com/office/drawing/2014/main" val="3625583309"/>
                    </a:ext>
                  </a:extLst>
                </a:gridCol>
              </a:tblGrid>
              <a:tr h="4399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PI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Classe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Peso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Razão de consistência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931516"/>
                  </a:ext>
                </a:extLst>
              </a:tr>
              <a:tr h="219988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Solos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Argissolo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574935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Cambissolo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945555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Gleissolo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064415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Latossolo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0.34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6163468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Neossolo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0.16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578464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Nitossolo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0.34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091721"/>
                  </a:ext>
                </a:extLst>
              </a:tr>
              <a:tr h="219988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Declividade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0-5%/0-15%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0.57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0.044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612320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5-10%/15-30%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0.26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607273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10-20%/30-36%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0.12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593772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20-30%/36-60%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046548"/>
                  </a:ext>
                </a:extLst>
              </a:tr>
              <a:tr h="219988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Distância hidrografia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500m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0.47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0.012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716404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1000m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0.28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722321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2000m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0.16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001319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4000m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0.10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4000"/>
                  </a:ext>
                </a:extLst>
              </a:tr>
              <a:tr h="219988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Distância rodovias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10km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0.47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0.012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318440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20km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0.28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830200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30km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0.16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649294"/>
                  </a:ext>
                </a:extLst>
              </a:tr>
              <a:tr h="2199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40km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0.10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773926"/>
                  </a:ext>
                </a:extLst>
              </a:tr>
            </a:tbl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894ACAEA-E49E-46D8-9315-C2ADE2885A8D}"/>
              </a:ext>
            </a:extLst>
          </p:cNvPr>
          <p:cNvSpPr/>
          <p:nvPr/>
        </p:nvSpPr>
        <p:spPr>
          <a:xfrm>
            <a:off x="1399705" y="726837"/>
            <a:ext cx="4053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Tabela de pesos AHP para as classes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5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Material e métodos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3C3D75D-1F81-4A75-8C4C-4CC7CA00C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34702"/>
              </p:ext>
            </p:extLst>
          </p:nvPr>
        </p:nvGraphicFramePr>
        <p:xfrm>
          <a:off x="333375" y="664010"/>
          <a:ext cx="6701741" cy="1528824"/>
        </p:xfrm>
        <a:graphic>
          <a:graphicData uri="http://schemas.openxmlformats.org/drawingml/2006/table">
            <a:tbl>
              <a:tblPr firstRow="1" firstCol="1" bandRow="1"/>
              <a:tblGrid>
                <a:gridCol w="2063836">
                  <a:extLst>
                    <a:ext uri="{9D8B030D-6E8A-4147-A177-3AD203B41FA5}">
                      <a16:colId xmlns:a16="http://schemas.microsoft.com/office/drawing/2014/main" val="3464793082"/>
                    </a:ext>
                  </a:extLst>
                </a:gridCol>
                <a:gridCol w="1227438">
                  <a:extLst>
                    <a:ext uri="{9D8B030D-6E8A-4147-A177-3AD203B41FA5}">
                      <a16:colId xmlns:a16="http://schemas.microsoft.com/office/drawing/2014/main" val="2074974999"/>
                    </a:ext>
                  </a:extLst>
                </a:gridCol>
                <a:gridCol w="1243913">
                  <a:extLst>
                    <a:ext uri="{9D8B030D-6E8A-4147-A177-3AD203B41FA5}">
                      <a16:colId xmlns:a16="http://schemas.microsoft.com/office/drawing/2014/main" val="3832111893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val="2825401233"/>
                    </a:ext>
                  </a:extLst>
                </a:gridCol>
                <a:gridCol w="1392197">
                  <a:extLst>
                    <a:ext uri="{9D8B030D-6E8A-4147-A177-3AD203B41FA5}">
                      <a16:colId xmlns:a16="http://schemas.microsoft.com/office/drawing/2014/main" val="1628402334"/>
                    </a:ext>
                  </a:extLst>
                </a:gridCol>
              </a:tblGrid>
              <a:tr h="500912">
                <a:tc>
                  <a:txBody>
                    <a:bodyPr/>
                    <a:lstStyle/>
                    <a:p>
                      <a:endParaRPr lang="pt-BR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Declividade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Distância hidrografia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Solos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Distância rodovias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385816"/>
                  </a:ext>
                </a:extLst>
              </a:tr>
              <a:tr h="2569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Solos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893671"/>
                  </a:ext>
                </a:extLst>
              </a:tr>
              <a:tr h="2569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Distância hidrografia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532890"/>
                  </a:ext>
                </a:extLst>
              </a:tr>
              <a:tr h="2569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Declividade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592393"/>
                  </a:ext>
                </a:extLst>
              </a:tr>
              <a:tr h="2569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Distância rodovias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160110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4D146587-EDEF-442E-80A3-90058716A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070408"/>
              </p:ext>
            </p:extLst>
          </p:nvPr>
        </p:nvGraphicFramePr>
        <p:xfrm>
          <a:off x="329517" y="4051146"/>
          <a:ext cx="6705599" cy="1463040"/>
        </p:xfrm>
        <a:graphic>
          <a:graphicData uri="http://schemas.openxmlformats.org/drawingml/2006/table">
            <a:tbl>
              <a:tblPr firstRow="1" firstCol="1" bandRow="1"/>
              <a:tblGrid>
                <a:gridCol w="2051218">
                  <a:extLst>
                    <a:ext uri="{9D8B030D-6E8A-4147-A177-3AD203B41FA5}">
                      <a16:colId xmlns:a16="http://schemas.microsoft.com/office/drawing/2014/main" val="89785372"/>
                    </a:ext>
                  </a:extLst>
                </a:gridCol>
                <a:gridCol w="1210962">
                  <a:extLst>
                    <a:ext uri="{9D8B030D-6E8A-4147-A177-3AD203B41FA5}">
                      <a16:colId xmlns:a16="http://schemas.microsoft.com/office/drawing/2014/main" val="20904599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34902617"/>
                    </a:ext>
                  </a:extLst>
                </a:gridCol>
                <a:gridCol w="766119">
                  <a:extLst>
                    <a:ext uri="{9D8B030D-6E8A-4147-A177-3AD203B41FA5}">
                      <a16:colId xmlns:a16="http://schemas.microsoft.com/office/drawing/2014/main" val="1838992417"/>
                    </a:ext>
                  </a:extLst>
                </a:gridCol>
                <a:gridCol w="1458100">
                  <a:extLst>
                    <a:ext uri="{9D8B030D-6E8A-4147-A177-3AD203B41FA5}">
                      <a16:colId xmlns:a16="http://schemas.microsoft.com/office/drawing/2014/main" val="2110998786"/>
                    </a:ext>
                  </a:extLst>
                </a:gridCol>
              </a:tblGrid>
              <a:tr h="434128">
                <a:tc>
                  <a:txBody>
                    <a:bodyPr/>
                    <a:lstStyle/>
                    <a:p>
                      <a:endParaRPr lang="pt-BR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Declividade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Distância hidrografia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Solos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Distância rodovias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710739"/>
                  </a:ext>
                </a:extLst>
              </a:tr>
              <a:tr h="217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Declividade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081326"/>
                  </a:ext>
                </a:extLst>
              </a:tr>
              <a:tr h="217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Distância hidrografia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833345"/>
                  </a:ext>
                </a:extLst>
              </a:tr>
              <a:tr h="217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Solos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6033"/>
                  </a:ext>
                </a:extLst>
              </a:tr>
              <a:tr h="217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Distância rodovias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492112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CCE717EA-B1FA-47A9-99ED-91BF4A000507}"/>
              </a:ext>
            </a:extLst>
          </p:cNvPr>
          <p:cNvSpPr/>
          <p:nvPr/>
        </p:nvSpPr>
        <p:spPr>
          <a:xfrm>
            <a:off x="135740" y="3741735"/>
            <a:ext cx="7029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Matriz de comparação par a par entre PI para irrigação por pivô central.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1701845-13B7-400A-9E9D-29D6EAA1F8DB}"/>
              </a:ext>
            </a:extLst>
          </p:cNvPr>
          <p:cNvSpPr/>
          <p:nvPr/>
        </p:nvSpPr>
        <p:spPr>
          <a:xfrm>
            <a:off x="76200" y="370190"/>
            <a:ext cx="7258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Matriz de comparação par a par entre PI para irrigação por gotejamento.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1F5C02E0-5579-4251-BF8A-07F12DAD1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856316"/>
              </p:ext>
            </p:extLst>
          </p:nvPr>
        </p:nvGraphicFramePr>
        <p:xfrm>
          <a:off x="7396543" y="2500089"/>
          <a:ext cx="4572006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2249965">
                  <a:extLst>
                    <a:ext uri="{9D8B030D-6E8A-4147-A177-3AD203B41FA5}">
                      <a16:colId xmlns:a16="http://schemas.microsoft.com/office/drawing/2014/main" val="749056335"/>
                    </a:ext>
                  </a:extLst>
                </a:gridCol>
                <a:gridCol w="873211">
                  <a:extLst>
                    <a:ext uri="{9D8B030D-6E8A-4147-A177-3AD203B41FA5}">
                      <a16:colId xmlns:a16="http://schemas.microsoft.com/office/drawing/2014/main" val="4018015464"/>
                    </a:ext>
                  </a:extLst>
                </a:gridCol>
                <a:gridCol w="1448830">
                  <a:extLst>
                    <a:ext uri="{9D8B030D-6E8A-4147-A177-3AD203B41FA5}">
                      <a16:colId xmlns:a16="http://schemas.microsoft.com/office/drawing/2014/main" val="78324407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PI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Peso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Razão de consistência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6634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Declividade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0.16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0.079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7100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Distância hidrografia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0.34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6613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Distância rodovias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9992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Solos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0.45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756490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70AFEDF7-4D31-4D69-A555-D04B8353A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251361"/>
              </p:ext>
            </p:extLst>
          </p:nvPr>
        </p:nvGraphicFramePr>
        <p:xfrm>
          <a:off x="7349344" y="4923732"/>
          <a:ext cx="4572006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2235735">
                  <a:extLst>
                    <a:ext uri="{9D8B030D-6E8A-4147-A177-3AD203B41FA5}">
                      <a16:colId xmlns:a16="http://schemas.microsoft.com/office/drawing/2014/main" val="906641747"/>
                    </a:ext>
                  </a:extLst>
                </a:gridCol>
                <a:gridCol w="893451">
                  <a:extLst>
                    <a:ext uri="{9D8B030D-6E8A-4147-A177-3AD203B41FA5}">
                      <a16:colId xmlns:a16="http://schemas.microsoft.com/office/drawing/2014/main" val="1251632978"/>
                    </a:ext>
                  </a:extLst>
                </a:gridCol>
                <a:gridCol w="1442820">
                  <a:extLst>
                    <a:ext uri="{9D8B030D-6E8A-4147-A177-3AD203B41FA5}">
                      <a16:colId xmlns:a16="http://schemas.microsoft.com/office/drawing/2014/main" val="247022121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PI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Peso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Razão de consistência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8229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Declividade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0.38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0.017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2957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Distância hidrografia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0.35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0485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Distância rodovias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4594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Solos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0.22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917952"/>
                  </a:ext>
                </a:extLst>
              </a:tr>
            </a:tbl>
          </a:graphicData>
        </a:graphic>
      </p:graphicFrame>
      <p:sp>
        <p:nvSpPr>
          <p:cNvPr id="15" name="Retângulo 14">
            <a:extLst>
              <a:ext uri="{FF2B5EF4-FFF2-40B4-BE49-F238E27FC236}">
                <a16:creationId xmlns:a16="http://schemas.microsoft.com/office/drawing/2014/main" id="{4647348E-58FE-4D48-AA41-3C69F4F0E0B4}"/>
              </a:ext>
            </a:extLst>
          </p:cNvPr>
          <p:cNvSpPr/>
          <p:nvPr/>
        </p:nvSpPr>
        <p:spPr>
          <a:xfrm>
            <a:off x="7165190" y="4585178"/>
            <a:ext cx="50395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Pesos AHP para os PI para irrigação por pivô central.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A0AD965-2064-4712-908A-7BBE770B3720}"/>
              </a:ext>
            </a:extLst>
          </p:cNvPr>
          <p:cNvSpPr/>
          <p:nvPr/>
        </p:nvSpPr>
        <p:spPr>
          <a:xfrm>
            <a:off x="7231093" y="2161535"/>
            <a:ext cx="5119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Pesos AHP para os PI para irrigação por gotejamento.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eta: Dobrada para Cima 18">
            <a:extLst>
              <a:ext uri="{FF2B5EF4-FFF2-40B4-BE49-F238E27FC236}">
                <a16:creationId xmlns:a16="http://schemas.microsoft.com/office/drawing/2014/main" id="{F65FC2A6-7136-42DE-A44C-4F956CC567A6}"/>
              </a:ext>
            </a:extLst>
          </p:cNvPr>
          <p:cNvSpPr/>
          <p:nvPr/>
        </p:nvSpPr>
        <p:spPr>
          <a:xfrm rot="5400000">
            <a:off x="6183862" y="5402930"/>
            <a:ext cx="338554" cy="1363953"/>
          </a:xfrm>
          <a:prstGeom prst="bentUpArrow">
            <a:avLst>
              <a:gd name="adj1" fmla="val 7695"/>
              <a:gd name="adj2" fmla="val 25000"/>
              <a:gd name="adj3" fmla="val 289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Dobrada para Cima 19">
            <a:extLst>
              <a:ext uri="{FF2B5EF4-FFF2-40B4-BE49-F238E27FC236}">
                <a16:creationId xmlns:a16="http://schemas.microsoft.com/office/drawing/2014/main" id="{E339572E-F091-470F-82C7-7F4CBB2BE373}"/>
              </a:ext>
            </a:extLst>
          </p:cNvPr>
          <p:cNvSpPr/>
          <p:nvPr/>
        </p:nvSpPr>
        <p:spPr>
          <a:xfrm rot="5400000">
            <a:off x="6079122" y="2268432"/>
            <a:ext cx="338554" cy="1363953"/>
          </a:xfrm>
          <a:prstGeom prst="bentUpArrow">
            <a:avLst>
              <a:gd name="adj1" fmla="val 7695"/>
              <a:gd name="adj2" fmla="val 25000"/>
              <a:gd name="adj3" fmla="val 289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9092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Resultados e discussão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31EC4B-C04E-4C93-A5E4-4438F3E68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35" y="837693"/>
            <a:ext cx="4145261" cy="293086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D589BA-44FA-43E2-84A1-1791B29BD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79" y="3768555"/>
            <a:ext cx="4322238" cy="305599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0054168-32B2-4386-8164-7FC168512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35" y="3768553"/>
            <a:ext cx="4297150" cy="3038253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8D8BA1C2-800A-4C95-8DDA-1FC58D5211B0}"/>
              </a:ext>
            </a:extLst>
          </p:cNvPr>
          <p:cNvSpPr/>
          <p:nvPr/>
        </p:nvSpPr>
        <p:spPr>
          <a:xfrm>
            <a:off x="4597347" y="4609211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 0,35      +</a:t>
            </a:r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FDA604D-C229-4D5D-A011-DC143D59CF52}"/>
              </a:ext>
            </a:extLst>
          </p:cNvPr>
          <p:cNvSpPr/>
          <p:nvPr/>
        </p:nvSpPr>
        <p:spPr>
          <a:xfrm>
            <a:off x="9771926" y="1855116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 0,22      +</a:t>
            </a:r>
            <a:endParaRPr lang="pt-BR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95661F1-768D-44E3-87B3-6ED142F69A99}"/>
              </a:ext>
            </a:extLst>
          </p:cNvPr>
          <p:cNvSpPr/>
          <p:nvPr/>
        </p:nvSpPr>
        <p:spPr>
          <a:xfrm>
            <a:off x="9771926" y="4573998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 0,05      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4405F9C-EFF0-4FDF-9DE6-03E03580F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64" y="857151"/>
            <a:ext cx="4297153" cy="303825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2B5C72DC-B427-4BF2-8313-301C59149B3F}"/>
              </a:ext>
            </a:extLst>
          </p:cNvPr>
          <p:cNvSpPr/>
          <p:nvPr/>
        </p:nvSpPr>
        <p:spPr>
          <a:xfrm>
            <a:off x="174301" y="331476"/>
            <a:ext cx="2771913" cy="522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Pivô central:</a:t>
            </a:r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E9826DD-AA39-4650-BB31-43E7B980629B}"/>
              </a:ext>
            </a:extLst>
          </p:cNvPr>
          <p:cNvSpPr/>
          <p:nvPr/>
        </p:nvSpPr>
        <p:spPr>
          <a:xfrm>
            <a:off x="4597347" y="1929180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 0,38      +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7849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Resultados e discussão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B5C72DC-B427-4BF2-8313-301C59149B3F}"/>
              </a:ext>
            </a:extLst>
          </p:cNvPr>
          <p:cNvSpPr/>
          <p:nvPr/>
        </p:nvSpPr>
        <p:spPr>
          <a:xfrm>
            <a:off x="276087" y="160839"/>
            <a:ext cx="2771913" cy="522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Pivô central: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60C352-7FF1-44CF-A4DA-731CEE9E3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91" y="866625"/>
            <a:ext cx="7858817" cy="5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93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6B602213-DF42-4458-867F-FBFC1EAF7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790" y="1615311"/>
            <a:ext cx="5037390" cy="3561631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Resultados e discussão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E9826DD-AA39-4650-BB31-43E7B980629B}"/>
              </a:ext>
            </a:extLst>
          </p:cNvPr>
          <p:cNvSpPr/>
          <p:nvPr/>
        </p:nvSpPr>
        <p:spPr>
          <a:xfrm>
            <a:off x="5424928" y="3075732"/>
            <a:ext cx="425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pt-BR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2C47991-D8D3-4481-B3EF-1DD2E99D4586}"/>
              </a:ext>
            </a:extLst>
          </p:cNvPr>
          <p:cNvSpPr/>
          <p:nvPr/>
        </p:nvSpPr>
        <p:spPr>
          <a:xfrm>
            <a:off x="219257" y="292657"/>
            <a:ext cx="6096000" cy="5133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Pivô central: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EC74F12-D4E3-49ED-BE5F-4EB1AB2C6680}"/>
              </a:ext>
            </a:extLst>
          </p:cNvPr>
          <p:cNvSpPr/>
          <p:nvPr/>
        </p:nvSpPr>
        <p:spPr>
          <a:xfrm>
            <a:off x="10448452" y="3075732"/>
            <a:ext cx="401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D04FE39-3FD8-43A6-9644-EDD2CFA26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" y="1615311"/>
            <a:ext cx="4315681" cy="32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71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55170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Introdução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FCB8B80-DA7F-48D1-9939-62EEC828C5B2}"/>
              </a:ext>
            </a:extLst>
          </p:cNvPr>
          <p:cNvSpPr/>
          <p:nvPr/>
        </p:nvSpPr>
        <p:spPr>
          <a:xfrm>
            <a:off x="1174717" y="1689589"/>
            <a:ext cx="10673563" cy="40555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Aumento populacional;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aumento da produtividade da ordem de 2 a 3 vezes;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até três safras ao ano;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áreas irrigadas devem quase dobrar até 2050 (LOBELL et al., 2008);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quase 80% consumo de água;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Expansões da área irrigada de forma racional;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pt-BR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24B76B8-FDE3-4393-9BC5-080BE5851BC2}"/>
              </a:ext>
            </a:extLst>
          </p:cNvPr>
          <p:cNvSpPr/>
          <p:nvPr/>
        </p:nvSpPr>
        <p:spPr>
          <a:xfrm>
            <a:off x="5241662" y="1689589"/>
            <a:ext cx="1854995" cy="481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Irrigação;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Resultados e discussão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2C47991-D8D3-4481-B3EF-1DD2E99D4586}"/>
              </a:ext>
            </a:extLst>
          </p:cNvPr>
          <p:cNvSpPr/>
          <p:nvPr/>
        </p:nvSpPr>
        <p:spPr>
          <a:xfrm>
            <a:off x="219257" y="292657"/>
            <a:ext cx="6096000" cy="5133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Pivô central: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518E215-999A-4B4D-805F-E5B8ACEA3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78" y="951492"/>
            <a:ext cx="7561044" cy="575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56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Resultados e discussão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5146646E-001E-402D-8DF2-E3B580EF6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0" y="686176"/>
            <a:ext cx="4570863" cy="32317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F31EC4B-C04E-4C93-A5E4-4438F3E68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86" y="663564"/>
            <a:ext cx="4570863" cy="323177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D589BA-44FA-43E2-84A1-1791B29BD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7" y="3700911"/>
            <a:ext cx="4570863" cy="323177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0054168-32B2-4386-8164-7FC168512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59" y="3678299"/>
            <a:ext cx="4570862" cy="3231778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3E9826DD-AA39-4650-BB31-43E7B980629B}"/>
              </a:ext>
            </a:extLst>
          </p:cNvPr>
          <p:cNvSpPr/>
          <p:nvPr/>
        </p:nvSpPr>
        <p:spPr>
          <a:xfrm>
            <a:off x="4508598" y="1935808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 0,16      +</a:t>
            </a:r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D8BA1C2-800A-4C95-8DDA-1FC58D5211B0}"/>
              </a:ext>
            </a:extLst>
          </p:cNvPr>
          <p:cNvSpPr/>
          <p:nvPr/>
        </p:nvSpPr>
        <p:spPr>
          <a:xfrm>
            <a:off x="4508598" y="4615839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 0,34      +</a:t>
            </a:r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FDA604D-C229-4D5D-A011-DC143D59CF52}"/>
              </a:ext>
            </a:extLst>
          </p:cNvPr>
          <p:cNvSpPr/>
          <p:nvPr/>
        </p:nvSpPr>
        <p:spPr>
          <a:xfrm>
            <a:off x="9976320" y="1850217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 0,45      +</a:t>
            </a:r>
            <a:endParaRPr lang="pt-BR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95661F1-768D-44E3-87B3-6ED142F69A99}"/>
              </a:ext>
            </a:extLst>
          </p:cNvPr>
          <p:cNvSpPr/>
          <p:nvPr/>
        </p:nvSpPr>
        <p:spPr>
          <a:xfrm>
            <a:off x="9976320" y="4569099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 0,05      </a:t>
            </a:r>
            <a:endParaRPr lang="pt-BR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2C47991-D8D3-4481-B3EF-1DD2E99D4586}"/>
              </a:ext>
            </a:extLst>
          </p:cNvPr>
          <p:cNvSpPr/>
          <p:nvPr/>
        </p:nvSpPr>
        <p:spPr>
          <a:xfrm>
            <a:off x="219257" y="292657"/>
            <a:ext cx="6096000" cy="5133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Gotejamento:</a:t>
            </a:r>
          </a:p>
        </p:txBody>
      </p:sp>
    </p:spTree>
    <p:extLst>
      <p:ext uri="{BB962C8B-B14F-4D97-AF65-F5344CB8AC3E}">
        <p14:creationId xmlns:p14="http://schemas.microsoft.com/office/powerpoint/2010/main" val="2007032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Resultados e discussão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E9826DD-AA39-4650-BB31-43E7B980629B}"/>
              </a:ext>
            </a:extLst>
          </p:cNvPr>
          <p:cNvSpPr/>
          <p:nvPr/>
        </p:nvSpPr>
        <p:spPr>
          <a:xfrm>
            <a:off x="4508598" y="1935808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 0,16      +</a:t>
            </a:r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D8BA1C2-800A-4C95-8DDA-1FC58D5211B0}"/>
              </a:ext>
            </a:extLst>
          </p:cNvPr>
          <p:cNvSpPr/>
          <p:nvPr/>
        </p:nvSpPr>
        <p:spPr>
          <a:xfrm>
            <a:off x="4508598" y="4615839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 0,34      +</a:t>
            </a:r>
            <a:endParaRPr lang="pt-BR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2C47991-D8D3-4481-B3EF-1DD2E99D4586}"/>
              </a:ext>
            </a:extLst>
          </p:cNvPr>
          <p:cNvSpPr/>
          <p:nvPr/>
        </p:nvSpPr>
        <p:spPr>
          <a:xfrm>
            <a:off x="219257" y="292657"/>
            <a:ext cx="6096000" cy="5133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Gotejamento: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20A65A5-B818-4399-B460-CE7F9E535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04" y="744302"/>
            <a:ext cx="7952564" cy="611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98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Resultados e discussão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E9826DD-AA39-4650-BB31-43E7B980629B}"/>
              </a:ext>
            </a:extLst>
          </p:cNvPr>
          <p:cNvSpPr/>
          <p:nvPr/>
        </p:nvSpPr>
        <p:spPr>
          <a:xfrm>
            <a:off x="5310589" y="2937212"/>
            <a:ext cx="362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pt-BR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2C47991-D8D3-4481-B3EF-1DD2E99D4586}"/>
              </a:ext>
            </a:extLst>
          </p:cNvPr>
          <p:cNvSpPr/>
          <p:nvPr/>
        </p:nvSpPr>
        <p:spPr>
          <a:xfrm>
            <a:off x="219257" y="292657"/>
            <a:ext cx="6096000" cy="5133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Gotejamento: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FE2BDE6-14D2-4D6A-8425-A60D6BFC3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92" y="1783913"/>
            <a:ext cx="4662270" cy="3296407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7EC74F12-D4E3-49ED-BE5F-4EB1AB2C6680}"/>
              </a:ext>
            </a:extLst>
          </p:cNvPr>
          <p:cNvSpPr/>
          <p:nvPr/>
        </p:nvSpPr>
        <p:spPr>
          <a:xfrm>
            <a:off x="10224101" y="2934941"/>
            <a:ext cx="341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A84EEA0-DF33-48EA-8657-C323DE623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85" y="1783913"/>
            <a:ext cx="3933793" cy="302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41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Resultados e discussão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2C47991-D8D3-4481-B3EF-1DD2E99D4586}"/>
              </a:ext>
            </a:extLst>
          </p:cNvPr>
          <p:cNvSpPr/>
          <p:nvPr/>
        </p:nvSpPr>
        <p:spPr>
          <a:xfrm>
            <a:off x="219257" y="292657"/>
            <a:ext cx="6096000" cy="5133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Gotejamento: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00C30E0-46F2-4B30-BAEB-A0BBB9B51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21" y="951492"/>
            <a:ext cx="7526698" cy="57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51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Resultados e discussão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2C47991-D8D3-4481-B3EF-1DD2E99D4586}"/>
              </a:ext>
            </a:extLst>
          </p:cNvPr>
          <p:cNvSpPr/>
          <p:nvPr/>
        </p:nvSpPr>
        <p:spPr>
          <a:xfrm>
            <a:off x="6010457" y="534662"/>
            <a:ext cx="6096000" cy="5133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Gotejamento: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00C30E0-46F2-4B30-BAEB-A0BBB9B51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56" y="1149199"/>
            <a:ext cx="5909675" cy="44875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E1E18CA-17C2-42BF-9C2E-0D6ECEA66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3" y="1149199"/>
            <a:ext cx="5891424" cy="448757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08EAD09-AE48-4010-829B-3E98C742B91D}"/>
              </a:ext>
            </a:extLst>
          </p:cNvPr>
          <p:cNvSpPr/>
          <p:nvPr/>
        </p:nvSpPr>
        <p:spPr>
          <a:xfrm>
            <a:off x="227495" y="534662"/>
            <a:ext cx="6096000" cy="5133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Pivô central:</a:t>
            </a:r>
          </a:p>
        </p:txBody>
      </p:sp>
    </p:spTree>
    <p:extLst>
      <p:ext uri="{BB962C8B-B14F-4D97-AF65-F5344CB8AC3E}">
        <p14:creationId xmlns:p14="http://schemas.microsoft.com/office/powerpoint/2010/main" val="1849316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Resultados e discussão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F766B19-2264-4C7D-8EBF-51FCBFDD1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649" y="949779"/>
            <a:ext cx="8147321" cy="529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20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12417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Resultados e discussão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F8439F-EEB7-4C7D-B880-1A1CB0303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92" y="1934506"/>
            <a:ext cx="5575345" cy="362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C26953-47E2-4B48-B68F-60051C51A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6" y="1860954"/>
            <a:ext cx="5273710" cy="401705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4052344-16C4-4454-A3AA-C376C4069DAF}"/>
              </a:ext>
            </a:extLst>
          </p:cNvPr>
          <p:cNvSpPr/>
          <p:nvPr/>
        </p:nvSpPr>
        <p:spPr>
          <a:xfrm>
            <a:off x="6186559" y="5556818"/>
            <a:ext cx="44672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Mapeamento de soja e milho para a safra 2015 no estado do Paraná. </a:t>
            </a:r>
          </a:p>
          <a:p>
            <a:pPr algn="just">
              <a:spcAft>
                <a:spcPts val="0"/>
              </a:spcAft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Adaptado de </a:t>
            </a:r>
            <a:r>
              <a:rPr lang="pt-BR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Zhong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(2016).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0E0C767-657D-4ECA-8A4A-B09B08738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216" y="605322"/>
            <a:ext cx="3998577" cy="139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44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246529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Incertezas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6D03042-60BC-4EC7-A1DA-FC579252FCA8}"/>
              </a:ext>
            </a:extLst>
          </p:cNvPr>
          <p:cNvSpPr/>
          <p:nvPr/>
        </p:nvSpPr>
        <p:spPr>
          <a:xfrm>
            <a:off x="599765" y="1395352"/>
            <a:ext cx="10289085" cy="1999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Pesos de cada classe;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Hidrografia; 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BR" sz="3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9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246529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Considerações finais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6D03042-60BC-4EC7-A1DA-FC579252FCA8}"/>
              </a:ext>
            </a:extLst>
          </p:cNvPr>
          <p:cNvSpPr/>
          <p:nvPr/>
        </p:nvSpPr>
        <p:spPr>
          <a:xfrm>
            <a:off x="599765" y="1395352"/>
            <a:ext cx="10289085" cy="3826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Alta aptidão a irrigação maior por gotejamento em comparação a pivô central;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Maior classe com média aptidão;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Áreas de maior aptidão coincidem com área de produção de grãos.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BR" sz="3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04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-4145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Introdução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FCB8B80-DA7F-48D1-9939-62EEC828C5B2}"/>
              </a:ext>
            </a:extLst>
          </p:cNvPr>
          <p:cNvSpPr/>
          <p:nvPr/>
        </p:nvSpPr>
        <p:spPr>
          <a:xfrm>
            <a:off x="1637161" y="514647"/>
            <a:ext cx="4572085" cy="4643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Eficiência: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Localizada (80% - 95%);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Aspersão (75% - 90%);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Declividade: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Pivô central (até 30%);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Gotejamento (até 60%);</a:t>
            </a:r>
          </a:p>
          <a:p>
            <a:pPr lvl="1">
              <a:lnSpc>
                <a:spcPct val="115000"/>
              </a:lnSpc>
              <a:spcAft>
                <a:spcPts val="1000"/>
              </a:spcAft>
            </a:pPr>
            <a:endParaRPr lang="pt-BR" sz="2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BR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209504C-849B-4043-B084-074DE401E9DF}"/>
              </a:ext>
            </a:extLst>
          </p:cNvPr>
          <p:cNvSpPr/>
          <p:nvPr/>
        </p:nvSpPr>
        <p:spPr>
          <a:xfrm>
            <a:off x="574825" y="4088642"/>
            <a:ext cx="41104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dirty="0">
                <a:latin typeface="Arial" panose="020B0604020202020204" pitchFamily="34" charset="0"/>
                <a:cs typeface="Times New Roman" panose="02020603050405020304" pitchFamily="18" charset="0"/>
              </a:rPr>
              <a:t>(EMBRAPA, 2018).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69B5614-793C-4F8C-9FE1-42037EBB1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20" y="0"/>
            <a:ext cx="3805880" cy="34482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D4A9DDE-5573-4622-B9C0-110BBD001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20" y="4015622"/>
            <a:ext cx="3789838" cy="284237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653F8E4-3D51-4BE2-9995-E253FD8C1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1085"/>
            <a:ext cx="7566876" cy="226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7999" y="2433675"/>
            <a:ext cx="6096000" cy="9825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4400" b="1" dirty="0">
                <a:latin typeface="Arial" panose="020B0604020202020204" pitchFamily="34" charset="0"/>
                <a:ea typeface="Calibri" panose="020F0502020204030204" pitchFamily="34" charset="0"/>
              </a:rPr>
              <a:t>OBRIGADO!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F3A5B8-B14E-48FA-B0D7-22DEBEBB1864}"/>
              </a:ext>
            </a:extLst>
          </p:cNvPr>
          <p:cNvSpPr/>
          <p:nvPr/>
        </p:nvSpPr>
        <p:spPr>
          <a:xfrm>
            <a:off x="3965481" y="3650121"/>
            <a:ext cx="3849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Lucas Volochen Oldoni</a:t>
            </a:r>
          </a:p>
          <a:p>
            <a:pPr lvl="1" algn="ctr"/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lucas.oldoni@inpe.br</a:t>
            </a:r>
          </a:p>
        </p:txBody>
      </p:sp>
    </p:spTree>
    <p:extLst>
      <p:ext uri="{BB962C8B-B14F-4D97-AF65-F5344CB8AC3E}">
        <p14:creationId xmlns:p14="http://schemas.microsoft.com/office/powerpoint/2010/main" val="1028438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55170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Objetivo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FCB8B80-DA7F-48D1-9939-62EEC828C5B2}"/>
              </a:ext>
            </a:extLst>
          </p:cNvPr>
          <p:cNvSpPr/>
          <p:nvPr/>
        </p:nvSpPr>
        <p:spPr>
          <a:xfrm>
            <a:off x="1369565" y="1310611"/>
            <a:ext cx="10085355" cy="1886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Avaliar aptidão a implantação de irrigação no estado do Paraná;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BR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114D73A-86ED-4B9C-A612-D12F68328B10}"/>
              </a:ext>
            </a:extLst>
          </p:cNvPr>
          <p:cNvSpPr/>
          <p:nvPr/>
        </p:nvSpPr>
        <p:spPr>
          <a:xfrm>
            <a:off x="2089292" y="2712226"/>
            <a:ext cx="6096000" cy="11694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Gotejamento;</a:t>
            </a:r>
          </a:p>
          <a:p>
            <a:pPr marL="914400" lvl="1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Pivô central;</a:t>
            </a:r>
          </a:p>
        </p:txBody>
      </p:sp>
    </p:spTree>
    <p:extLst>
      <p:ext uri="{BB962C8B-B14F-4D97-AF65-F5344CB8AC3E}">
        <p14:creationId xmlns:p14="http://schemas.microsoft.com/office/powerpoint/2010/main" val="397881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55170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Área de estudo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16EE186-DD83-44F7-8D1F-80D5A4B104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 r="7243" b="22817"/>
          <a:stretch/>
        </p:blipFill>
        <p:spPr bwMode="auto">
          <a:xfrm>
            <a:off x="1311238" y="1657685"/>
            <a:ext cx="9216718" cy="46486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125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551703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Material e métodos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DDBBB53-F4CC-439B-94C7-B7DE807C9A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250679"/>
              </p:ext>
            </p:extLst>
          </p:nvPr>
        </p:nvGraphicFramePr>
        <p:xfrm>
          <a:off x="838200" y="2115143"/>
          <a:ext cx="10515600" cy="2133600"/>
        </p:xfrm>
        <a:graphic>
          <a:graphicData uri="http://schemas.openxmlformats.org/drawingml/2006/table">
            <a:tbl>
              <a:tblPr firstRow="1" firstCol="1" bandRow="1"/>
              <a:tblGrid>
                <a:gridCol w="4382902">
                  <a:extLst>
                    <a:ext uri="{9D8B030D-6E8A-4147-A177-3AD203B41FA5}">
                      <a16:colId xmlns:a16="http://schemas.microsoft.com/office/drawing/2014/main" val="2058343844"/>
                    </a:ext>
                  </a:extLst>
                </a:gridCol>
                <a:gridCol w="3104205">
                  <a:extLst>
                    <a:ext uri="{9D8B030D-6E8A-4147-A177-3AD203B41FA5}">
                      <a16:colId xmlns:a16="http://schemas.microsoft.com/office/drawing/2014/main" val="1739644743"/>
                    </a:ext>
                  </a:extLst>
                </a:gridCol>
                <a:gridCol w="3028493">
                  <a:extLst>
                    <a:ext uri="{9D8B030D-6E8A-4147-A177-3AD203B41FA5}">
                      <a16:colId xmlns:a16="http://schemas.microsoft.com/office/drawing/2014/main" val="24891749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Dados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Formato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184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Declividade – Topodata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INPE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Geocampo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0574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solo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ITCG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Geobjeto (polígonos)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762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Hidrografia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ITCG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Geobjeto (linha)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622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Rodovias federais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DNIT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Geobjeto (linha)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440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Unidades de Conservação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Geobjeto (polígonos)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591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Limites político-administrativo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IBGE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(polígonos)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188563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C84DE077-E48F-4A26-8A04-AF04F9E5B657}"/>
              </a:ext>
            </a:extLst>
          </p:cNvPr>
          <p:cNvSpPr/>
          <p:nvPr/>
        </p:nvSpPr>
        <p:spPr>
          <a:xfrm>
            <a:off x="1211931" y="1591923"/>
            <a:ext cx="5047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Tabela síntese dos dados utilizados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917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0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Material e métodos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39FB29-F2DE-4649-A671-C0902F127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9"/>
          <a:stretch/>
        </p:blipFill>
        <p:spPr>
          <a:xfrm>
            <a:off x="615200" y="1411704"/>
            <a:ext cx="5546703" cy="454793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D7EB2D6-BAEF-42F9-BC51-BD0609622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9" b="5437"/>
          <a:stretch/>
        </p:blipFill>
        <p:spPr>
          <a:xfrm>
            <a:off x="6161903" y="1411704"/>
            <a:ext cx="5546703" cy="430118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4C224FB1-5D9F-4ED1-AF37-38BA1D0E9071}"/>
              </a:ext>
            </a:extLst>
          </p:cNvPr>
          <p:cNvSpPr/>
          <p:nvPr/>
        </p:nvSpPr>
        <p:spPr>
          <a:xfrm>
            <a:off x="1202724" y="898359"/>
            <a:ext cx="6096000" cy="5133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Gotejamento: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2A702F5-7B92-4FDC-A5A9-6AE8739E1D8E}"/>
              </a:ext>
            </a:extLst>
          </p:cNvPr>
          <p:cNvSpPr/>
          <p:nvPr/>
        </p:nvSpPr>
        <p:spPr>
          <a:xfrm>
            <a:off x="6589740" y="903537"/>
            <a:ext cx="2771913" cy="522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Pivô central: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1060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0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Material e métodos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3EFB37A-87FB-4CE8-A6B3-596AB9B5C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7" b="6294"/>
          <a:stretch/>
        </p:blipFill>
        <p:spPr bwMode="auto">
          <a:xfrm>
            <a:off x="2651977" y="1086350"/>
            <a:ext cx="6888046" cy="5266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1637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E3E4D62-026A-4777-B033-309C793E5BB2}"/>
              </a:ext>
            </a:extLst>
          </p:cNvPr>
          <p:cNvSpPr/>
          <p:nvPr/>
        </p:nvSpPr>
        <p:spPr>
          <a:xfrm>
            <a:off x="3048000" y="0"/>
            <a:ext cx="6096000" cy="6588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Material e métodos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E798F84-1D55-40C5-8D83-9302E76F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99" y="2401719"/>
            <a:ext cx="2782522" cy="27420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6DA2A75-69E9-405D-9187-FD84ACB0A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5" b="6786"/>
          <a:stretch/>
        </p:blipFill>
        <p:spPr>
          <a:xfrm>
            <a:off x="3978874" y="786849"/>
            <a:ext cx="7801233" cy="5971806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099CF77-07D2-4CAB-9F76-1ECEDB943F2D}"/>
              </a:ext>
            </a:extLst>
          </p:cNvPr>
          <p:cNvCxnSpPr>
            <a:cxnSpLocks/>
          </p:cNvCxnSpPr>
          <p:nvPr/>
        </p:nvCxnSpPr>
        <p:spPr>
          <a:xfrm flipH="1" flipV="1">
            <a:off x="2331308" y="2578443"/>
            <a:ext cx="3259867" cy="18197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0398109-1A97-4128-9466-481F8043D0AD}"/>
              </a:ext>
            </a:extLst>
          </p:cNvPr>
          <p:cNvCxnSpPr>
            <a:cxnSpLocks/>
          </p:cNvCxnSpPr>
          <p:nvPr/>
        </p:nvCxnSpPr>
        <p:spPr>
          <a:xfrm flipH="1">
            <a:off x="1935892" y="4474369"/>
            <a:ext cx="3655283" cy="6001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7955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799</Words>
  <Application>Microsoft Office PowerPoint</Application>
  <PresentationFormat>Widescreen</PresentationFormat>
  <Paragraphs>375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Oldoni</dc:creator>
  <cp:lastModifiedBy>Lucas Oldoni</cp:lastModifiedBy>
  <cp:revision>34</cp:revision>
  <dcterms:created xsi:type="dcterms:W3CDTF">2018-06-09T21:33:02Z</dcterms:created>
  <dcterms:modified xsi:type="dcterms:W3CDTF">2018-06-12T11:51:27Z</dcterms:modified>
</cp:coreProperties>
</file>