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90" r:id="rId4"/>
    <p:sldId id="296" r:id="rId5"/>
    <p:sldId id="291" r:id="rId6"/>
    <p:sldId id="306" r:id="rId7"/>
    <p:sldId id="292" r:id="rId8"/>
    <p:sldId id="307" r:id="rId9"/>
    <p:sldId id="304" r:id="rId10"/>
    <p:sldId id="293" r:id="rId11"/>
    <p:sldId id="303" r:id="rId12"/>
    <p:sldId id="294" r:id="rId13"/>
    <p:sldId id="295" r:id="rId14"/>
    <p:sldId id="257" r:id="rId15"/>
    <p:sldId id="259" r:id="rId16"/>
    <p:sldId id="274" r:id="rId17"/>
    <p:sldId id="287" r:id="rId18"/>
    <p:sldId id="260" r:id="rId19"/>
    <p:sldId id="276" r:id="rId20"/>
    <p:sldId id="277" r:id="rId21"/>
    <p:sldId id="262" r:id="rId22"/>
    <p:sldId id="297" r:id="rId23"/>
    <p:sldId id="298" r:id="rId24"/>
    <p:sldId id="300" r:id="rId25"/>
    <p:sldId id="305" r:id="rId26"/>
    <p:sldId id="301" r:id="rId27"/>
    <p:sldId id="30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90" autoAdjust="0"/>
    <p:restoredTop sz="94660"/>
  </p:normalViewPr>
  <p:slideViewPr>
    <p:cSldViewPr>
      <p:cViewPr>
        <p:scale>
          <a:sx n="50" d="100"/>
          <a:sy n="50" d="100"/>
        </p:scale>
        <p:origin x="-168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eus\SkyDrive\Documentos\INPE\Intr%20Geoprocessamento\dados\tabelas\DEGRAD_DETEX_TOT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eus\SkyDrive\Documentos\INPE\Intr%20Geoprocessamento\dados\tabelas\DETEX_TOTAL_trabalhand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eus\SkyDrive\Documentos\INPE\Intr%20Geoprocessamento\dados\tabelas\DETEX_TOTAL_trabalhand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eus\SkyDrive\Documentos\INPE\Intr%20Geoprocessamento\dados\tabelas\Degrad_Detex_intersect_trabalhando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teus\SkyDrive\Documentos\INPE\Intr%20Geoprocessamento\dados\tabelas\DEGRAD_DETEX_Kernel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eus\SkyDrive\Documentos\INPE\Intr%20Geoprocessamento\dados\tabelas\DEGRAD_DETEX_Kerne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6704706142271"/>
          <c:y val="4.1666666666666664E-2"/>
          <c:w val="0.84645770564853029"/>
          <c:h val="0.727107028288130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Plan1!$A$2</c:f>
              <c:strCache>
                <c:ptCount val="1"/>
                <c:pt idx="0">
                  <c:v>DEGRAD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numRef>
              <c:f>Plan1!$B$1:$H$1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Plan1!$B$2:$H$2</c:f>
              <c:numCache>
                <c:formatCode>0.00</c:formatCode>
                <c:ptCount val="7"/>
                <c:pt idx="0">
                  <c:v>121.007088</c:v>
                </c:pt>
                <c:pt idx="1">
                  <c:v>1252.561046</c:v>
                </c:pt>
                <c:pt idx="2">
                  <c:v>224.21730700000001</c:v>
                </c:pt>
                <c:pt idx="3">
                  <c:v>152.84927999999999</c:v>
                </c:pt>
                <c:pt idx="4">
                  <c:v>360.71812499999999</c:v>
                </c:pt>
                <c:pt idx="5">
                  <c:v>90.428701000000004</c:v>
                </c:pt>
                <c:pt idx="6">
                  <c:v>46.991137000000002</c:v>
                </c:pt>
              </c:numCache>
            </c:numRef>
          </c:val>
        </c:ser>
        <c:ser>
          <c:idx val="1"/>
          <c:order val="1"/>
          <c:tx>
            <c:strRef>
              <c:f>Plan1!$A$3</c:f>
              <c:strCache>
                <c:ptCount val="1"/>
                <c:pt idx="0">
                  <c:v>DETEX</c:v>
                </c:pt>
              </c:strCache>
            </c:strRef>
          </c:tx>
          <c:spPr>
            <a:solidFill>
              <a:srgbClr val="734C00"/>
            </a:solidFill>
          </c:spPr>
          <c:invertIfNegative val="0"/>
          <c:cat>
            <c:numRef>
              <c:f>Plan1!$B$1:$H$1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Plan1!$B$3:$H$3</c:f>
              <c:numCache>
                <c:formatCode>0.00</c:formatCode>
                <c:ptCount val="7"/>
                <c:pt idx="0">
                  <c:v>1670.5956659999999</c:v>
                </c:pt>
                <c:pt idx="1">
                  <c:v>1346.8009810000001</c:v>
                </c:pt>
                <c:pt idx="2">
                  <c:v>1317.4766380000001</c:v>
                </c:pt>
                <c:pt idx="3">
                  <c:v>497.16037</c:v>
                </c:pt>
                <c:pt idx="4">
                  <c:v>469.86276099999998</c:v>
                </c:pt>
                <c:pt idx="5">
                  <c:v>594.32346700000005</c:v>
                </c:pt>
                <c:pt idx="6">
                  <c:v>87.959472000000005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868992"/>
        <c:axId val="134870528"/>
      </c:barChart>
      <c:catAx>
        <c:axId val="13486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4870528"/>
        <c:crosses val="autoZero"/>
        <c:auto val="1"/>
        <c:lblAlgn val="ctr"/>
        <c:lblOffset val="100"/>
        <c:noMultiLvlLbl val="0"/>
      </c:catAx>
      <c:valAx>
        <c:axId val="1348705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Área (km²)</a:t>
                </a:r>
              </a:p>
            </c:rich>
          </c:tx>
          <c:layout>
            <c:manualLayout>
              <c:xMode val="edge"/>
              <c:yMode val="edge"/>
              <c:x val="2.5980707395498393E-2"/>
              <c:y val="0.27755796150481188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crossAx val="134868992"/>
        <c:crosses val="autoZero"/>
        <c:crossBetween val="between"/>
      </c:valAx>
      <c:dTable>
        <c:showHorzBorder val="0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Área por ocorrência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Plan2!$C$2</c:f>
              <c:strCache>
                <c:ptCount val="1"/>
                <c:pt idx="0">
                  <c:v>DETEX</c:v>
                </c:pt>
              </c:strCache>
            </c:strRef>
          </c:tx>
          <c:spPr>
            <a:solidFill>
              <a:srgbClr val="734C00"/>
            </a:solidFill>
          </c:spPr>
          <c:invertIfNegative val="0"/>
          <c:cat>
            <c:strRef>
              <c:f>Plan2!$A$3:$A$10</c:f>
              <c:strCache>
                <c:ptCount val="8"/>
                <c:pt idx="0">
                  <c:v>Total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strCache>
            </c:strRef>
          </c:cat>
          <c:val>
            <c:numRef>
              <c:f>Plan2!$C$3:$C$10</c:f>
              <c:numCache>
                <c:formatCode>0.00</c:formatCode>
                <c:ptCount val="8"/>
                <c:pt idx="0">
                  <c:v>4265.7971402513294</c:v>
                </c:pt>
                <c:pt idx="1">
                  <c:v>2904.510907988898</c:v>
                </c:pt>
                <c:pt idx="2">
                  <c:v>1043.1738645496469</c:v>
                </c:pt>
                <c:pt idx="3">
                  <c:v>281.7221612915547</c:v>
                </c:pt>
                <c:pt idx="4">
                  <c:v>34.066415341229998</c:v>
                </c:pt>
                <c:pt idx="5">
                  <c:v>1.8695810799999999</c:v>
                </c:pt>
                <c:pt idx="6">
                  <c:v>0.45421</c:v>
                </c:pt>
                <c:pt idx="7" formatCode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Plan2!$D$2</c:f>
              <c:strCache>
                <c:ptCount val="1"/>
                <c:pt idx="0">
                  <c:v>DEGRAD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Plan2!$A$3:$A$10</c:f>
              <c:strCache>
                <c:ptCount val="8"/>
                <c:pt idx="0">
                  <c:v>Total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strCache>
            </c:strRef>
          </c:cat>
          <c:val>
            <c:numRef>
              <c:f>Plan2!$D$3:$D$10</c:f>
              <c:numCache>
                <c:formatCode>0.00</c:formatCode>
                <c:ptCount val="8"/>
                <c:pt idx="0">
                  <c:v>1789.0115686608581</c:v>
                </c:pt>
                <c:pt idx="1">
                  <c:v>1693.920946020633</c:v>
                </c:pt>
                <c:pt idx="2">
                  <c:v>91.283185805425106</c:v>
                </c:pt>
                <c:pt idx="3">
                  <c:v>3.6625048748000002</c:v>
                </c:pt>
                <c:pt idx="4">
                  <c:v>0.14493196</c:v>
                </c:pt>
                <c:pt idx="5" formatCode="0">
                  <c:v>0</c:v>
                </c:pt>
                <c:pt idx="6" formatCode="0">
                  <c:v>0</c:v>
                </c:pt>
                <c:pt idx="7" formatCode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843968"/>
        <c:axId val="171845504"/>
      </c:barChart>
      <c:catAx>
        <c:axId val="17184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1845504"/>
        <c:crosses val="autoZero"/>
        <c:auto val="1"/>
        <c:lblAlgn val="ctr"/>
        <c:lblOffset val="100"/>
        <c:noMultiLvlLbl val="0"/>
      </c:catAx>
      <c:valAx>
        <c:axId val="17184550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Área (km²)</a:t>
                </a:r>
              </a:p>
            </c:rich>
          </c:tx>
          <c:layout/>
          <c:overlay val="0"/>
        </c:title>
        <c:numFmt formatCode="0" sourceLinked="0"/>
        <c:majorTickMark val="none"/>
        <c:minorTickMark val="none"/>
        <c:tickLblPos val="nextTo"/>
        <c:crossAx val="1718439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Percentual por ocorrência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Plan2!$E$2</c:f>
              <c:strCache>
                <c:ptCount val="1"/>
                <c:pt idx="0">
                  <c:v>DETEX</c:v>
                </c:pt>
              </c:strCache>
            </c:strRef>
          </c:tx>
          <c:spPr>
            <a:solidFill>
              <a:srgbClr val="734C00"/>
            </a:solidFill>
          </c:spPr>
          <c:invertIfNegative val="0"/>
          <c:cat>
            <c:strRef>
              <c:f>Plan2!$A$3:$A$10</c:f>
              <c:strCache>
                <c:ptCount val="8"/>
                <c:pt idx="0">
                  <c:v>Total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strCache>
            </c:strRef>
          </c:cat>
          <c:val>
            <c:numRef>
              <c:f>Plan2!$E$3:$E$10</c:f>
              <c:numCache>
                <c:formatCode>0.00%</c:formatCode>
                <c:ptCount val="8"/>
                <c:pt idx="0" formatCode="0%">
                  <c:v>1</c:v>
                </c:pt>
                <c:pt idx="1">
                  <c:v>0.68088350488644478</c:v>
                </c:pt>
                <c:pt idx="2">
                  <c:v>0.24454371135149333</c:v>
                </c:pt>
                <c:pt idx="3">
                  <c:v>6.6042090617313406E-2</c:v>
                </c:pt>
                <c:pt idx="4">
                  <c:v>7.9859435930005086E-3</c:v>
                </c:pt>
                <c:pt idx="5">
                  <c:v>4.3827238345653006E-4</c:v>
                </c:pt>
                <c:pt idx="6">
                  <c:v>1.0647716829151402E-4</c:v>
                </c:pt>
                <c:pt idx="7" formatCode="0%">
                  <c:v>0</c:v>
                </c:pt>
              </c:numCache>
            </c:numRef>
          </c:val>
        </c:ser>
        <c:ser>
          <c:idx val="1"/>
          <c:order val="1"/>
          <c:tx>
            <c:strRef>
              <c:f>Plan2!$F$2</c:f>
              <c:strCache>
                <c:ptCount val="1"/>
                <c:pt idx="0">
                  <c:v>DEGRAD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Plan2!$A$3:$A$10</c:f>
              <c:strCache>
                <c:ptCount val="8"/>
                <c:pt idx="0">
                  <c:v>Total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strCache>
            </c:strRef>
          </c:cat>
          <c:val>
            <c:numRef>
              <c:f>Plan2!$F$3:$F$10</c:f>
              <c:numCache>
                <c:formatCode>0.00%</c:formatCode>
                <c:ptCount val="8"/>
                <c:pt idx="0" formatCode="0%">
                  <c:v>1</c:v>
                </c:pt>
                <c:pt idx="1">
                  <c:v>0.94684739645847904</c:v>
                </c:pt>
                <c:pt idx="2">
                  <c:v>5.1024368653889686E-2</c:v>
                </c:pt>
                <c:pt idx="3">
                  <c:v>2.0472225775160983E-3</c:v>
                </c:pt>
                <c:pt idx="4">
                  <c:v>8.1012310115181083E-5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064384"/>
        <c:axId val="136078464"/>
      </c:barChart>
      <c:catAx>
        <c:axId val="13606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6078464"/>
        <c:crosses val="autoZero"/>
        <c:auto val="1"/>
        <c:lblAlgn val="ctr"/>
        <c:lblOffset val="100"/>
        <c:noMultiLvlLbl val="0"/>
      </c:catAx>
      <c:valAx>
        <c:axId val="136078464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crossAx val="1360643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'DETEX-DEGRAD'!$H$1</c:f>
              <c:strCache>
                <c:ptCount val="1"/>
                <c:pt idx="0">
                  <c:v>DETEX para DEGRAD</c:v>
                </c:pt>
              </c:strCache>
            </c:strRef>
          </c:tx>
          <c:spPr>
            <a:solidFill>
              <a:srgbClr val="734C00"/>
            </a:solidFill>
          </c:spPr>
          <c:invertIfNegative val="0"/>
          <c:cat>
            <c:strRef>
              <c:f>'DETEX-DEGRAD'!$E$3:$E$10</c:f>
              <c:strCache>
                <c:ptCount val="8"/>
                <c:pt idx="0">
                  <c:v>Total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strCache>
            </c:strRef>
          </c:cat>
          <c:val>
            <c:numRef>
              <c:f>'DETEX-DEGRAD'!$H$3:$H$10</c:f>
              <c:numCache>
                <c:formatCode>0.00</c:formatCode>
                <c:ptCount val="8"/>
                <c:pt idx="0">
                  <c:v>2.4242624425385566</c:v>
                </c:pt>
                <c:pt idx="1">
                  <c:v>1.9940920722243916</c:v>
                </c:pt>
                <c:pt idx="2">
                  <c:v>8.5264877041222972E-2</c:v>
                </c:pt>
                <c:pt idx="3">
                  <c:v>9.2226676912493741E-2</c:v>
                </c:pt>
                <c:pt idx="4">
                  <c:v>7.2416524467956891E-2</c:v>
                </c:pt>
                <c:pt idx="5">
                  <c:v>7.5491369960785551E-2</c:v>
                </c:pt>
                <c:pt idx="6">
                  <c:v>1.4885966699104726E-2</c:v>
                </c:pt>
                <c:pt idx="7" formatCode="General">
                  <c:v>0</c:v>
                </c:pt>
              </c:numCache>
            </c:numRef>
          </c:val>
        </c:ser>
        <c:ser>
          <c:idx val="2"/>
          <c:order val="1"/>
          <c:tx>
            <c:strRef>
              <c:f>'DETEX-DEGRAD'!$I$1</c:f>
              <c:strCache>
                <c:ptCount val="1"/>
                <c:pt idx="0">
                  <c:v>DEGRAD para DETEX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'DETEX-DEGRAD'!$E$3:$E$10</c:f>
              <c:strCache>
                <c:ptCount val="8"/>
                <c:pt idx="0">
                  <c:v>Total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strCache>
            </c:strRef>
          </c:cat>
          <c:val>
            <c:numRef>
              <c:f>'DETEX-DEGRAD'!$I$3:$I$10</c:f>
              <c:numCache>
                <c:formatCode>0.00</c:formatCode>
                <c:ptCount val="8"/>
                <c:pt idx="0">
                  <c:v>12.775569904937534</c:v>
                </c:pt>
                <c:pt idx="1">
                  <c:v>10.4993671515996</c:v>
                </c:pt>
                <c:pt idx="2">
                  <c:v>1.2464913211041124</c:v>
                </c:pt>
                <c:pt idx="3">
                  <c:v>0.32065202504923346</c:v>
                </c:pt>
                <c:pt idx="4">
                  <c:v>0.37255940751275168</c:v>
                </c:pt>
                <c:pt idx="5">
                  <c:v>9.7308329808936805E-2</c:v>
                </c:pt>
                <c:pt idx="6" formatCode="General">
                  <c:v>0</c:v>
                </c:pt>
                <c:pt idx="7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114176"/>
        <c:axId val="136116096"/>
      </c:barChart>
      <c:catAx>
        <c:axId val="136114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(anos)</a:t>
                </a:r>
              </a:p>
            </c:rich>
          </c:tx>
          <c:layout>
            <c:manualLayout>
              <c:xMode val="edge"/>
              <c:yMode val="edge"/>
              <c:x val="0.89502198162729663"/>
              <c:y val="0.551896690879741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6116096"/>
        <c:crosses val="autoZero"/>
        <c:auto val="1"/>
        <c:lblAlgn val="ctr"/>
        <c:lblOffset val="100"/>
        <c:noMultiLvlLbl val="0"/>
      </c:catAx>
      <c:valAx>
        <c:axId val="13611609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GB"/>
                  <a:t>(%)</a:t>
                </a:r>
              </a:p>
            </c:rich>
          </c:tx>
          <c:layout>
            <c:manualLayout>
              <c:xMode val="edge"/>
              <c:yMode val="edge"/>
              <c:x val="0.16551724137931034"/>
              <c:y val="2.487502621494346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361141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Média zonal de Intensidade de focos Calor de por Ocorrência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DETEX</c:v>
          </c:tx>
          <c:spPr>
            <a:solidFill>
              <a:srgbClr val="734C00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7"/>
              <c:layout>
                <c:manualLayout>
                  <c:x val="-1.4092731840003108E-2"/>
                  <c:y val="-1.3571213070538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Kernel_detex_degrad!$B$3:$B$10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Média Ponderada</c:v>
                </c:pt>
              </c:strCache>
            </c:strRef>
          </c:cat>
          <c:val>
            <c:numRef>
              <c:f>Kernel_detex_degrad!$D$3:$D$10</c:f>
              <c:numCache>
                <c:formatCode>0.00</c:formatCode>
                <c:ptCount val="8"/>
                <c:pt idx="0">
                  <c:v>0.339730694133</c:v>
                </c:pt>
                <c:pt idx="1">
                  <c:v>0.278407825331</c:v>
                </c:pt>
                <c:pt idx="2">
                  <c:v>0.18732114725900001</c:v>
                </c:pt>
                <c:pt idx="3">
                  <c:v>0.22002662768600001</c:v>
                </c:pt>
                <c:pt idx="4">
                  <c:v>0.41553504974700001</c:v>
                </c:pt>
                <c:pt idx="5">
                  <c:v>0.51970611506800002</c:v>
                </c:pt>
                <c:pt idx="7">
                  <c:v>0.31375970116871665</c:v>
                </c:pt>
              </c:numCache>
            </c:numRef>
          </c:val>
        </c:ser>
        <c:ser>
          <c:idx val="1"/>
          <c:order val="1"/>
          <c:tx>
            <c:v>DEGRAD</c:v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Kernel_detex_degrad!$B$3:$B$10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Média Ponderada</c:v>
                </c:pt>
              </c:strCache>
            </c:strRef>
          </c:cat>
          <c:val>
            <c:numRef>
              <c:f>Kernel_detex_degrad!$G$3:$G$10</c:f>
              <c:numCache>
                <c:formatCode>0.00</c:formatCode>
                <c:ptCount val="8"/>
                <c:pt idx="0">
                  <c:v>0.73004473143299997</c:v>
                </c:pt>
                <c:pt idx="1">
                  <c:v>0.87827469875999997</c:v>
                </c:pt>
                <c:pt idx="2">
                  <c:v>1.29767808988</c:v>
                </c:pt>
                <c:pt idx="3">
                  <c:v>1.5388660669300001</c:v>
                </c:pt>
                <c:pt idx="7">
                  <c:v>0.7388346315619907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156672"/>
        <c:axId val="136158592"/>
      </c:barChart>
      <c:catAx>
        <c:axId val="136156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pt-BR" noProof="0"/>
                </a:pPr>
                <a:r>
                  <a:rPr lang="pt-BR" noProof="0" dirty="0"/>
                  <a:t>Ocorrências (anos)</a:t>
                </a:r>
              </a:p>
            </c:rich>
          </c:tx>
          <c:layout>
            <c:manualLayout>
              <c:xMode val="edge"/>
              <c:yMode val="edge"/>
              <c:x val="0.38436477513033779"/>
              <c:y val="0.857386363636363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36158592"/>
        <c:crosses val="autoZero"/>
        <c:auto val="1"/>
        <c:lblAlgn val="ctr"/>
        <c:lblOffset val="100"/>
        <c:noMultiLvlLbl val="0"/>
      </c:catAx>
      <c:valAx>
        <c:axId val="1361585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média zonal de Intensidade</a:t>
                </a:r>
              </a:p>
            </c:rich>
          </c:tx>
          <c:layout>
            <c:manualLayout>
              <c:xMode val="edge"/>
              <c:yMode val="edge"/>
              <c:x val="1.0588771844205537E-2"/>
              <c:y val="0.17267656883798616"/>
            </c:manualLayout>
          </c:layout>
          <c:overlay val="0"/>
        </c:title>
        <c:numFmt formatCode="#,##0.0" sourceLinked="0"/>
        <c:majorTickMark val="none"/>
        <c:minorTickMark val="none"/>
        <c:tickLblPos val="nextTo"/>
        <c:crossAx val="136156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598727791023778"/>
          <c:y val="5.5999761393462182E-2"/>
          <c:w val="0.1199288189962011"/>
          <c:h val="0.14512944404676689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66997182228503"/>
          <c:y val="0.1162153689122193"/>
          <c:w val="0.76915607195518521"/>
          <c:h val="0.698717335493884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Kernel_detex_degrad!$K$2</c:f>
              <c:strCache>
                <c:ptCount val="1"/>
                <c:pt idx="0">
                  <c:v>DETEX</c:v>
                </c:pt>
              </c:strCache>
            </c:strRef>
          </c:tx>
          <c:spPr>
            <a:solidFill>
              <a:srgbClr val="734C00"/>
            </a:solidFill>
          </c:spPr>
          <c:invertIfNegative val="0"/>
          <c:val>
            <c:numRef>
              <c:f>Kernel_detex_degrad!$K$3:$K$9</c:f>
              <c:numCache>
                <c:formatCode>0,000</c:formatCode>
                <c:ptCount val="7"/>
                <c:pt idx="0">
                  <c:v>2904.510907988898</c:v>
                </c:pt>
                <c:pt idx="1">
                  <c:v>1043.1738645496469</c:v>
                </c:pt>
                <c:pt idx="2">
                  <c:v>281.7221612915547</c:v>
                </c:pt>
                <c:pt idx="3">
                  <c:v>34.066415341229998</c:v>
                </c:pt>
                <c:pt idx="4">
                  <c:v>1.8695810799999999</c:v>
                </c:pt>
                <c:pt idx="5">
                  <c:v>0.45421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Kernel_detex_degrad!$L$2</c:f>
              <c:strCache>
                <c:ptCount val="1"/>
                <c:pt idx="0">
                  <c:v>DEGRAD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val>
            <c:numRef>
              <c:f>Kernel_detex_degrad!$L$3:$L$9</c:f>
              <c:numCache>
                <c:formatCode>General</c:formatCode>
                <c:ptCount val="7"/>
                <c:pt idx="0">
                  <c:v>1693.920946020633</c:v>
                </c:pt>
                <c:pt idx="1">
                  <c:v>91.283185805425106</c:v>
                </c:pt>
                <c:pt idx="2">
                  <c:v>3.6625048748000002</c:v>
                </c:pt>
                <c:pt idx="3">
                  <c:v>0.14493196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491392"/>
        <c:axId val="136493696"/>
      </c:barChart>
      <c:scatterChart>
        <c:scatterStyle val="lineMarker"/>
        <c:varyColors val="0"/>
        <c:ser>
          <c:idx val="2"/>
          <c:order val="2"/>
          <c:tx>
            <c:strRef>
              <c:f>Kernel_detex_degrad!$D$2</c:f>
              <c:strCache>
                <c:ptCount val="1"/>
                <c:pt idx="0">
                  <c:v>Média zonal de Intensidade de focos Calor DETEX</c:v>
                </c:pt>
              </c:strCache>
            </c:strRef>
          </c:tx>
          <c:spPr>
            <a:ln w="0">
              <a:noFill/>
            </a:ln>
          </c:spPr>
          <c:marker>
            <c:symbol val="triangle"/>
            <c:size val="5"/>
            <c:spPr>
              <a:solidFill>
                <a:srgbClr val="734C00"/>
              </a:solidFill>
              <a:ln>
                <a:solidFill>
                  <a:srgbClr val="734C00"/>
                </a:solidFill>
              </a:ln>
            </c:spPr>
          </c:marker>
          <c:dPt>
            <c:idx val="0"/>
            <c:marker>
              <c:spPr>
                <a:solidFill>
                  <a:srgbClr val="734C00"/>
                </a:solidFill>
                <a:ln>
                  <a:solidFill>
                    <a:schemeClr val="bg1"/>
                  </a:solidFill>
                </a:ln>
              </c:spPr>
            </c:marker>
            <c:bubble3D val="0"/>
          </c:dPt>
          <c:dPt>
            <c:idx val="1"/>
            <c:marker>
              <c:spPr>
                <a:solidFill>
                  <a:srgbClr val="734C00"/>
                </a:solidFill>
                <a:ln>
                  <a:solidFill>
                    <a:schemeClr val="bg1"/>
                  </a:solidFill>
                </a:ln>
              </c:spPr>
            </c:marker>
            <c:bubble3D val="0"/>
          </c:dPt>
          <c:yVal>
            <c:numRef>
              <c:f>Kernel_detex_degrad!$D$3:$D$8</c:f>
              <c:numCache>
                <c:formatCode>0.00</c:formatCode>
                <c:ptCount val="6"/>
                <c:pt idx="0">
                  <c:v>0.339730694133</c:v>
                </c:pt>
                <c:pt idx="1">
                  <c:v>0.278407825331</c:v>
                </c:pt>
                <c:pt idx="2">
                  <c:v>0.18732114725900001</c:v>
                </c:pt>
                <c:pt idx="3">
                  <c:v>0.22002662768600001</c:v>
                </c:pt>
                <c:pt idx="4">
                  <c:v>0.41553504974700001</c:v>
                </c:pt>
                <c:pt idx="5">
                  <c:v>0.51970611506800002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Kernel_detex_degrad!$G$2</c:f>
              <c:strCache>
                <c:ptCount val="1"/>
                <c:pt idx="0">
                  <c:v>Média zonal de Intensidade de focos Calor DEGRAD</c:v>
                </c:pt>
              </c:strCache>
            </c:strRef>
          </c:tx>
          <c:spPr>
            <a:ln w="28575">
              <a:noFill/>
            </a:ln>
          </c:spPr>
          <c:marker>
            <c:spPr>
              <a:ln w="19050">
                <a:solidFill>
                  <a:schemeClr val="tx1"/>
                </a:solidFill>
              </a:ln>
            </c:spPr>
          </c:marker>
          <c:yVal>
            <c:numRef>
              <c:f>Kernel_detex_degrad!$G$3:$G$6</c:f>
              <c:numCache>
                <c:formatCode>0.00</c:formatCode>
                <c:ptCount val="4"/>
                <c:pt idx="0">
                  <c:v>0.73004473143299997</c:v>
                </c:pt>
                <c:pt idx="1">
                  <c:v>0.87827469875999997</c:v>
                </c:pt>
                <c:pt idx="2">
                  <c:v>1.29767808988</c:v>
                </c:pt>
                <c:pt idx="3">
                  <c:v>1.5388660669300001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510080"/>
        <c:axId val="136508160"/>
      </c:scatterChart>
      <c:catAx>
        <c:axId val="136491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Ocorrências (anos)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36493696"/>
        <c:crosses val="autoZero"/>
        <c:auto val="1"/>
        <c:lblAlgn val="ctr"/>
        <c:lblOffset val="100"/>
        <c:noMultiLvlLbl val="0"/>
      </c:catAx>
      <c:valAx>
        <c:axId val="13649369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GB"/>
                  <a:t>Área (km²)</a:t>
                </a:r>
              </a:p>
            </c:rich>
          </c:tx>
          <c:layout>
            <c:manualLayout>
              <c:xMode val="edge"/>
              <c:yMode val="edge"/>
              <c:x val="3.8900068829930565E-2"/>
              <c:y val="1.5846821230679511E-2"/>
            </c:manualLayout>
          </c:layout>
          <c:overlay val="0"/>
        </c:title>
        <c:numFmt formatCode="0,000" sourceLinked="1"/>
        <c:majorTickMark val="out"/>
        <c:minorTickMark val="none"/>
        <c:tickLblPos val="nextTo"/>
        <c:crossAx val="136491392"/>
        <c:crosses val="autoZero"/>
        <c:crossBetween val="between"/>
      </c:valAx>
      <c:valAx>
        <c:axId val="13650816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média zonal de Intensidade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36510080"/>
        <c:crosses val="max"/>
        <c:crossBetween val="midCat"/>
      </c:valAx>
      <c:valAx>
        <c:axId val="136510080"/>
        <c:scaling>
          <c:orientation val="minMax"/>
        </c:scaling>
        <c:delete val="1"/>
        <c:axPos val="b"/>
        <c:majorTickMark val="out"/>
        <c:minorTickMark val="none"/>
        <c:tickLblPos val="nextTo"/>
        <c:crossAx val="136508160"/>
        <c:crosses val="autoZero"/>
        <c:crossBetween val="midCat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7639398613708479"/>
          <c:y val="7.7935987168270646E-2"/>
          <c:w val="0.14338064007330345"/>
          <c:h val="0.15275444736074659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lang="pt-BR" sz="1200" noProof="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0.8696</cdr:x>
      <cdr:y>0.26871</cdr:y>
    </cdr:from>
    <cdr:to>
      <cdr:x>0.8696</cdr:x>
      <cdr:y>0.74677</cdr:y>
    </cdr:to>
    <cdr:cxnSp macro="">
      <cdr:nvCxnSpPr>
        <cdr:cNvPr id="3" name="Conector reto 2"/>
        <cdr:cNvCxnSpPr/>
      </cdr:nvCxnSpPr>
      <cdr:spPr>
        <a:xfrm xmlns:a="http://schemas.openxmlformats.org/drawingml/2006/main">
          <a:off x="6257926" y="900934"/>
          <a:ext cx="0" cy="160282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88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48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4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77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21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16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60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176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49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30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94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8434B-49BF-4EAA-982D-6766F572A0B2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85BE9-5925-47E6-8C24-FF5CF28576F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95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6408712" cy="1470025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 smtClean="0"/>
              <a:t>Análise exploratória da degradação florestal na região de Paragominas (PA) – Sistemas DETEX, DEGRAD e Focos de calor</a:t>
            </a: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4221088"/>
            <a:ext cx="6400800" cy="622920"/>
          </a:xfrm>
        </p:spPr>
        <p:txBody>
          <a:bodyPr/>
          <a:lstStyle/>
          <a:p>
            <a:r>
              <a:rPr lang="pt-BR" dirty="0" smtClean="0"/>
              <a:t>Mateus de Souza Macul</a:t>
            </a:r>
          </a:p>
        </p:txBody>
      </p:sp>
      <p:pic>
        <p:nvPicPr>
          <p:cNvPr id="5" name="Imagem 4" descr="degr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1" y="3717032"/>
            <a:ext cx="2051720" cy="1296144"/>
          </a:xfrm>
          <a:prstGeom prst="rect">
            <a:avLst/>
          </a:prstGeom>
        </p:spPr>
      </p:pic>
      <p:pic>
        <p:nvPicPr>
          <p:cNvPr id="6" name="Imagem 5" descr="fogoa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895072"/>
            <a:ext cx="2051720" cy="1317904"/>
          </a:xfrm>
          <a:prstGeom prst="rect">
            <a:avLst/>
          </a:prstGeom>
        </p:spPr>
      </p:pic>
      <p:pic>
        <p:nvPicPr>
          <p:cNvPr id="9" name="Imagem 8" descr="madei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48500" y="0"/>
            <a:ext cx="2095500" cy="1402080"/>
          </a:xfrm>
          <a:prstGeom prst="rect">
            <a:avLst/>
          </a:prstGeom>
        </p:spPr>
      </p:pic>
      <p:pic>
        <p:nvPicPr>
          <p:cNvPr id="10" name="Imagem 9" descr="dete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5589240"/>
            <a:ext cx="2051720" cy="1296144"/>
          </a:xfrm>
          <a:prstGeom prst="rect">
            <a:avLst/>
          </a:prstGeom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2665140" y="5138418"/>
            <a:ext cx="439248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Orientador: Camilo </a:t>
            </a:r>
            <a:r>
              <a:rPr lang="pt-BR" sz="2000" dirty="0" err="1" smtClean="0"/>
              <a:t>Daleles</a:t>
            </a:r>
            <a:r>
              <a:rPr lang="pt-BR" sz="2000" dirty="0" smtClean="0"/>
              <a:t> Rennó</a:t>
            </a:r>
          </a:p>
        </p:txBody>
      </p:sp>
    </p:spTree>
    <p:extLst>
      <p:ext uri="{BB962C8B-B14F-4D97-AF65-F5344CB8AC3E}">
        <p14:creationId xmlns:p14="http://schemas.microsoft.com/office/powerpoint/2010/main" val="425227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251520" y="548680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DETEX</a:t>
            </a:r>
          </a:p>
          <a:p>
            <a:pPr algn="ctr"/>
            <a:r>
              <a:rPr lang="pt-BR" dirty="0" smtClean="0"/>
              <a:t>2009 a 2015</a:t>
            </a:r>
            <a:endParaRPr lang="pt-BR" dirty="0"/>
          </a:p>
        </p:txBody>
      </p:sp>
      <p:sp>
        <p:nvSpPr>
          <p:cNvPr id="56" name="Retângulo 55"/>
          <p:cNvSpPr/>
          <p:nvPr/>
        </p:nvSpPr>
        <p:spPr>
          <a:xfrm>
            <a:off x="323528" y="620688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DETEX</a:t>
            </a:r>
          </a:p>
          <a:p>
            <a:pPr algn="ctr"/>
            <a:r>
              <a:rPr lang="pt-BR" dirty="0" smtClean="0"/>
              <a:t>2009 a 2015</a:t>
            </a:r>
            <a:endParaRPr lang="pt-BR" dirty="0"/>
          </a:p>
        </p:txBody>
      </p:sp>
      <p:sp>
        <p:nvSpPr>
          <p:cNvPr id="33" name="Título 1"/>
          <p:cNvSpPr>
            <a:spLocks noGrp="1"/>
          </p:cNvSpPr>
          <p:nvPr>
            <p:ph type="title"/>
          </p:nvPr>
        </p:nvSpPr>
        <p:spPr>
          <a:xfrm>
            <a:off x="30192" y="-67580"/>
            <a:ext cx="2813616" cy="489010"/>
          </a:xfrm>
        </p:spPr>
        <p:txBody>
          <a:bodyPr>
            <a:noAutofit/>
          </a:bodyPr>
          <a:lstStyle/>
          <a:p>
            <a:r>
              <a:rPr lang="pt-BR" sz="2800" dirty="0" smtClean="0"/>
              <a:t>Metodologia</a:t>
            </a:r>
            <a:endParaRPr lang="pt-BR" sz="2800" dirty="0"/>
          </a:p>
        </p:txBody>
      </p:sp>
      <p:sp>
        <p:nvSpPr>
          <p:cNvPr id="40" name="Retângulo 39"/>
          <p:cNvSpPr/>
          <p:nvPr/>
        </p:nvSpPr>
        <p:spPr>
          <a:xfrm>
            <a:off x="395536" y="692696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DETEX</a:t>
            </a:r>
          </a:p>
          <a:p>
            <a:pPr algn="ctr"/>
            <a:r>
              <a:rPr lang="pt-BR" dirty="0" smtClean="0"/>
              <a:t>2009 a 2015</a:t>
            </a:r>
            <a:endParaRPr lang="pt-BR" dirty="0"/>
          </a:p>
        </p:txBody>
      </p:sp>
      <p:sp>
        <p:nvSpPr>
          <p:cNvPr id="44" name="Arredondar Retângulo em um Canto Diagonal 43"/>
          <p:cNvSpPr/>
          <p:nvPr/>
        </p:nvSpPr>
        <p:spPr>
          <a:xfrm>
            <a:off x="442830" y="2492896"/>
            <a:ext cx="1259632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Ocorrência</a:t>
            </a:r>
            <a:endParaRPr lang="pt-BR" dirty="0"/>
          </a:p>
        </p:txBody>
      </p:sp>
      <p:sp>
        <p:nvSpPr>
          <p:cNvPr id="45" name="Arredondar Retângulo em um Canto Diagonal 44"/>
          <p:cNvSpPr/>
          <p:nvPr/>
        </p:nvSpPr>
        <p:spPr>
          <a:xfrm>
            <a:off x="611560" y="1628800"/>
            <a:ext cx="899592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ano</a:t>
            </a:r>
          </a:p>
          <a:p>
            <a:pPr algn="ctr"/>
            <a:r>
              <a:rPr lang="pt-BR" dirty="0" smtClean="0"/>
              <a:t>∑n</a:t>
            </a:r>
            <a:endParaRPr lang="pt-BR" dirty="0"/>
          </a:p>
        </p:txBody>
      </p:sp>
      <p:sp>
        <p:nvSpPr>
          <p:cNvPr id="66" name="Retângulo 65"/>
          <p:cNvSpPr/>
          <p:nvPr/>
        </p:nvSpPr>
        <p:spPr>
          <a:xfrm>
            <a:off x="5166823" y="476672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DETEX</a:t>
            </a:r>
          </a:p>
          <a:p>
            <a:pPr algn="ctr"/>
            <a:r>
              <a:rPr lang="pt-BR" dirty="0" smtClean="0"/>
              <a:t>2009 a 2015</a:t>
            </a:r>
            <a:endParaRPr lang="pt-BR" dirty="0"/>
          </a:p>
        </p:txBody>
      </p:sp>
      <p:sp>
        <p:nvSpPr>
          <p:cNvPr id="67" name="Retângulo 66"/>
          <p:cNvSpPr/>
          <p:nvPr/>
        </p:nvSpPr>
        <p:spPr>
          <a:xfrm>
            <a:off x="5238831" y="548680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DETEX</a:t>
            </a:r>
          </a:p>
          <a:p>
            <a:pPr algn="ctr"/>
            <a:r>
              <a:rPr lang="pt-BR" dirty="0" smtClean="0"/>
              <a:t>2009 a 2015</a:t>
            </a:r>
            <a:endParaRPr lang="pt-BR" dirty="0"/>
          </a:p>
        </p:txBody>
      </p:sp>
      <p:sp>
        <p:nvSpPr>
          <p:cNvPr id="68" name="Retângulo 67"/>
          <p:cNvSpPr/>
          <p:nvPr/>
        </p:nvSpPr>
        <p:spPr>
          <a:xfrm>
            <a:off x="5310839" y="620688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DEGRAD</a:t>
            </a:r>
          </a:p>
          <a:p>
            <a:pPr algn="ctr"/>
            <a:r>
              <a:rPr lang="pt-BR" dirty="0" smtClean="0"/>
              <a:t>2009 a 2015</a:t>
            </a:r>
            <a:endParaRPr lang="pt-BR" dirty="0"/>
          </a:p>
        </p:txBody>
      </p:sp>
      <p:sp>
        <p:nvSpPr>
          <p:cNvPr id="71" name="Arredondar Retângulo em um Canto Diagonal 70"/>
          <p:cNvSpPr/>
          <p:nvPr/>
        </p:nvSpPr>
        <p:spPr>
          <a:xfrm>
            <a:off x="5430141" y="2420888"/>
            <a:ext cx="1259632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Ocorrência</a:t>
            </a:r>
            <a:endParaRPr lang="pt-BR" dirty="0"/>
          </a:p>
        </p:txBody>
      </p:sp>
      <p:sp>
        <p:nvSpPr>
          <p:cNvPr id="77" name="Retângulo 76"/>
          <p:cNvSpPr/>
          <p:nvPr/>
        </p:nvSpPr>
        <p:spPr>
          <a:xfrm>
            <a:off x="7199784" y="476672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DETEX</a:t>
            </a:r>
          </a:p>
          <a:p>
            <a:pPr algn="ctr"/>
            <a:r>
              <a:rPr lang="pt-BR" dirty="0" smtClean="0"/>
              <a:t>2009 a 2015</a:t>
            </a:r>
            <a:endParaRPr lang="pt-BR" dirty="0"/>
          </a:p>
        </p:txBody>
      </p:sp>
      <p:sp>
        <p:nvSpPr>
          <p:cNvPr id="78" name="Retângulo 77"/>
          <p:cNvSpPr/>
          <p:nvPr/>
        </p:nvSpPr>
        <p:spPr>
          <a:xfrm>
            <a:off x="7271792" y="548680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DETEX</a:t>
            </a:r>
          </a:p>
          <a:p>
            <a:pPr algn="ctr"/>
            <a:r>
              <a:rPr lang="pt-BR" dirty="0" smtClean="0"/>
              <a:t>2009 a 2015</a:t>
            </a:r>
            <a:endParaRPr lang="pt-BR" dirty="0"/>
          </a:p>
        </p:txBody>
      </p:sp>
      <p:sp>
        <p:nvSpPr>
          <p:cNvPr id="79" name="Retângulo 78"/>
          <p:cNvSpPr/>
          <p:nvPr/>
        </p:nvSpPr>
        <p:spPr>
          <a:xfrm>
            <a:off x="7343800" y="620688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Focos de Calor</a:t>
            </a:r>
          </a:p>
          <a:p>
            <a:pPr algn="ctr"/>
            <a:r>
              <a:rPr lang="pt-BR" sz="1600" dirty="0" smtClean="0"/>
              <a:t>2009 a 2015</a:t>
            </a:r>
            <a:endParaRPr lang="pt-BR" sz="1600" dirty="0"/>
          </a:p>
        </p:txBody>
      </p:sp>
      <p:sp>
        <p:nvSpPr>
          <p:cNvPr id="80" name="Arredondar Retângulo em um Canto Diagonal 79"/>
          <p:cNvSpPr/>
          <p:nvPr/>
        </p:nvSpPr>
        <p:spPr>
          <a:xfrm>
            <a:off x="7452320" y="4149080"/>
            <a:ext cx="1259632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Kernel</a:t>
            </a:r>
            <a:endParaRPr lang="pt-BR" dirty="0"/>
          </a:p>
        </p:txBody>
      </p:sp>
      <p:sp>
        <p:nvSpPr>
          <p:cNvPr id="81" name="Arredondar Retângulo em um Canto Diagonal 80"/>
          <p:cNvSpPr/>
          <p:nvPr/>
        </p:nvSpPr>
        <p:spPr>
          <a:xfrm>
            <a:off x="7452320" y="1556792"/>
            <a:ext cx="1224136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Agregação </a:t>
            </a:r>
            <a:endParaRPr lang="pt-BR" dirty="0"/>
          </a:p>
        </p:txBody>
      </p:sp>
      <p:sp>
        <p:nvSpPr>
          <p:cNvPr id="82" name="Arredondar Retângulo em um Canto Diagonal 81"/>
          <p:cNvSpPr/>
          <p:nvPr/>
        </p:nvSpPr>
        <p:spPr>
          <a:xfrm>
            <a:off x="5292080" y="5445224"/>
            <a:ext cx="1656184" cy="7920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Intensidade Focos de calor</a:t>
            </a:r>
          </a:p>
          <a:p>
            <a:pPr algn="ctr"/>
            <a:r>
              <a:rPr lang="pt-BR" dirty="0" smtClean="0"/>
              <a:t>DETEX</a:t>
            </a:r>
            <a:endParaRPr lang="pt-BR" dirty="0"/>
          </a:p>
        </p:txBody>
      </p:sp>
      <p:sp>
        <p:nvSpPr>
          <p:cNvPr id="85" name="Chave esquerda 84"/>
          <p:cNvSpPr/>
          <p:nvPr/>
        </p:nvSpPr>
        <p:spPr>
          <a:xfrm rot="16200000">
            <a:off x="6552220" y="3897052"/>
            <a:ext cx="792088" cy="2304256"/>
          </a:xfrm>
          <a:prstGeom prst="leftBrace">
            <a:avLst>
              <a:gd name="adj1" fmla="val 0"/>
              <a:gd name="adj2" fmla="val 210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2" name="CaixaDeTexto 91"/>
          <p:cNvSpPr txBox="1"/>
          <p:nvPr/>
        </p:nvSpPr>
        <p:spPr>
          <a:xfrm>
            <a:off x="2843808" y="134076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Intersecção</a:t>
            </a:r>
            <a:endParaRPr lang="pt-BR" sz="1200" dirty="0"/>
          </a:p>
        </p:txBody>
      </p:sp>
      <p:sp>
        <p:nvSpPr>
          <p:cNvPr id="93" name="CaixaDeTexto 92"/>
          <p:cNvSpPr txBox="1"/>
          <p:nvPr/>
        </p:nvSpPr>
        <p:spPr>
          <a:xfrm>
            <a:off x="3203848" y="3068960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Interseção</a:t>
            </a:r>
            <a:endParaRPr lang="pt-BR" sz="1200" dirty="0"/>
          </a:p>
        </p:txBody>
      </p:sp>
      <p:sp>
        <p:nvSpPr>
          <p:cNvPr id="94" name="Retângulo 93"/>
          <p:cNvSpPr/>
          <p:nvPr/>
        </p:nvSpPr>
        <p:spPr>
          <a:xfrm>
            <a:off x="5364088" y="3789040"/>
            <a:ext cx="144016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DETEX-DEGRAD</a:t>
            </a:r>
          </a:p>
          <a:p>
            <a:pPr algn="ctr"/>
            <a:r>
              <a:rPr lang="pt-BR" dirty="0" smtClean="0"/>
              <a:t>2009 a 2015</a:t>
            </a:r>
          </a:p>
        </p:txBody>
      </p:sp>
      <p:cxnSp>
        <p:nvCxnSpPr>
          <p:cNvPr id="102" name="Conector reto 101"/>
          <p:cNvCxnSpPr>
            <a:stCxn id="79" idx="2"/>
            <a:endCxn id="81" idx="3"/>
          </p:cNvCxnSpPr>
          <p:nvPr/>
        </p:nvCxnSpPr>
        <p:spPr>
          <a:xfrm>
            <a:off x="8063880" y="1268760"/>
            <a:ext cx="50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to 104"/>
          <p:cNvCxnSpPr>
            <a:stCxn id="81" idx="1"/>
            <a:endCxn id="80" idx="3"/>
          </p:cNvCxnSpPr>
          <p:nvPr/>
        </p:nvCxnSpPr>
        <p:spPr>
          <a:xfrm>
            <a:off x="8064388" y="2060848"/>
            <a:ext cx="17748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Arredondar Retângulo em um Canto Diagonal 118"/>
          <p:cNvSpPr/>
          <p:nvPr/>
        </p:nvSpPr>
        <p:spPr>
          <a:xfrm>
            <a:off x="2483768" y="2348880"/>
            <a:ext cx="1656184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Consistência</a:t>
            </a:r>
            <a:endParaRPr lang="pt-BR" dirty="0"/>
          </a:p>
        </p:txBody>
      </p:sp>
      <p:sp>
        <p:nvSpPr>
          <p:cNvPr id="129" name="CaixaDeTexto 128"/>
          <p:cNvSpPr txBox="1"/>
          <p:nvPr/>
        </p:nvSpPr>
        <p:spPr>
          <a:xfrm>
            <a:off x="6300192" y="47251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Média Zonal</a:t>
            </a:r>
            <a:endParaRPr lang="pt-BR" dirty="0"/>
          </a:p>
        </p:txBody>
      </p:sp>
      <p:sp>
        <p:nvSpPr>
          <p:cNvPr id="130" name="Arredondar Retângulo em um Canto Diagonal 129"/>
          <p:cNvSpPr/>
          <p:nvPr/>
        </p:nvSpPr>
        <p:spPr>
          <a:xfrm>
            <a:off x="2843808" y="3645024"/>
            <a:ext cx="1368152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Conversão</a:t>
            </a:r>
            <a:endParaRPr lang="pt-BR" dirty="0"/>
          </a:p>
        </p:txBody>
      </p:sp>
      <p:sp>
        <p:nvSpPr>
          <p:cNvPr id="140" name="Arredondar Retângulo em um Canto Diagonal 139"/>
          <p:cNvSpPr/>
          <p:nvPr/>
        </p:nvSpPr>
        <p:spPr>
          <a:xfrm>
            <a:off x="5598871" y="1628800"/>
            <a:ext cx="899592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ano</a:t>
            </a:r>
          </a:p>
          <a:p>
            <a:pPr algn="ctr"/>
            <a:r>
              <a:rPr lang="pt-BR" dirty="0" smtClean="0"/>
              <a:t>∑n</a:t>
            </a:r>
            <a:endParaRPr lang="pt-BR" dirty="0"/>
          </a:p>
        </p:txBody>
      </p:sp>
      <p:cxnSp>
        <p:nvCxnSpPr>
          <p:cNvPr id="141" name="Conector reto 140"/>
          <p:cNvCxnSpPr/>
          <p:nvPr/>
        </p:nvCxnSpPr>
        <p:spPr>
          <a:xfrm>
            <a:off x="1115616" y="1340768"/>
            <a:ext cx="50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ector reto 141"/>
          <p:cNvCxnSpPr/>
          <p:nvPr/>
        </p:nvCxnSpPr>
        <p:spPr>
          <a:xfrm>
            <a:off x="6030919" y="1268760"/>
            <a:ext cx="50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CaixaDeTexto 142"/>
          <p:cNvSpPr txBox="1"/>
          <p:nvPr/>
        </p:nvSpPr>
        <p:spPr>
          <a:xfrm>
            <a:off x="539552" y="1340768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União</a:t>
            </a:r>
            <a:endParaRPr lang="pt-BR" sz="1200" dirty="0"/>
          </a:p>
        </p:txBody>
      </p:sp>
      <p:sp>
        <p:nvSpPr>
          <p:cNvPr id="144" name="CaixaDeTexto 143"/>
          <p:cNvSpPr txBox="1"/>
          <p:nvPr/>
        </p:nvSpPr>
        <p:spPr>
          <a:xfrm>
            <a:off x="5526863" y="1268760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União</a:t>
            </a:r>
            <a:endParaRPr lang="pt-BR" sz="1200" dirty="0"/>
          </a:p>
        </p:txBody>
      </p:sp>
      <p:cxnSp>
        <p:nvCxnSpPr>
          <p:cNvPr id="150" name="Conector reto 149"/>
          <p:cNvCxnSpPr>
            <a:stCxn id="45" idx="1"/>
            <a:endCxn id="44" idx="3"/>
          </p:cNvCxnSpPr>
          <p:nvPr/>
        </p:nvCxnSpPr>
        <p:spPr>
          <a:xfrm>
            <a:off x="1061356" y="2132856"/>
            <a:ext cx="1129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ector reto 152"/>
          <p:cNvCxnSpPr>
            <a:stCxn id="140" idx="1"/>
            <a:endCxn id="71" idx="3"/>
          </p:cNvCxnSpPr>
          <p:nvPr/>
        </p:nvCxnSpPr>
        <p:spPr>
          <a:xfrm>
            <a:off x="6048667" y="2132856"/>
            <a:ext cx="1129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ector angulado 156"/>
          <p:cNvCxnSpPr>
            <a:endCxn id="94" idx="1"/>
          </p:cNvCxnSpPr>
          <p:nvPr/>
        </p:nvCxnSpPr>
        <p:spPr>
          <a:xfrm>
            <a:off x="683568" y="2996952"/>
            <a:ext cx="4680520" cy="1260140"/>
          </a:xfrm>
          <a:prstGeom prst="bentConnector3">
            <a:avLst>
              <a:gd name="adj1" fmla="val 379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ector de seta reta 164"/>
          <p:cNvCxnSpPr>
            <a:stCxn id="71" idx="1"/>
            <a:endCxn id="94" idx="0"/>
          </p:cNvCxnSpPr>
          <p:nvPr/>
        </p:nvCxnSpPr>
        <p:spPr>
          <a:xfrm>
            <a:off x="6059957" y="2924944"/>
            <a:ext cx="24211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tângulo 168"/>
          <p:cNvSpPr/>
          <p:nvPr/>
        </p:nvSpPr>
        <p:spPr>
          <a:xfrm>
            <a:off x="2051720" y="1628800"/>
            <a:ext cx="10081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DETEX  n</a:t>
            </a:r>
          </a:p>
        </p:txBody>
      </p:sp>
      <p:sp>
        <p:nvSpPr>
          <p:cNvPr id="170" name="Retângulo 169"/>
          <p:cNvSpPr/>
          <p:nvPr/>
        </p:nvSpPr>
        <p:spPr>
          <a:xfrm>
            <a:off x="3635896" y="1628800"/>
            <a:ext cx="129614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DEGRAD n</a:t>
            </a:r>
          </a:p>
        </p:txBody>
      </p:sp>
      <p:cxnSp>
        <p:nvCxnSpPr>
          <p:cNvPr id="172" name="Conector de seta reta 171"/>
          <p:cNvCxnSpPr>
            <a:stCxn id="170" idx="1"/>
            <a:endCxn id="169" idx="3"/>
          </p:cNvCxnSpPr>
          <p:nvPr/>
        </p:nvCxnSpPr>
        <p:spPr>
          <a:xfrm flipH="1">
            <a:off x="3059832" y="1844824"/>
            <a:ext cx="57606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Forma 175"/>
          <p:cNvCxnSpPr>
            <a:stCxn id="40" idx="3"/>
            <a:endCxn id="169" idx="0"/>
          </p:cNvCxnSpPr>
          <p:nvPr/>
        </p:nvCxnSpPr>
        <p:spPr>
          <a:xfrm>
            <a:off x="1835696" y="1016732"/>
            <a:ext cx="720080" cy="61206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Forma 177"/>
          <p:cNvCxnSpPr>
            <a:stCxn id="67" idx="1"/>
            <a:endCxn id="170" idx="0"/>
          </p:cNvCxnSpPr>
          <p:nvPr/>
        </p:nvCxnSpPr>
        <p:spPr>
          <a:xfrm rot="10800000" flipV="1">
            <a:off x="4283969" y="872716"/>
            <a:ext cx="954863" cy="75608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Chave direita 179"/>
          <p:cNvSpPr/>
          <p:nvPr/>
        </p:nvSpPr>
        <p:spPr>
          <a:xfrm rot="5400000">
            <a:off x="3131840" y="980728"/>
            <a:ext cx="864096" cy="4608512"/>
          </a:xfrm>
          <a:prstGeom prst="rightBrace">
            <a:avLst>
              <a:gd name="adj1" fmla="val 0"/>
              <a:gd name="adj2" fmla="val 5158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1" name="Chave direita 180"/>
          <p:cNvSpPr/>
          <p:nvPr/>
        </p:nvSpPr>
        <p:spPr>
          <a:xfrm rot="5400000">
            <a:off x="3203848" y="1268760"/>
            <a:ext cx="288032" cy="1872208"/>
          </a:xfrm>
          <a:prstGeom prst="rightBrace">
            <a:avLst>
              <a:gd name="adj1" fmla="val 0"/>
              <a:gd name="adj2" fmla="val 5158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9" name="Arredondar Retângulo em um Canto Diagonal 188"/>
          <p:cNvSpPr/>
          <p:nvPr/>
        </p:nvSpPr>
        <p:spPr>
          <a:xfrm>
            <a:off x="7236296" y="5445224"/>
            <a:ext cx="1728192" cy="7920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Intensidade Focos de calor</a:t>
            </a:r>
          </a:p>
          <a:p>
            <a:pPr algn="ctr"/>
            <a:r>
              <a:rPr lang="pt-BR" dirty="0" smtClean="0"/>
              <a:t>DEGRAD</a:t>
            </a:r>
            <a:endParaRPr lang="pt-BR" dirty="0"/>
          </a:p>
        </p:txBody>
      </p:sp>
      <p:cxnSp>
        <p:nvCxnSpPr>
          <p:cNvPr id="191" name="Conector reto 190"/>
          <p:cNvCxnSpPr/>
          <p:nvPr/>
        </p:nvCxnSpPr>
        <p:spPr>
          <a:xfrm>
            <a:off x="7740352" y="5013176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43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upo 74"/>
          <p:cNvGrpSpPr/>
          <p:nvPr/>
        </p:nvGrpSpPr>
        <p:grpSpPr>
          <a:xfrm>
            <a:off x="1115616" y="2272085"/>
            <a:ext cx="2521545" cy="2520280"/>
            <a:chOff x="1115616" y="980728"/>
            <a:chExt cx="2521545" cy="2520280"/>
          </a:xfrm>
        </p:grpSpPr>
        <p:sp>
          <p:nvSpPr>
            <p:cNvPr id="5" name="Retângulo 4"/>
            <p:cNvSpPr/>
            <p:nvPr/>
          </p:nvSpPr>
          <p:spPr>
            <a:xfrm>
              <a:off x="1115616" y="98072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1475656" y="98072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1835696" y="98072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2195736" y="98072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2557041" y="98072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2917081" y="98072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3277121" y="98072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1115616" y="134076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475656" y="134076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1835696" y="134076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2195736" y="134076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2557041" y="134076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2917081" y="134076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3277121" y="134076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1115616" y="170080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1475656" y="170080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1835696" y="170080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2195736" y="170080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2557041" y="170080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2917081" y="170080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3277121" y="170080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1115616" y="206084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1475656" y="206084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1835696" y="206084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2195736" y="206084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2557041" y="206084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tângulo 30"/>
            <p:cNvSpPr/>
            <p:nvPr/>
          </p:nvSpPr>
          <p:spPr>
            <a:xfrm>
              <a:off x="2917081" y="206084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3277121" y="206084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1115616" y="242088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1475656" y="242088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835696" y="242088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tângulo 35"/>
            <p:cNvSpPr/>
            <p:nvPr/>
          </p:nvSpPr>
          <p:spPr>
            <a:xfrm>
              <a:off x="2195736" y="242088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tângulo 36"/>
            <p:cNvSpPr/>
            <p:nvPr/>
          </p:nvSpPr>
          <p:spPr>
            <a:xfrm>
              <a:off x="2557041" y="242088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tângulo 37"/>
            <p:cNvSpPr/>
            <p:nvPr/>
          </p:nvSpPr>
          <p:spPr>
            <a:xfrm>
              <a:off x="2917081" y="242088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tângulo 38"/>
            <p:cNvSpPr/>
            <p:nvPr/>
          </p:nvSpPr>
          <p:spPr>
            <a:xfrm>
              <a:off x="3277121" y="242088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tângulo 60"/>
            <p:cNvSpPr/>
            <p:nvPr/>
          </p:nvSpPr>
          <p:spPr>
            <a:xfrm>
              <a:off x="1115616" y="278092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tângulo 61"/>
            <p:cNvSpPr/>
            <p:nvPr/>
          </p:nvSpPr>
          <p:spPr>
            <a:xfrm>
              <a:off x="1475656" y="278092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tângulo 62"/>
            <p:cNvSpPr/>
            <p:nvPr/>
          </p:nvSpPr>
          <p:spPr>
            <a:xfrm>
              <a:off x="1835696" y="278092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tângulo 63"/>
            <p:cNvSpPr/>
            <p:nvPr/>
          </p:nvSpPr>
          <p:spPr>
            <a:xfrm>
              <a:off x="2195736" y="278092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tângulo 64"/>
            <p:cNvSpPr/>
            <p:nvPr/>
          </p:nvSpPr>
          <p:spPr>
            <a:xfrm>
              <a:off x="2557041" y="278092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tângulo 65"/>
            <p:cNvSpPr/>
            <p:nvPr/>
          </p:nvSpPr>
          <p:spPr>
            <a:xfrm>
              <a:off x="2917081" y="278092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tângulo 66"/>
            <p:cNvSpPr/>
            <p:nvPr/>
          </p:nvSpPr>
          <p:spPr>
            <a:xfrm>
              <a:off x="3277121" y="278092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tângulo 67"/>
            <p:cNvSpPr/>
            <p:nvPr/>
          </p:nvSpPr>
          <p:spPr>
            <a:xfrm>
              <a:off x="1115616" y="314096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tângulo 68"/>
            <p:cNvSpPr/>
            <p:nvPr/>
          </p:nvSpPr>
          <p:spPr>
            <a:xfrm>
              <a:off x="1475656" y="314096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tângulo 69"/>
            <p:cNvSpPr/>
            <p:nvPr/>
          </p:nvSpPr>
          <p:spPr>
            <a:xfrm>
              <a:off x="1835696" y="314096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tângulo 70"/>
            <p:cNvSpPr/>
            <p:nvPr/>
          </p:nvSpPr>
          <p:spPr>
            <a:xfrm>
              <a:off x="2195736" y="314096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tângulo 71"/>
            <p:cNvSpPr/>
            <p:nvPr/>
          </p:nvSpPr>
          <p:spPr>
            <a:xfrm>
              <a:off x="2557041" y="314096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tângulo 72"/>
            <p:cNvSpPr/>
            <p:nvPr/>
          </p:nvSpPr>
          <p:spPr>
            <a:xfrm>
              <a:off x="2917081" y="314096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tângulo 73"/>
            <p:cNvSpPr/>
            <p:nvPr/>
          </p:nvSpPr>
          <p:spPr>
            <a:xfrm>
              <a:off x="3277121" y="314096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6" name="Elipse 75"/>
          <p:cNvSpPr/>
          <p:nvPr/>
        </p:nvSpPr>
        <p:spPr>
          <a:xfrm>
            <a:off x="3025093" y="2785381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Elipse 80"/>
          <p:cNvSpPr/>
          <p:nvPr/>
        </p:nvSpPr>
        <p:spPr>
          <a:xfrm>
            <a:off x="2665053" y="2740137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Elipse 81"/>
          <p:cNvSpPr/>
          <p:nvPr/>
        </p:nvSpPr>
        <p:spPr>
          <a:xfrm>
            <a:off x="2665053" y="2992165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Elipse 82"/>
          <p:cNvSpPr/>
          <p:nvPr/>
        </p:nvSpPr>
        <p:spPr>
          <a:xfrm>
            <a:off x="2881077" y="2999681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Elipse 83"/>
          <p:cNvSpPr/>
          <p:nvPr/>
        </p:nvSpPr>
        <p:spPr>
          <a:xfrm>
            <a:off x="2881077" y="3136181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Elipse 84"/>
          <p:cNvSpPr/>
          <p:nvPr/>
        </p:nvSpPr>
        <p:spPr>
          <a:xfrm>
            <a:off x="2483768" y="3175571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Elipse 85"/>
          <p:cNvSpPr/>
          <p:nvPr/>
        </p:nvSpPr>
        <p:spPr>
          <a:xfrm>
            <a:off x="2557041" y="3460217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Elipse 86"/>
          <p:cNvSpPr/>
          <p:nvPr/>
        </p:nvSpPr>
        <p:spPr>
          <a:xfrm>
            <a:off x="2934184" y="3446835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Elipse 87"/>
          <p:cNvSpPr/>
          <p:nvPr/>
        </p:nvSpPr>
        <p:spPr>
          <a:xfrm>
            <a:off x="3006192" y="3492761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Elipse 88"/>
          <p:cNvSpPr/>
          <p:nvPr/>
        </p:nvSpPr>
        <p:spPr>
          <a:xfrm>
            <a:off x="2701057" y="3499905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Elipse 89"/>
          <p:cNvSpPr/>
          <p:nvPr/>
        </p:nvSpPr>
        <p:spPr>
          <a:xfrm>
            <a:off x="1403648" y="4540337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Elipse 90"/>
          <p:cNvSpPr/>
          <p:nvPr/>
        </p:nvSpPr>
        <p:spPr>
          <a:xfrm>
            <a:off x="1359496" y="2719661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Elipse 93"/>
          <p:cNvSpPr/>
          <p:nvPr/>
        </p:nvSpPr>
        <p:spPr>
          <a:xfrm>
            <a:off x="2973760" y="4180297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Elipse 94"/>
          <p:cNvSpPr/>
          <p:nvPr/>
        </p:nvSpPr>
        <p:spPr>
          <a:xfrm>
            <a:off x="2418842" y="4180297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Elipse 95"/>
          <p:cNvSpPr/>
          <p:nvPr/>
        </p:nvSpPr>
        <p:spPr>
          <a:xfrm>
            <a:off x="1867992" y="341942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Elipse 96"/>
          <p:cNvSpPr/>
          <p:nvPr/>
        </p:nvSpPr>
        <p:spPr>
          <a:xfrm>
            <a:off x="1313074" y="341942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Elipse 99"/>
          <p:cNvSpPr/>
          <p:nvPr/>
        </p:nvSpPr>
        <p:spPr>
          <a:xfrm>
            <a:off x="1872965" y="3032789"/>
            <a:ext cx="972108" cy="97210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Elipse 100"/>
          <p:cNvSpPr/>
          <p:nvPr/>
        </p:nvSpPr>
        <p:spPr>
          <a:xfrm>
            <a:off x="2375756" y="3532225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3" name="Conector reto 102"/>
          <p:cNvCxnSpPr>
            <a:stCxn id="101" idx="1"/>
            <a:endCxn id="100" idx="0"/>
          </p:cNvCxnSpPr>
          <p:nvPr/>
        </p:nvCxnSpPr>
        <p:spPr>
          <a:xfrm flipH="1" flipV="1">
            <a:off x="2359019" y="3032789"/>
            <a:ext cx="23432" cy="5061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de seta reta 104"/>
          <p:cNvCxnSpPr>
            <a:stCxn id="101" idx="6"/>
          </p:cNvCxnSpPr>
          <p:nvPr/>
        </p:nvCxnSpPr>
        <p:spPr>
          <a:xfrm flipH="1" flipV="1">
            <a:off x="2015716" y="3532225"/>
            <a:ext cx="405759" cy="228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Retângulo 106"/>
              <p:cNvSpPr/>
              <p:nvPr/>
            </p:nvSpPr>
            <p:spPr>
              <a:xfrm>
                <a:off x="4860032" y="2797807"/>
                <a:ext cx="3816985" cy="991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/>
                          </m:ctrlPr>
                        </m:sSupPr>
                        <m:e>
                          <m:sSub>
                            <m:sSubPr>
                              <m:ctrlPr>
                                <a:rPr lang="en-GB" i="1"/>
                              </m:ctrlPr>
                            </m:sSubPr>
                            <m:e>
                              <m:r>
                                <a:rPr lang="en-GB" i="1"/>
                                <m:t>𝜆</m:t>
                              </m:r>
                            </m:e>
                            <m:sub>
                              <m:r>
                                <a:rPr lang="en-GB" i="1"/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en-GB" i="1"/>
                              </m:ctrlPr>
                            </m:dPr>
                            <m:e>
                              <m:r>
                                <a:rPr lang="en-GB" i="1"/>
                                <m:t>𝑢</m:t>
                              </m:r>
                            </m:e>
                          </m:d>
                          <m:r>
                            <a:rPr lang="en-GB" i="1"/>
                            <m:t> = </m:t>
                          </m:r>
                          <m:nary>
                            <m:naryPr>
                              <m:chr m:val="∑"/>
                              <m:ctrlPr>
                                <a:rPr lang="en-GB" i="1"/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GB" i="1"/>
                                  </m:ctrlPr>
                                </m:sSubPr>
                                <m:e>
                                  <m:r>
                                    <a:rPr lang="en-GB" i="1"/>
                                    <m:t>h</m:t>
                                  </m:r>
                                </m:e>
                                <m:sub>
                                  <m:r>
                                    <a:rPr lang="en-GB" i="1"/>
                                    <m:t>𝑖</m:t>
                                  </m:r>
                                </m:sub>
                              </m:sSub>
                              <m:r>
                                <a:rPr lang="en-GB" i="1"/>
                                <m:t>≤</m:t>
                              </m:r>
                              <m:r>
                                <a:rPr lang="en-GB" i="1"/>
                                <m:t>𝑟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GB" i="1"/>
                                  </m:ctrlPr>
                                </m:fPr>
                                <m:num>
                                  <m:r>
                                    <a:rPr lang="en-GB" i="1"/>
                                    <m:t>3</m:t>
                                  </m:r>
                                </m:num>
                                <m:den>
                                  <m:r>
                                    <a:rPr lang="en-GB" i="1"/>
                                    <m:t>𝜋</m:t>
                                  </m:r>
                                  <m:r>
                                    <a:rPr lang="en-GB" i="1"/>
                                    <m:t>.</m:t>
                                  </m:r>
                                  <m:r>
                                    <a:rPr lang="en-GB" i="1"/>
                                    <m:t>𝑟</m:t>
                                  </m:r>
                                </m:den>
                              </m:f>
                              <m:r>
                                <a:rPr lang="en-GB" i="1"/>
                                <m:t> </m:t>
                              </m:r>
                              <m:d>
                                <m:dPr>
                                  <m:ctrlPr>
                                    <a:rPr lang="en-GB" i="1"/>
                                  </m:ctrlPr>
                                </m:dPr>
                                <m:e>
                                  <m:r>
                                    <a:rPr lang="en-GB" i="1"/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GB" i="1"/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GB" i="1"/>
                                          </m:ctrlPr>
                                        </m:sSubSupPr>
                                        <m:e>
                                          <m:r>
                                            <a:rPr lang="en-GB" i="1"/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GB" i="1"/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GB" i="1"/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GB" i="1"/>
                                          </m:ctrlPr>
                                        </m:sSupPr>
                                        <m:e>
                                          <m:r>
                                            <a:rPr lang="en-GB" i="1"/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GB" i="1"/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  <m:sup>
                          <m:r>
                            <a:rPr lang="en-GB" i="1"/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07" name="Retângulo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797807"/>
                <a:ext cx="3816985" cy="9912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Retângulo 107"/>
              <p:cNvSpPr/>
              <p:nvPr/>
            </p:nvSpPr>
            <p:spPr>
              <a:xfrm>
                <a:off x="1899190" y="3555084"/>
                <a:ext cx="3745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08" name="Retângulo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190" y="3555084"/>
                <a:ext cx="37459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Retângulo 108"/>
              <p:cNvSpPr/>
              <p:nvPr/>
            </p:nvSpPr>
            <p:spPr>
              <a:xfrm>
                <a:off x="2127324" y="3062913"/>
                <a:ext cx="3564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09" name="Retângulo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324" y="3062913"/>
                <a:ext cx="35644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Conector de seta reta 110"/>
          <p:cNvCxnSpPr/>
          <p:nvPr/>
        </p:nvCxnSpPr>
        <p:spPr>
          <a:xfrm>
            <a:off x="1115616" y="2170497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aixaDeTexto 111"/>
          <p:cNvSpPr txBox="1"/>
          <p:nvPr/>
        </p:nvSpPr>
        <p:spPr>
          <a:xfrm>
            <a:off x="1043608" y="1758737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30 m</a:t>
            </a:r>
            <a:endParaRPr lang="en-GB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Retângulo 113"/>
              <p:cNvSpPr/>
              <p:nvPr/>
            </p:nvSpPr>
            <p:spPr>
              <a:xfrm>
                <a:off x="2195736" y="1758737"/>
                <a:ext cx="14200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𝑟</m:t>
                      </m:r>
                      <m:r>
                        <a:rPr lang="pt-BR" b="0" i="1" smtClean="0">
                          <a:latin typeface="Cambria Math"/>
                        </a:rPr>
                        <m:t>=5000 </m:t>
                      </m:r>
                      <m:r>
                        <a:rPr lang="pt-BR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14" name="Retângulo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758737"/>
                <a:ext cx="1420004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Título 1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Estimador de Intensidade </a:t>
            </a:r>
            <a:r>
              <a:rPr lang="pt-BR" i="1" dirty="0" err="1" smtClean="0"/>
              <a:t>Kernel</a:t>
            </a:r>
            <a:endParaRPr lang="en-GB" i="1" dirty="0"/>
          </a:p>
        </p:txBody>
      </p:sp>
      <p:sp>
        <p:nvSpPr>
          <p:cNvPr id="117" name="Retângulo 116"/>
          <p:cNvSpPr/>
          <p:nvPr/>
        </p:nvSpPr>
        <p:spPr>
          <a:xfrm>
            <a:off x="5292080" y="6381328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(Câmara e Carvalho, 2004)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580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Mapeamento DETEX/DEGRAD</a:t>
            </a:r>
            <a:endParaRPr lang="en-GB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8832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826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Consistência </a:t>
            </a:r>
            <a:br>
              <a:rPr lang="pt-BR" dirty="0" smtClean="0"/>
            </a:br>
            <a:r>
              <a:rPr lang="pt-BR" dirty="0" smtClean="0"/>
              <a:t>DETEX – DEGRAD (2009 – 2015)</a:t>
            </a:r>
            <a:endParaRPr lang="en-GB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281247"/>
              </p:ext>
            </p:extLst>
          </p:nvPr>
        </p:nvGraphicFramePr>
        <p:xfrm>
          <a:off x="2771800" y="2348880"/>
          <a:ext cx="3960440" cy="3049504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849694"/>
                <a:gridCol w="777685"/>
                <a:gridCol w="1180933"/>
                <a:gridCol w="1152128"/>
              </a:tblGrid>
              <a:tr h="86409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Ano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Área absoluta (km²)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Área relativa ao DETEX (%)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Área relativa ao DEGRAD (%)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0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27.41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1.64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22.65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220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0.62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20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20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20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20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20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58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Ocorrência – DEGRAD-DETEX (km²)</a:t>
            </a:r>
            <a:endParaRPr lang="en-GB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706837"/>
              </p:ext>
            </p:extLst>
          </p:nvPr>
        </p:nvGraphicFramePr>
        <p:xfrm>
          <a:off x="1259632" y="1484784"/>
          <a:ext cx="7056784" cy="2664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2367472"/>
              </p:ext>
            </p:extLst>
          </p:nvPr>
        </p:nvGraphicFramePr>
        <p:xfrm>
          <a:off x="1259632" y="4149080"/>
          <a:ext cx="7056784" cy="2664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61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teus\SkyDrive\Documentos\INPE\Intr Geoprocessamento\dados\Mapas\Ocorrencias_DETE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518" y="578640"/>
            <a:ext cx="4378482" cy="618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teus\SkyDrive\Documentos\INPE\Intr Geoprocessamento\dados\Mapas\Ocorrencias_DEGR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26" y="609404"/>
            <a:ext cx="4381557" cy="61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7504" y="-1309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Ocorrência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36566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Conversão </a:t>
            </a:r>
            <a:endParaRPr lang="en-GB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218213"/>
              </p:ext>
            </p:extLst>
          </p:nvPr>
        </p:nvGraphicFramePr>
        <p:xfrm>
          <a:off x="0" y="1916832"/>
          <a:ext cx="9144000" cy="393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979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254" y="98130"/>
            <a:ext cx="8765217" cy="475590"/>
          </a:xfrm>
        </p:spPr>
        <p:txBody>
          <a:bodyPr>
            <a:noAutofit/>
          </a:bodyPr>
          <a:lstStyle/>
          <a:p>
            <a:r>
              <a:rPr lang="pt-BR" sz="3200" dirty="0" smtClean="0"/>
              <a:t>Intensidade de Focos de Calor</a:t>
            </a:r>
            <a:endParaRPr lang="en-GB" sz="3200" dirty="0"/>
          </a:p>
        </p:txBody>
      </p:sp>
      <p:pic>
        <p:nvPicPr>
          <p:cNvPr id="5122" name="Picture 2" descr="C:\Users\Mateus\SkyDrive\Documentos\INPE\Intr Geoprocessamento\dados\Mapas\Focos_ca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4653"/>
            <a:ext cx="4465888" cy="630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teus\SkyDrive\Documentos\INPE\Intr Geoprocessamento\dados\Mapas\Kernel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573720"/>
            <a:ext cx="4464495" cy="630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76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104456" cy="1584176"/>
          </a:xfrm>
        </p:spPr>
        <p:txBody>
          <a:bodyPr>
            <a:noAutofit/>
          </a:bodyPr>
          <a:lstStyle/>
          <a:p>
            <a:r>
              <a:rPr lang="pt-BR" sz="3200" dirty="0" smtClean="0"/>
              <a:t>Intensidade de Focos de Calor – DETEX-DEGRAD</a:t>
            </a:r>
            <a:endParaRPr lang="pt-BR" sz="3200" dirty="0"/>
          </a:p>
        </p:txBody>
      </p:sp>
      <p:pic>
        <p:nvPicPr>
          <p:cNvPr id="4" name="Picture 2" descr="C:\Users\Mateus\SkyDrive\Documentos\INPE\Intr Geoprocessamento\dados\Mapas\Kernel_detex_degra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748698" cy="670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24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r>
              <a:rPr lang="pt-BR" dirty="0" smtClean="0"/>
              <a:t>Processo de ocupação e impactos na Amazônia.</a:t>
            </a:r>
          </a:p>
          <a:p>
            <a:endParaRPr lang="pt-BR" dirty="0" smtClean="0"/>
          </a:p>
          <a:p>
            <a:r>
              <a:rPr lang="pt-BR" dirty="0" smtClean="0"/>
              <a:t>Esforços Internacionais no combate ao desmatamento e degradação (REDD+).</a:t>
            </a:r>
          </a:p>
          <a:p>
            <a:endParaRPr lang="pt-BR" dirty="0" smtClean="0"/>
          </a:p>
          <a:p>
            <a:r>
              <a:rPr lang="pt-BR" dirty="0" smtClean="0"/>
              <a:t>Programas de monitoramento da degradação florestal na Amazônia:</a:t>
            </a:r>
          </a:p>
          <a:p>
            <a:pPr lvl="1">
              <a:buNone/>
            </a:pPr>
            <a:r>
              <a:rPr lang="pt-BR" dirty="0" smtClean="0"/>
              <a:t>PRODES (década de 80)</a:t>
            </a:r>
          </a:p>
          <a:p>
            <a:pPr lvl="1">
              <a:buNone/>
            </a:pPr>
            <a:r>
              <a:rPr lang="pt-BR" dirty="0"/>
              <a:t>DEGRAD (2007)</a:t>
            </a:r>
          </a:p>
          <a:p>
            <a:pPr lvl="1">
              <a:buNone/>
            </a:pPr>
            <a:r>
              <a:rPr lang="pt-BR" dirty="0" smtClean="0"/>
              <a:t>DETEX  </a:t>
            </a:r>
            <a:r>
              <a:rPr lang="pt-BR" dirty="0"/>
              <a:t>(2008 – 2009) </a:t>
            </a:r>
            <a:endParaRPr lang="pt-BR" dirty="0" smtClean="0"/>
          </a:p>
          <a:p>
            <a:pPr lvl="1">
              <a:buNone/>
            </a:pPr>
            <a:endParaRPr lang="pt-BR" dirty="0" smtClean="0"/>
          </a:p>
          <a:p>
            <a:pPr lvl="1"/>
            <a:endParaRPr lang="pt-B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4048" y="188640"/>
            <a:ext cx="3898776" cy="1858218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Intensidade de focos de </a:t>
            </a:r>
            <a:r>
              <a:rPr lang="pt-BR" sz="3600" dirty="0" smtClean="0"/>
              <a:t>Calor – Ocorrências DEGRAD</a:t>
            </a:r>
            <a:endParaRPr lang="pt-BR" sz="3600" dirty="0"/>
          </a:p>
        </p:txBody>
      </p:sp>
      <p:pic>
        <p:nvPicPr>
          <p:cNvPr id="4098" name="Picture 2" descr="C:\Users\Mateus\SkyDrive\Documentos\INPE\Intr Geoprocessamento\dados\Mapas\Ocorrencias_Kernel_DEGRA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2" y="44624"/>
            <a:ext cx="4739981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17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Média Zonal para DETEX e DEGRAD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1816154"/>
              </p:ext>
            </p:extLst>
          </p:nvPr>
        </p:nvGraphicFramePr>
        <p:xfrm>
          <a:off x="963010" y="1197650"/>
          <a:ext cx="7209390" cy="2807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9955486"/>
              </p:ext>
            </p:extLst>
          </p:nvPr>
        </p:nvGraphicFramePr>
        <p:xfrm>
          <a:off x="899592" y="3933056"/>
          <a:ext cx="7294943" cy="2573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11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99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en-GB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83264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Dados </a:t>
            </a:r>
            <a:r>
              <a:rPr lang="pt-BR" dirty="0"/>
              <a:t>DEGRAD, DETEX e focos de </a:t>
            </a:r>
            <a:r>
              <a:rPr lang="pt-BR" dirty="0" smtClean="0"/>
              <a:t>calor</a:t>
            </a:r>
          </a:p>
          <a:p>
            <a:pPr lvl="1" algn="just"/>
            <a:r>
              <a:rPr lang="pt-BR" dirty="0" smtClean="0"/>
              <a:t>Estudo da degradação</a:t>
            </a:r>
          </a:p>
          <a:p>
            <a:pPr algn="just"/>
            <a:r>
              <a:rPr lang="pt-BR" dirty="0" smtClean="0"/>
              <a:t>Contradições </a:t>
            </a:r>
            <a:r>
              <a:rPr lang="pt-BR" dirty="0" smtClean="0"/>
              <a:t>dados DETEX</a:t>
            </a:r>
          </a:p>
          <a:p>
            <a:pPr lvl="1" algn="just"/>
            <a:r>
              <a:rPr lang="pt-BR" dirty="0" smtClean="0"/>
              <a:t>Detecção </a:t>
            </a:r>
            <a:r>
              <a:rPr lang="pt-BR" dirty="0"/>
              <a:t>de exploração seletiva sem plano de manejo florestal. </a:t>
            </a:r>
            <a:endParaRPr lang="pt-BR" dirty="0" smtClean="0"/>
          </a:p>
          <a:p>
            <a:pPr lvl="1" algn="just"/>
            <a:r>
              <a:rPr lang="pt-BR" dirty="0" smtClean="0"/>
              <a:t>Análises </a:t>
            </a:r>
            <a:r>
              <a:rPr lang="pt-BR" dirty="0"/>
              <a:t>mais aprofundadas para identificar a origem </a:t>
            </a:r>
            <a:r>
              <a:rPr lang="pt-BR" dirty="0" smtClean="0"/>
              <a:t>das </a:t>
            </a:r>
            <a:r>
              <a:rPr lang="pt-BR" dirty="0"/>
              <a:t>inconsistências e cautela no seu emprego em estudos posteriores.</a:t>
            </a:r>
            <a:endParaRPr lang="en-GB" dirty="0"/>
          </a:p>
          <a:p>
            <a:pPr algn="just"/>
            <a:r>
              <a:rPr lang="pt-BR" dirty="0"/>
              <a:t>A ocorrência de focos de </a:t>
            </a:r>
            <a:r>
              <a:rPr lang="pt-BR" dirty="0" smtClean="0"/>
              <a:t>calor</a:t>
            </a:r>
          </a:p>
          <a:p>
            <a:pPr lvl="1" algn="just"/>
            <a:r>
              <a:rPr lang="pt-BR" dirty="0" smtClean="0"/>
              <a:t>Intensificam o processo de degradação da florestal - DEGRAD </a:t>
            </a:r>
          </a:p>
          <a:p>
            <a:pPr algn="just"/>
            <a:r>
              <a:rPr lang="pt-BR" dirty="0" smtClean="0"/>
              <a:t>Conhecimento </a:t>
            </a:r>
            <a:r>
              <a:rPr lang="pt-BR" dirty="0" smtClean="0"/>
              <a:t>do contexto da região: essencial para a análise da </a:t>
            </a:r>
            <a:r>
              <a:rPr lang="pt-BR" dirty="0" smtClean="0"/>
              <a:t>degradação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43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AGRADECIMENTOS</a:t>
            </a:r>
            <a:endParaRPr lang="en-GB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Orientadores</a:t>
            </a:r>
          </a:p>
          <a:p>
            <a:r>
              <a:rPr lang="pt-BR" dirty="0" smtClean="0"/>
              <a:t>Camilo </a:t>
            </a:r>
            <a:r>
              <a:rPr lang="pt-BR" dirty="0" err="1" smtClean="0"/>
              <a:t>Daleles</a:t>
            </a:r>
            <a:r>
              <a:rPr lang="pt-BR" dirty="0" smtClean="0"/>
              <a:t> Rennó</a:t>
            </a:r>
          </a:p>
          <a:p>
            <a:r>
              <a:rPr lang="pt-BR" dirty="0"/>
              <a:t>Maria Isabel Sobral Escada</a:t>
            </a:r>
          </a:p>
          <a:p>
            <a:r>
              <a:rPr lang="pt-BR" dirty="0" smtClean="0"/>
              <a:t>Silvana Amaral </a:t>
            </a:r>
            <a:r>
              <a:rPr lang="pt-BR" dirty="0" err="1" smtClean="0"/>
              <a:t>Kampbel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Colaboradores</a:t>
            </a:r>
          </a:p>
          <a:p>
            <a:r>
              <a:rPr lang="pt-BR" dirty="0"/>
              <a:t>Dalton de </a:t>
            </a:r>
            <a:r>
              <a:rPr lang="pt-BR" dirty="0" err="1"/>
              <a:t>Morisson</a:t>
            </a:r>
            <a:r>
              <a:rPr lang="pt-BR" dirty="0"/>
              <a:t> </a:t>
            </a:r>
            <a:r>
              <a:rPr lang="pt-BR" dirty="0" smtClean="0"/>
              <a:t>Valeriano</a:t>
            </a:r>
          </a:p>
          <a:p>
            <a:r>
              <a:rPr lang="pt-BR" dirty="0" err="1"/>
              <a:t>Luis</a:t>
            </a:r>
            <a:r>
              <a:rPr lang="pt-BR" dirty="0"/>
              <a:t> Eduardo Pinheiro </a:t>
            </a:r>
            <a:r>
              <a:rPr lang="pt-BR" dirty="0" err="1" smtClean="0"/>
              <a:t>Maurano</a:t>
            </a:r>
            <a:endParaRPr lang="pt-BR" dirty="0" smtClean="0"/>
          </a:p>
          <a:p>
            <a:r>
              <a:rPr lang="pt-BR" dirty="0" smtClean="0"/>
              <a:t>Fabiano </a:t>
            </a:r>
            <a:r>
              <a:rPr lang="pt-BR" dirty="0" smtClean="0"/>
              <a:t>Morelli</a:t>
            </a:r>
          </a:p>
          <a:p>
            <a:r>
              <a:rPr lang="pt-BR" dirty="0" smtClean="0"/>
              <a:t>Afonso Oliveira e Danilo Avancini</a:t>
            </a:r>
            <a:endParaRPr lang="en-GB" dirty="0"/>
          </a:p>
        </p:txBody>
      </p:sp>
      <p:pic>
        <p:nvPicPr>
          <p:cNvPr id="1026" name="Picture 2" descr="http://pgcst.ccst.inpe.br/wp-content/uploads/2014/08/silv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467" y="1159861"/>
            <a:ext cx="121172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pi.inpe.br/~camilo/fotopesso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406" y="1159861"/>
            <a:ext cx="153617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pi.inpe.br/menu/Pessoal/Funcionarios/isabel/foto_pesso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57193"/>
            <a:ext cx="1106964" cy="115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50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000" dirty="0"/>
              <a:t>CÂMARA, G., CARVALHO, M.S. ANÁLISE ESPACIAL DE EVENTOS. In: </a:t>
            </a:r>
            <a:r>
              <a:rPr lang="pt-BR" sz="2000" dirty="0" err="1"/>
              <a:t>Druck</a:t>
            </a:r>
            <a:r>
              <a:rPr lang="pt-BR" sz="2000" dirty="0"/>
              <a:t>, S.; Carvalho, M.S.; Câmara, G.; Monteiro, A.V.M. (</a:t>
            </a:r>
            <a:r>
              <a:rPr lang="pt-BR" sz="2000" dirty="0" err="1"/>
              <a:t>eds</a:t>
            </a:r>
            <a:r>
              <a:rPr lang="pt-BR" sz="2000" dirty="0"/>
              <a:t>). Análise espacial de dados geográficos. Brasília: Embrapa. 2004. Disponível em: &lt;www.dpi.inpe.br&gt; Acesso em maio/2017.</a:t>
            </a:r>
            <a:endParaRPr lang="en-GB" sz="2000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r>
              <a:rPr lang="pt-BR" sz="2000" dirty="0" smtClean="0"/>
              <a:t>INPE </a:t>
            </a:r>
            <a:r>
              <a:rPr lang="pt-BR" sz="2000" dirty="0"/>
              <a:t>- Instituto Nacional de Pesquisas Espaciais, 2011. Portal do Monitoramento </a:t>
            </a:r>
            <a:r>
              <a:rPr lang="pt-BR" sz="2000" dirty="0" smtClean="0"/>
              <a:t>de Queimadas </a:t>
            </a:r>
            <a:r>
              <a:rPr lang="pt-BR" sz="2000" dirty="0"/>
              <a:t>e Incêndios. Disponível em http://www.inpe.br/queimadas. Acesso </a:t>
            </a:r>
            <a:r>
              <a:rPr lang="pt-BR" sz="2000" dirty="0" smtClean="0"/>
              <a:t>em: maio/2017.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Instituto </a:t>
            </a:r>
            <a:r>
              <a:rPr lang="pt-BR" sz="2000" dirty="0"/>
              <a:t>Nacional de Pesquisas Espaciais (INPE). DEGRAD: Mapeamento da Degradação Florestal na Amazônia Brasileira. Disponível em: &lt; http://www.obt.inpe.br/degrad//&gt; Acesso em: maio/2017. 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Riquezas </a:t>
            </a:r>
            <a:r>
              <a:rPr lang="pt-BR" sz="2000" dirty="0"/>
              <a:t>do Brasil. O arco do desmatamento. Disponível em: &lt;http://asriquezasbrasileiras.blogspot.com.br/2014/07/o-arco-do-desmatamento.html&gt;. Acesso em: </a:t>
            </a:r>
            <a:r>
              <a:rPr lang="pt-BR" sz="2000" dirty="0" smtClean="0"/>
              <a:t>maio/2017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799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backpackersclub.pl/wp-content/uploads/amazon-tree-canopy-braz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2934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OBRIGADO.</a:t>
            </a:r>
            <a:endParaRPr lang="en-GB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59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6408712" cy="1470025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 smtClean="0"/>
              <a:t>Análise exploratória da degradação florestal na região de Paragominas (PA) – Sistemas DETEX, DEGRAD e Focos de calor</a:t>
            </a: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4221088"/>
            <a:ext cx="6400800" cy="622920"/>
          </a:xfrm>
        </p:spPr>
        <p:txBody>
          <a:bodyPr/>
          <a:lstStyle/>
          <a:p>
            <a:r>
              <a:rPr lang="pt-BR" dirty="0" smtClean="0"/>
              <a:t>Mateus de Souza Macul</a:t>
            </a:r>
          </a:p>
        </p:txBody>
      </p:sp>
      <p:pic>
        <p:nvPicPr>
          <p:cNvPr id="5" name="Imagem 4" descr="degr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1" y="3717032"/>
            <a:ext cx="2051720" cy="1296144"/>
          </a:xfrm>
          <a:prstGeom prst="rect">
            <a:avLst/>
          </a:prstGeom>
        </p:spPr>
      </p:pic>
      <p:pic>
        <p:nvPicPr>
          <p:cNvPr id="6" name="Imagem 5" descr="fogoa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895072"/>
            <a:ext cx="2051720" cy="1317904"/>
          </a:xfrm>
          <a:prstGeom prst="rect">
            <a:avLst/>
          </a:prstGeom>
        </p:spPr>
      </p:pic>
      <p:pic>
        <p:nvPicPr>
          <p:cNvPr id="9" name="Imagem 8" descr="madei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48500" y="0"/>
            <a:ext cx="2095500" cy="1402080"/>
          </a:xfrm>
          <a:prstGeom prst="rect">
            <a:avLst/>
          </a:prstGeom>
        </p:spPr>
      </p:pic>
      <p:pic>
        <p:nvPicPr>
          <p:cNvPr id="10" name="Imagem 9" descr="dete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5589240"/>
            <a:ext cx="2051720" cy="1296144"/>
          </a:xfrm>
          <a:prstGeom prst="rect">
            <a:avLst/>
          </a:prstGeom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2665140" y="5138418"/>
            <a:ext cx="439248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Orientador: Camilo </a:t>
            </a:r>
            <a:r>
              <a:rPr lang="pt-BR" sz="2000" dirty="0" err="1" smtClean="0"/>
              <a:t>Daleles</a:t>
            </a:r>
            <a:r>
              <a:rPr lang="pt-BR" sz="2000" dirty="0" smtClean="0"/>
              <a:t> Rennó</a:t>
            </a:r>
          </a:p>
        </p:txBody>
      </p:sp>
    </p:spTree>
    <p:extLst>
      <p:ext uri="{BB962C8B-B14F-4D97-AF65-F5344CB8AC3E}">
        <p14:creationId xmlns:p14="http://schemas.microsoft.com/office/powerpoint/2010/main" val="421100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386608" cy="706090"/>
          </a:xfrm>
        </p:spPr>
        <p:txBody>
          <a:bodyPr>
            <a:normAutofit/>
          </a:bodyPr>
          <a:lstStyle/>
          <a:p>
            <a:pPr algn="l"/>
            <a:r>
              <a:rPr lang="pt-BR" sz="2800" dirty="0" smtClean="0"/>
              <a:t>Objetivos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4744"/>
            <a:ext cx="8892480" cy="547260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O objetivo deste trabalho é analisar a consistência dos dados de degradação florestal e extração seletiva de madeira provenientes dos sistemas DEGRAD e DETEX.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Identificar relações entre os dados e a ocorrência de focos de calor para duas áreas:</a:t>
            </a:r>
          </a:p>
          <a:p>
            <a:pPr algn="just"/>
            <a:endParaRPr lang="pt-BR" dirty="0" smtClean="0"/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 Nordeste do Pará (região de Paragominas) no horizonte de tempo entre os anos de 2009 e 2015. </a:t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56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99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20688"/>
          </a:xfrm>
        </p:spPr>
        <p:txBody>
          <a:bodyPr>
            <a:normAutofit/>
          </a:bodyPr>
          <a:lstStyle/>
          <a:p>
            <a:pPr algn="l"/>
            <a:r>
              <a:rPr lang="pt-BR" sz="2800" dirty="0" smtClean="0"/>
              <a:t>Metodologia  - Área de Estudo</a:t>
            </a:r>
            <a:endParaRPr lang="en-GB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6105053"/>
            <a:ext cx="8229600" cy="752947"/>
          </a:xfrm>
        </p:spPr>
        <p:txBody>
          <a:bodyPr>
            <a:normAutofit fontScale="625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Órbita ponto </a:t>
            </a:r>
            <a:r>
              <a:rPr lang="pt-BR" dirty="0"/>
              <a:t>223/62 e </a:t>
            </a:r>
            <a:r>
              <a:rPr lang="pt-BR" dirty="0" smtClean="0"/>
              <a:t>223/63 (</a:t>
            </a:r>
            <a:r>
              <a:rPr lang="pt-BR" dirty="0" err="1" smtClean="0"/>
              <a:t>Landsat</a:t>
            </a:r>
            <a:r>
              <a:rPr lang="pt-BR" dirty="0" smtClean="0"/>
              <a:t>) – Nordeste do estado do Pará</a:t>
            </a:r>
          </a:p>
        </p:txBody>
      </p:sp>
      <p:pic>
        <p:nvPicPr>
          <p:cNvPr id="5" name="Picture 2" descr="https://lh3.googleusercontent.com/M6X8dpXV6oKfMvogpnQCGX5_c42HUYxsRKhyiRS7UdR02qjW9LxACMQaV79ks5fcVeuldnhal1sKFLTL50lKTqGAeOTi9xbdD4qarQAiwuDedZk0IwvDOWSwopX1PXt1b8KjePi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119616" cy="574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1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eriodicos.ufpa.br/index.php/amazonica/article/viewFile/156/229/6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327" y="1916832"/>
            <a:ext cx="5262017" cy="421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95536" y="144016"/>
            <a:ext cx="8229600" cy="620688"/>
          </a:xfrm>
        </p:spPr>
        <p:txBody>
          <a:bodyPr>
            <a:noAutofit/>
          </a:bodyPr>
          <a:lstStyle/>
          <a:p>
            <a:r>
              <a:rPr lang="pt-BR" sz="3500" b="1" dirty="0" smtClean="0"/>
              <a:t>Metodologia  - Área de Estudo</a:t>
            </a:r>
            <a:endParaRPr lang="en-GB" sz="3500" b="1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2214562" y="1052736"/>
            <a:ext cx="8229600" cy="752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Arco do desmatamento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687216" y="6087367"/>
            <a:ext cx="8229600" cy="752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800" dirty="0" smtClean="0"/>
              <a:t>Fonte: RIQUEZAS DO BRASIL (2014)</a:t>
            </a:r>
          </a:p>
        </p:txBody>
      </p:sp>
    </p:spTree>
    <p:extLst>
      <p:ext uri="{BB962C8B-B14F-4D97-AF65-F5344CB8AC3E}">
        <p14:creationId xmlns:p14="http://schemas.microsoft.com/office/powerpoint/2010/main" val="142147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pt-BR" sz="2800" b="1" dirty="0" smtClean="0"/>
              <a:t>Dados DETEX, DEGRAD e Focos de Calor – Ontologia e Estrutura dos dados</a:t>
            </a:r>
            <a:br>
              <a:rPr lang="pt-BR" sz="2800" b="1" dirty="0" smtClean="0"/>
            </a:br>
            <a:endParaRPr lang="pt-BR" sz="28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79512" y="980728"/>
          <a:ext cx="8568952" cy="3421777"/>
        </p:xfrm>
        <a:graphic>
          <a:graphicData uri="http://schemas.openxmlformats.org/drawingml/2006/table">
            <a:tbl>
              <a:tblPr/>
              <a:tblGrid>
                <a:gridCol w="1735112"/>
                <a:gridCol w="854236"/>
                <a:gridCol w="1556637"/>
                <a:gridCol w="2170642"/>
                <a:gridCol w="1067831"/>
                <a:gridCol w="1184494"/>
              </a:tblGrid>
              <a:tr h="60502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Dicionário dos Dados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31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Dado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FONTE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Res. Espacial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Res. Temporal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Forma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Plataforma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7331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DETEX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INPE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30x30 (m)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ano (2009-2015)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Polígono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Landsat</a:t>
                      </a:r>
                      <a:endParaRPr lang="pt-BR" sz="20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(ETM+)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31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DEGRAD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INPE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30x30 (m)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ano (2009-2015)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Polígono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Landsat</a:t>
                      </a:r>
                      <a:endParaRPr lang="pt-BR" sz="20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(ETM+)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98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Focos de Calor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INPE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1x1 (km)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dia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Ponto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Terra/</a:t>
                      </a:r>
                      <a:r>
                        <a:rPr lang="pt-BR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Aqua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(MODIS)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 t="17640" r="44488" b="62600"/>
          <a:stretch>
            <a:fillRect/>
          </a:stretch>
        </p:blipFill>
        <p:spPr bwMode="auto">
          <a:xfrm>
            <a:off x="3923928" y="5373216"/>
            <a:ext cx="5076056" cy="112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logo_degrad_s_ob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013176"/>
            <a:ext cx="2916768" cy="159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3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98" t="24497" r="38371" b="10272"/>
          <a:stretch/>
        </p:blipFill>
        <p:spPr>
          <a:xfrm>
            <a:off x="253276" y="1967408"/>
            <a:ext cx="3958684" cy="3312368"/>
          </a:xfrm>
          <a:prstGeom prst="rect">
            <a:avLst/>
          </a:prstGeom>
        </p:spPr>
      </p:pic>
      <p:pic>
        <p:nvPicPr>
          <p:cNvPr id="2050" name="Picture 2" descr="http://www.obt.inpe.br/degrad/figuras/degr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989" y="1967408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63464" y="692696"/>
            <a:ext cx="8229600" cy="752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dirty="0" smtClean="0"/>
              <a:t>Exemplo de áreas mapeadas pelos sistemas DETEX e DEGRAD respectivamente.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97160" y="5229200"/>
            <a:ext cx="8229600" cy="752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1800" dirty="0" smtClean="0"/>
              <a:t>Fonte: INPE (2017)</a:t>
            </a:r>
          </a:p>
        </p:txBody>
      </p:sp>
    </p:spTree>
    <p:extLst>
      <p:ext uri="{BB962C8B-B14F-4D97-AF65-F5344CB8AC3E}">
        <p14:creationId xmlns:p14="http://schemas.microsoft.com/office/powerpoint/2010/main" val="150514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 7"/>
          <p:cNvSpPr/>
          <p:nvPr/>
        </p:nvSpPr>
        <p:spPr>
          <a:xfrm>
            <a:off x="2843808" y="2143607"/>
            <a:ext cx="928915" cy="1785383"/>
          </a:xfrm>
          <a:custGeom>
            <a:avLst/>
            <a:gdLst>
              <a:gd name="connsiteX0" fmla="*/ 0 w 928915"/>
              <a:gd name="connsiteY0" fmla="*/ 217714 h 1785383"/>
              <a:gd name="connsiteX1" fmla="*/ 0 w 928915"/>
              <a:gd name="connsiteY1" fmla="*/ 217714 h 1785383"/>
              <a:gd name="connsiteX2" fmla="*/ 203200 w 928915"/>
              <a:gd name="connsiteY2" fmla="*/ 217714 h 1785383"/>
              <a:gd name="connsiteX3" fmla="*/ 232229 w 928915"/>
              <a:gd name="connsiteY3" fmla="*/ 261257 h 1785383"/>
              <a:gd name="connsiteX4" fmla="*/ 275772 w 928915"/>
              <a:gd name="connsiteY4" fmla="*/ 304800 h 1785383"/>
              <a:gd name="connsiteX5" fmla="*/ 290286 w 928915"/>
              <a:gd name="connsiteY5" fmla="*/ 362857 h 1785383"/>
              <a:gd name="connsiteX6" fmla="*/ 362857 w 928915"/>
              <a:gd name="connsiteY6" fmla="*/ 478971 h 1785383"/>
              <a:gd name="connsiteX7" fmla="*/ 420915 w 928915"/>
              <a:gd name="connsiteY7" fmla="*/ 595086 h 1785383"/>
              <a:gd name="connsiteX8" fmla="*/ 449943 w 928915"/>
              <a:gd name="connsiteY8" fmla="*/ 740228 h 1785383"/>
              <a:gd name="connsiteX9" fmla="*/ 478972 w 928915"/>
              <a:gd name="connsiteY9" fmla="*/ 827314 h 1785383"/>
              <a:gd name="connsiteX10" fmla="*/ 508000 w 928915"/>
              <a:gd name="connsiteY10" fmla="*/ 914400 h 1785383"/>
              <a:gd name="connsiteX11" fmla="*/ 522515 w 928915"/>
              <a:gd name="connsiteY11" fmla="*/ 957943 h 1785383"/>
              <a:gd name="connsiteX12" fmla="*/ 493486 w 928915"/>
              <a:gd name="connsiteY12" fmla="*/ 1074057 h 1785383"/>
              <a:gd name="connsiteX13" fmla="*/ 449943 w 928915"/>
              <a:gd name="connsiteY13" fmla="*/ 1117600 h 1785383"/>
              <a:gd name="connsiteX14" fmla="*/ 435429 w 928915"/>
              <a:gd name="connsiteY14" fmla="*/ 1161143 h 1785383"/>
              <a:gd name="connsiteX15" fmla="*/ 391886 w 928915"/>
              <a:gd name="connsiteY15" fmla="*/ 1204686 h 1785383"/>
              <a:gd name="connsiteX16" fmla="*/ 362857 w 928915"/>
              <a:gd name="connsiteY16" fmla="*/ 1248228 h 1785383"/>
              <a:gd name="connsiteX17" fmla="*/ 348343 w 928915"/>
              <a:gd name="connsiteY17" fmla="*/ 1291771 h 1785383"/>
              <a:gd name="connsiteX18" fmla="*/ 319315 w 928915"/>
              <a:gd name="connsiteY18" fmla="*/ 1335314 h 1785383"/>
              <a:gd name="connsiteX19" fmla="*/ 333829 w 928915"/>
              <a:gd name="connsiteY19" fmla="*/ 1596571 h 1785383"/>
              <a:gd name="connsiteX20" fmla="*/ 377372 w 928915"/>
              <a:gd name="connsiteY20" fmla="*/ 1669143 h 1785383"/>
              <a:gd name="connsiteX21" fmla="*/ 464457 w 928915"/>
              <a:gd name="connsiteY21" fmla="*/ 1727200 h 1785383"/>
              <a:gd name="connsiteX22" fmla="*/ 493486 w 928915"/>
              <a:gd name="connsiteY22" fmla="*/ 1770743 h 1785383"/>
              <a:gd name="connsiteX23" fmla="*/ 595086 w 928915"/>
              <a:gd name="connsiteY23" fmla="*/ 1770743 h 1785383"/>
              <a:gd name="connsiteX24" fmla="*/ 638629 w 928915"/>
              <a:gd name="connsiteY24" fmla="*/ 1727200 h 1785383"/>
              <a:gd name="connsiteX25" fmla="*/ 682172 w 928915"/>
              <a:gd name="connsiteY25" fmla="*/ 1698171 h 1785383"/>
              <a:gd name="connsiteX26" fmla="*/ 711200 w 928915"/>
              <a:gd name="connsiteY26" fmla="*/ 1654628 h 1785383"/>
              <a:gd name="connsiteX27" fmla="*/ 841829 w 928915"/>
              <a:gd name="connsiteY27" fmla="*/ 1524000 h 1785383"/>
              <a:gd name="connsiteX28" fmla="*/ 899886 w 928915"/>
              <a:gd name="connsiteY28" fmla="*/ 1436914 h 1785383"/>
              <a:gd name="connsiteX29" fmla="*/ 928915 w 928915"/>
              <a:gd name="connsiteY29" fmla="*/ 1393371 h 1785383"/>
              <a:gd name="connsiteX30" fmla="*/ 914400 w 928915"/>
              <a:gd name="connsiteY30" fmla="*/ 1059543 h 1785383"/>
              <a:gd name="connsiteX31" fmla="*/ 885372 w 928915"/>
              <a:gd name="connsiteY31" fmla="*/ 1016000 h 1785383"/>
              <a:gd name="connsiteX32" fmla="*/ 841829 w 928915"/>
              <a:gd name="connsiteY32" fmla="*/ 928914 h 1785383"/>
              <a:gd name="connsiteX33" fmla="*/ 812800 w 928915"/>
              <a:gd name="connsiteY33" fmla="*/ 827314 h 1785383"/>
              <a:gd name="connsiteX34" fmla="*/ 798286 w 928915"/>
              <a:gd name="connsiteY34" fmla="*/ 783771 h 1785383"/>
              <a:gd name="connsiteX35" fmla="*/ 827315 w 928915"/>
              <a:gd name="connsiteY35" fmla="*/ 551543 h 1785383"/>
              <a:gd name="connsiteX36" fmla="*/ 856343 w 928915"/>
              <a:gd name="connsiteY36" fmla="*/ 508000 h 1785383"/>
              <a:gd name="connsiteX37" fmla="*/ 885372 w 928915"/>
              <a:gd name="connsiteY37" fmla="*/ 420914 h 1785383"/>
              <a:gd name="connsiteX38" fmla="*/ 899886 w 928915"/>
              <a:gd name="connsiteY38" fmla="*/ 377371 h 1785383"/>
              <a:gd name="connsiteX39" fmla="*/ 885372 w 928915"/>
              <a:gd name="connsiteY39" fmla="*/ 217714 h 1785383"/>
              <a:gd name="connsiteX40" fmla="*/ 870857 w 928915"/>
              <a:gd name="connsiteY40" fmla="*/ 159657 h 1785383"/>
              <a:gd name="connsiteX41" fmla="*/ 798286 w 928915"/>
              <a:gd name="connsiteY41" fmla="*/ 72571 h 1785383"/>
              <a:gd name="connsiteX42" fmla="*/ 754743 w 928915"/>
              <a:gd name="connsiteY42" fmla="*/ 43543 h 1785383"/>
              <a:gd name="connsiteX43" fmla="*/ 696686 w 928915"/>
              <a:gd name="connsiteY43" fmla="*/ 29028 h 1785383"/>
              <a:gd name="connsiteX44" fmla="*/ 638629 w 928915"/>
              <a:gd name="connsiteY44" fmla="*/ 0 h 1785383"/>
              <a:gd name="connsiteX45" fmla="*/ 246743 w 928915"/>
              <a:gd name="connsiteY45" fmla="*/ 14514 h 1785383"/>
              <a:gd name="connsiteX46" fmla="*/ 188686 w 928915"/>
              <a:gd name="connsiteY46" fmla="*/ 29028 h 1785383"/>
              <a:gd name="connsiteX47" fmla="*/ 101600 w 928915"/>
              <a:gd name="connsiteY47" fmla="*/ 58057 h 1785383"/>
              <a:gd name="connsiteX48" fmla="*/ 43543 w 928915"/>
              <a:gd name="connsiteY48" fmla="*/ 145143 h 1785383"/>
              <a:gd name="connsiteX49" fmla="*/ 0 w 928915"/>
              <a:gd name="connsiteY49" fmla="*/ 217714 h 178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28915" h="1785383">
                <a:moveTo>
                  <a:pt x="0" y="217714"/>
                </a:moveTo>
                <a:lnTo>
                  <a:pt x="0" y="217714"/>
                </a:lnTo>
                <a:cubicBezTo>
                  <a:pt x="43493" y="212882"/>
                  <a:pt x="150540" y="187623"/>
                  <a:pt x="203200" y="217714"/>
                </a:cubicBezTo>
                <a:cubicBezTo>
                  <a:pt x="218346" y="226369"/>
                  <a:pt x="221062" y="247856"/>
                  <a:pt x="232229" y="261257"/>
                </a:cubicBezTo>
                <a:cubicBezTo>
                  <a:pt x="245370" y="277026"/>
                  <a:pt x="261258" y="290286"/>
                  <a:pt x="275772" y="304800"/>
                </a:cubicBezTo>
                <a:cubicBezTo>
                  <a:pt x="280610" y="324152"/>
                  <a:pt x="283282" y="344179"/>
                  <a:pt x="290286" y="362857"/>
                </a:cubicBezTo>
                <a:cubicBezTo>
                  <a:pt x="310209" y="415983"/>
                  <a:pt x="328610" y="433307"/>
                  <a:pt x="362857" y="478971"/>
                </a:cubicBezTo>
                <a:cubicBezTo>
                  <a:pt x="398500" y="621534"/>
                  <a:pt x="346897" y="447049"/>
                  <a:pt x="420915" y="595086"/>
                </a:cubicBezTo>
                <a:cubicBezTo>
                  <a:pt x="432976" y="619208"/>
                  <a:pt x="446298" y="725650"/>
                  <a:pt x="449943" y="740228"/>
                </a:cubicBezTo>
                <a:cubicBezTo>
                  <a:pt x="457364" y="769913"/>
                  <a:pt x="469296" y="798285"/>
                  <a:pt x="478972" y="827314"/>
                </a:cubicBezTo>
                <a:lnTo>
                  <a:pt x="508000" y="914400"/>
                </a:lnTo>
                <a:lnTo>
                  <a:pt x="522515" y="957943"/>
                </a:lnTo>
                <a:cubicBezTo>
                  <a:pt x="520422" y="968408"/>
                  <a:pt x="506236" y="1054931"/>
                  <a:pt x="493486" y="1074057"/>
                </a:cubicBezTo>
                <a:cubicBezTo>
                  <a:pt x="482100" y="1091136"/>
                  <a:pt x="464457" y="1103086"/>
                  <a:pt x="449943" y="1117600"/>
                </a:cubicBezTo>
                <a:cubicBezTo>
                  <a:pt x="445105" y="1132114"/>
                  <a:pt x="443916" y="1148413"/>
                  <a:pt x="435429" y="1161143"/>
                </a:cubicBezTo>
                <a:cubicBezTo>
                  <a:pt x="424043" y="1178222"/>
                  <a:pt x="405027" y="1188917"/>
                  <a:pt x="391886" y="1204686"/>
                </a:cubicBezTo>
                <a:cubicBezTo>
                  <a:pt x="380719" y="1218087"/>
                  <a:pt x="372533" y="1233714"/>
                  <a:pt x="362857" y="1248228"/>
                </a:cubicBezTo>
                <a:cubicBezTo>
                  <a:pt x="358019" y="1262742"/>
                  <a:pt x="355185" y="1278087"/>
                  <a:pt x="348343" y="1291771"/>
                </a:cubicBezTo>
                <a:cubicBezTo>
                  <a:pt x="340542" y="1307373"/>
                  <a:pt x="320145" y="1317890"/>
                  <a:pt x="319315" y="1335314"/>
                </a:cubicBezTo>
                <a:cubicBezTo>
                  <a:pt x="315166" y="1422435"/>
                  <a:pt x="318885" y="1510641"/>
                  <a:pt x="333829" y="1596571"/>
                </a:cubicBezTo>
                <a:cubicBezTo>
                  <a:pt x="338663" y="1624365"/>
                  <a:pt x="357424" y="1649195"/>
                  <a:pt x="377372" y="1669143"/>
                </a:cubicBezTo>
                <a:cubicBezTo>
                  <a:pt x="402041" y="1693812"/>
                  <a:pt x="464457" y="1727200"/>
                  <a:pt x="464457" y="1727200"/>
                </a:cubicBezTo>
                <a:cubicBezTo>
                  <a:pt x="474133" y="1741714"/>
                  <a:pt x="479864" y="1759846"/>
                  <a:pt x="493486" y="1770743"/>
                </a:cubicBezTo>
                <a:cubicBezTo>
                  <a:pt x="528190" y="1798506"/>
                  <a:pt x="558385" y="1779918"/>
                  <a:pt x="595086" y="1770743"/>
                </a:cubicBezTo>
                <a:cubicBezTo>
                  <a:pt x="609600" y="1756229"/>
                  <a:pt x="622860" y="1740341"/>
                  <a:pt x="638629" y="1727200"/>
                </a:cubicBezTo>
                <a:cubicBezTo>
                  <a:pt x="652030" y="1716033"/>
                  <a:pt x="669837" y="1710506"/>
                  <a:pt x="682172" y="1698171"/>
                </a:cubicBezTo>
                <a:cubicBezTo>
                  <a:pt x="694507" y="1685836"/>
                  <a:pt x="699413" y="1667487"/>
                  <a:pt x="711200" y="1654628"/>
                </a:cubicBezTo>
                <a:cubicBezTo>
                  <a:pt x="752810" y="1609235"/>
                  <a:pt x="798286" y="1567543"/>
                  <a:pt x="841829" y="1524000"/>
                </a:cubicBezTo>
                <a:cubicBezTo>
                  <a:pt x="866499" y="1499331"/>
                  <a:pt x="880534" y="1465943"/>
                  <a:pt x="899886" y="1436914"/>
                </a:cubicBezTo>
                <a:lnTo>
                  <a:pt x="928915" y="1393371"/>
                </a:lnTo>
                <a:cubicBezTo>
                  <a:pt x="924077" y="1282095"/>
                  <a:pt x="927167" y="1170190"/>
                  <a:pt x="914400" y="1059543"/>
                </a:cubicBezTo>
                <a:cubicBezTo>
                  <a:pt x="912400" y="1042214"/>
                  <a:pt x="893173" y="1031602"/>
                  <a:pt x="885372" y="1016000"/>
                </a:cubicBezTo>
                <a:cubicBezTo>
                  <a:pt x="825280" y="895817"/>
                  <a:pt x="925019" y="1053701"/>
                  <a:pt x="841829" y="928914"/>
                </a:cubicBezTo>
                <a:cubicBezTo>
                  <a:pt x="807029" y="824513"/>
                  <a:pt x="849250" y="954889"/>
                  <a:pt x="812800" y="827314"/>
                </a:cubicBezTo>
                <a:cubicBezTo>
                  <a:pt x="808597" y="812603"/>
                  <a:pt x="803124" y="798285"/>
                  <a:pt x="798286" y="783771"/>
                </a:cubicBezTo>
                <a:cubicBezTo>
                  <a:pt x="801058" y="747739"/>
                  <a:pt x="795984" y="614205"/>
                  <a:pt x="827315" y="551543"/>
                </a:cubicBezTo>
                <a:cubicBezTo>
                  <a:pt x="835116" y="535941"/>
                  <a:pt x="846667" y="522514"/>
                  <a:pt x="856343" y="508000"/>
                </a:cubicBezTo>
                <a:lnTo>
                  <a:pt x="885372" y="420914"/>
                </a:lnTo>
                <a:lnTo>
                  <a:pt x="899886" y="377371"/>
                </a:lnTo>
                <a:cubicBezTo>
                  <a:pt x="895048" y="324152"/>
                  <a:pt x="892435" y="270684"/>
                  <a:pt x="885372" y="217714"/>
                </a:cubicBezTo>
                <a:cubicBezTo>
                  <a:pt x="882736" y="197941"/>
                  <a:pt x="878715" y="177992"/>
                  <a:pt x="870857" y="159657"/>
                </a:cubicBezTo>
                <a:cubicBezTo>
                  <a:pt x="858171" y="130056"/>
                  <a:pt x="821537" y="91946"/>
                  <a:pt x="798286" y="72571"/>
                </a:cubicBezTo>
                <a:cubicBezTo>
                  <a:pt x="784885" y="61404"/>
                  <a:pt x="770776" y="50415"/>
                  <a:pt x="754743" y="43543"/>
                </a:cubicBezTo>
                <a:cubicBezTo>
                  <a:pt x="736408" y="35685"/>
                  <a:pt x="715364" y="36032"/>
                  <a:pt x="696686" y="29028"/>
                </a:cubicBezTo>
                <a:cubicBezTo>
                  <a:pt x="676427" y="21431"/>
                  <a:pt x="657981" y="9676"/>
                  <a:pt x="638629" y="0"/>
                </a:cubicBezTo>
                <a:cubicBezTo>
                  <a:pt x="508000" y="4838"/>
                  <a:pt x="377190" y="6098"/>
                  <a:pt x="246743" y="14514"/>
                </a:cubicBezTo>
                <a:cubicBezTo>
                  <a:pt x="226836" y="15798"/>
                  <a:pt x="207793" y="23296"/>
                  <a:pt x="188686" y="29028"/>
                </a:cubicBezTo>
                <a:cubicBezTo>
                  <a:pt x="159378" y="37821"/>
                  <a:pt x="101600" y="58057"/>
                  <a:pt x="101600" y="58057"/>
                </a:cubicBezTo>
                <a:cubicBezTo>
                  <a:pt x="82248" y="87086"/>
                  <a:pt x="54575" y="112045"/>
                  <a:pt x="43543" y="145143"/>
                </a:cubicBezTo>
                <a:lnTo>
                  <a:pt x="0" y="217714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tângulo 4"/>
          <p:cNvSpPr/>
          <p:nvPr/>
        </p:nvSpPr>
        <p:spPr>
          <a:xfrm>
            <a:off x="3563888" y="2708920"/>
            <a:ext cx="2880320" cy="2880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Focos de Calor</a:t>
            </a:r>
            <a:endParaRPr lang="en-GB" dirty="0"/>
          </a:p>
        </p:txBody>
      </p:sp>
      <p:cxnSp>
        <p:nvCxnSpPr>
          <p:cNvPr id="10" name="Conector de seta reta 9"/>
          <p:cNvCxnSpPr/>
          <p:nvPr/>
        </p:nvCxnSpPr>
        <p:spPr>
          <a:xfrm>
            <a:off x="3563888" y="5877272"/>
            <a:ext cx="288032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4067944" y="598063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Pixel = 1000 m</a:t>
            </a:r>
            <a:endParaRPr lang="en-GB" dirty="0"/>
          </a:p>
        </p:txBody>
      </p:sp>
      <p:sp>
        <p:nvSpPr>
          <p:cNvPr id="12" name="Elipse 11"/>
          <p:cNvSpPr/>
          <p:nvPr/>
        </p:nvSpPr>
        <p:spPr>
          <a:xfrm>
            <a:off x="4932040" y="407707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tângulo 12"/>
          <p:cNvSpPr/>
          <p:nvPr/>
        </p:nvSpPr>
        <p:spPr>
          <a:xfrm>
            <a:off x="7380312" y="6349970"/>
            <a:ext cx="1420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(INPE, 2011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65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3403</TotalTime>
  <Words>809</Words>
  <Application>Microsoft Office PowerPoint</Application>
  <PresentationFormat>Apresentação na tela (4:3)</PresentationFormat>
  <Paragraphs>195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Análise exploratória da degradação florestal na região de Paragominas (PA) – Sistemas DETEX, DEGRAD e Focos de calor</vt:lpstr>
      <vt:lpstr>Introdução</vt:lpstr>
      <vt:lpstr>Objetivos</vt:lpstr>
      <vt:lpstr>METODOLOGIA</vt:lpstr>
      <vt:lpstr>Metodologia  - Área de Estudo</vt:lpstr>
      <vt:lpstr>Metodologia  - Área de Estudo</vt:lpstr>
      <vt:lpstr>Dados DETEX, DEGRAD e Focos de Calor – Ontologia e Estrutura dos dados </vt:lpstr>
      <vt:lpstr>Apresentação do PowerPoint</vt:lpstr>
      <vt:lpstr>Focos de Calor</vt:lpstr>
      <vt:lpstr>Metodologia</vt:lpstr>
      <vt:lpstr>Estimador de Intensidade Kernel</vt:lpstr>
      <vt:lpstr>RESULTADOS</vt:lpstr>
      <vt:lpstr>Mapeamento DETEX/DEGRAD</vt:lpstr>
      <vt:lpstr>Consistência  DETEX – DEGRAD (2009 – 2015)</vt:lpstr>
      <vt:lpstr>Ocorrência – DEGRAD-DETEX (km²)</vt:lpstr>
      <vt:lpstr>Apresentação do PowerPoint</vt:lpstr>
      <vt:lpstr>Conversão </vt:lpstr>
      <vt:lpstr>Intensidade de Focos de Calor</vt:lpstr>
      <vt:lpstr>Intensidade de Focos de Calor – DETEX-DEGRAD</vt:lpstr>
      <vt:lpstr>Intensidade de focos de Calor – Ocorrências DEGRAD</vt:lpstr>
      <vt:lpstr>Média Zonal para DETEX e DEGRAD</vt:lpstr>
      <vt:lpstr>CONCLUSÕES</vt:lpstr>
      <vt:lpstr>Conclusões</vt:lpstr>
      <vt:lpstr>AGRADECIMENTOS</vt:lpstr>
      <vt:lpstr>REFERÊNCIAS</vt:lpstr>
      <vt:lpstr>OBRIGADO.</vt:lpstr>
      <vt:lpstr>Análise exploratória da degradação florestal na região de Paragominas (PA) – Sistemas DETEX, DEGRAD e Focos de calor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Resultados Detex – Degrad – Focos de Incêndio</dc:title>
  <dc:creator>Mateus Macul</dc:creator>
  <cp:lastModifiedBy>Mateus Macul</cp:lastModifiedBy>
  <cp:revision>61</cp:revision>
  <dcterms:created xsi:type="dcterms:W3CDTF">2017-06-09T02:53:51Z</dcterms:created>
  <dcterms:modified xsi:type="dcterms:W3CDTF">2017-06-12T16:13:25Z</dcterms:modified>
</cp:coreProperties>
</file>