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59" r:id="rId6"/>
    <p:sldId id="287" r:id="rId7"/>
    <p:sldId id="278" r:id="rId8"/>
    <p:sldId id="283" r:id="rId9"/>
    <p:sldId id="282" r:id="rId10"/>
    <p:sldId id="284" r:id="rId11"/>
    <p:sldId id="261" r:id="rId12"/>
    <p:sldId id="262" r:id="rId13"/>
    <p:sldId id="263" r:id="rId14"/>
    <p:sldId id="265" r:id="rId15"/>
    <p:sldId id="288" r:id="rId16"/>
    <p:sldId id="289" r:id="rId17"/>
    <p:sldId id="290" r:id="rId18"/>
    <p:sldId id="291" r:id="rId19"/>
    <p:sldId id="266" r:id="rId20"/>
    <p:sldId id="267" r:id="rId21"/>
    <p:sldId id="292" r:id="rId22"/>
    <p:sldId id="276" r:id="rId23"/>
    <p:sldId id="293" r:id="rId24"/>
    <p:sldId id="277" r:id="rId25"/>
    <p:sldId id="294" r:id="rId26"/>
    <p:sldId id="275" r:id="rId27"/>
    <p:sldId id="295" r:id="rId28"/>
    <p:sldId id="271" r:id="rId29"/>
    <p:sldId id="273" r:id="rId30"/>
  </p:sldIdLst>
  <p:sldSz cx="18288000" cy="10287000"/>
  <p:notesSz cx="6858000" cy="9144000"/>
  <p:embeddedFontLst>
    <p:embeddedFont>
      <p:font typeface="Arimo" panose="020B0604020202020204" charset="0"/>
      <p:regular r:id="rId31"/>
    </p:embeddedFont>
    <p:embeddedFont>
      <p:font typeface="Calibri" panose="020F0502020204030204" pitchFamily="34" charset="0"/>
      <p:regular r:id="rId32"/>
      <p:bold r:id="rId33"/>
      <p:italic r:id="rId34"/>
      <p:boldItalic r:id="rId35"/>
    </p:embeddedFont>
    <p:embeddedFont>
      <p:font typeface="Crimson Pro" panose="020B0604020202020204" charset="0"/>
      <p:regular r:id="rId36"/>
    </p:embeddedFont>
    <p:embeddedFont>
      <p:font typeface="Crimson Pro Bold"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006" autoAdjust="0"/>
  </p:normalViewPr>
  <p:slideViewPr>
    <p:cSldViewPr>
      <p:cViewPr varScale="1">
        <p:scale>
          <a:sx n="28" d="100"/>
          <a:sy n="28" d="100"/>
        </p:scale>
        <p:origin x="102" y="600"/>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hyperlink" Target="https://www.tasnimnews.com/en/news/2018/07/23/1779387/oshtoran-kooh-mountain-in-western-iran" TargetMode="External"/><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hyperlink" Target="https://www.tasnimnews.com/en/news/2018/07/23/1779387/oshtoran-kooh-mountain-in-western-iran" TargetMode="External"/><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tasnimnews.com/en/news/2018/07/23/1779387/oshtoran-kooh-mountain-in-western-iran" TargetMode="External"/><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tasnimnews.com/en/news/2018/07/23/1779387/oshtoran-kooh-mountain-in-western-iran" TargetMode="External"/><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16.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D1055667-D2D8-4515-88A6-AB54002184B9}"/>
              </a:ext>
            </a:extLst>
          </p:cNvPr>
          <p:cNvPicPr>
            <a:picLocks noChangeAspect="1"/>
          </p:cNvPicPr>
          <p:nvPr/>
        </p:nvPicPr>
        <p:blipFill>
          <a:blip r:embed="rId2">
            <a:alphaModFix amt="7000"/>
            <a:extLst>
              <a:ext uri="{28A0092B-C50C-407E-A947-70E740481C1C}">
                <a14:useLocalDpi xmlns:a14="http://schemas.microsoft.com/office/drawing/2010/main" val="0"/>
              </a:ext>
            </a:extLst>
          </a:blip>
          <a:stretch>
            <a:fillRect/>
          </a:stretch>
        </p:blipFill>
        <p:spPr>
          <a:xfrm>
            <a:off x="-45720" y="0"/>
            <a:ext cx="18333720" cy="10287000"/>
          </a:xfrm>
          <a:prstGeom prst="rect">
            <a:avLst/>
          </a:prstGeom>
        </p:spPr>
      </p:pic>
      <p:sp>
        <p:nvSpPr>
          <p:cNvPr id="3" name="TextBox 3"/>
          <p:cNvSpPr txBox="1"/>
          <p:nvPr/>
        </p:nvSpPr>
        <p:spPr>
          <a:xfrm>
            <a:off x="1752600" y="2119686"/>
            <a:ext cx="15544800" cy="2769989"/>
          </a:xfrm>
          <a:prstGeom prst="rect">
            <a:avLst/>
          </a:prstGeom>
          <a:noFill/>
        </p:spPr>
        <p:txBody>
          <a:bodyPr wrap="square" lIns="0" tIns="0" rIns="0" bIns="0" rtlCol="0" anchor="t">
            <a:spAutoFit/>
          </a:bodyPr>
          <a:lstStyle/>
          <a:p>
            <a:r>
              <a:rPr lang="pt-BR" sz="6000" b="1" spc="-103" dirty="0">
                <a:solidFill>
                  <a:srgbClr val="393939"/>
                </a:solidFill>
                <a:latin typeface="Crimson Pro Bold"/>
                <a:ea typeface="Crimson Pro Bold"/>
                <a:cs typeface="Crimson Pro Bold"/>
                <a:sym typeface="Crimson Pro Bold"/>
              </a:rPr>
              <a:t>Avaliação da vulnerabilidade das Unidades de Conservação do Estado de Minas Gerais com base na análise integrada de informações </a:t>
            </a:r>
            <a:r>
              <a:rPr lang="pt-BR" sz="6000" b="1" spc="-103" dirty="0" err="1">
                <a:solidFill>
                  <a:srgbClr val="393939"/>
                </a:solidFill>
                <a:latin typeface="Crimson Pro Bold"/>
                <a:ea typeface="Crimson Pro Bold"/>
                <a:cs typeface="Crimson Pro Bold"/>
                <a:sym typeface="Crimson Pro Bold"/>
              </a:rPr>
              <a:t>geoespaciais</a:t>
            </a:r>
            <a:r>
              <a:rPr lang="pt-BR" sz="6000" b="1" spc="-103" dirty="0">
                <a:solidFill>
                  <a:srgbClr val="393939"/>
                </a:solidFill>
                <a:latin typeface="Crimson Pro Bold"/>
                <a:ea typeface="Crimson Pro Bold"/>
                <a:cs typeface="Crimson Pro Bold"/>
                <a:sym typeface="Crimson Pro Bold"/>
              </a:rPr>
              <a:t>. </a:t>
            </a:r>
            <a:endParaRPr lang="en-US" sz="6000" b="1" spc="-103" dirty="0">
              <a:solidFill>
                <a:srgbClr val="393939"/>
              </a:solidFill>
              <a:latin typeface="Crimson Pro Bold"/>
              <a:ea typeface="Crimson Pro Bold"/>
              <a:cs typeface="Crimson Pro Bold"/>
              <a:sym typeface="Crimson Pro Bold"/>
            </a:endParaRPr>
          </a:p>
        </p:txBody>
      </p:sp>
      <p:sp>
        <p:nvSpPr>
          <p:cNvPr id="19" name="CaixaDeTexto 18">
            <a:extLst>
              <a:ext uri="{FF2B5EF4-FFF2-40B4-BE49-F238E27FC236}">
                <a16:creationId xmlns:a16="http://schemas.microsoft.com/office/drawing/2014/main" id="{3E5408D9-ACD2-4E7A-B83C-B7A565DF1018}"/>
              </a:ext>
            </a:extLst>
          </p:cNvPr>
          <p:cNvSpPr txBox="1"/>
          <p:nvPr/>
        </p:nvSpPr>
        <p:spPr>
          <a:xfrm>
            <a:off x="1752600" y="5766673"/>
            <a:ext cx="15544800" cy="1538883"/>
          </a:xfrm>
          <a:prstGeom prst="rect">
            <a:avLst/>
          </a:prstGeom>
          <a:noFill/>
        </p:spPr>
        <p:txBody>
          <a:bodyPr wrap="square">
            <a:spAutoFit/>
          </a:bodyPr>
          <a:lstStyle/>
          <a:p>
            <a:pPr>
              <a:spcBef>
                <a:spcPts val="1200"/>
              </a:spcBef>
              <a:tabLst>
                <a:tab pos="457200" algn="l"/>
              </a:tabLst>
            </a:pPr>
            <a:r>
              <a:rPr lang="pt-BR" sz="2800" b="1" dirty="0">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rPr>
              <a:t>João Victor P. Sabino</a:t>
            </a:r>
            <a:r>
              <a:rPr lang="pt-BR" sz="2800" b="1" baseline="30000" dirty="0">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rPr>
              <a:t>1</a:t>
            </a:r>
            <a:endParaRPr lang="pt-BR" sz="2800" b="1" dirty="0">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endParaRPr>
          </a:p>
          <a:p>
            <a:pPr>
              <a:spcBef>
                <a:spcPts val="1200"/>
              </a:spcBef>
              <a:tabLst>
                <a:tab pos="457200" algn="l"/>
              </a:tabLst>
            </a:pPr>
            <a:r>
              <a:rPr lang="en-US" sz="2800" baseline="30000" dirty="0">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rPr>
              <a:t>1</a:t>
            </a:r>
            <a:r>
              <a:rPr lang="en-US" sz="2800" dirty="0">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rPr>
              <a:t>PGSER – Instituto Nacional de </a:t>
            </a:r>
            <a:r>
              <a:rPr lang="en-US" sz="2800" dirty="0" err="1">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rPr>
              <a:t>Pesquisas</a:t>
            </a:r>
            <a:r>
              <a:rPr lang="en-US" sz="2800" dirty="0">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rPr>
              <a:t>Espaciais</a:t>
            </a:r>
            <a:r>
              <a:rPr lang="en-US" sz="2800" dirty="0">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rPr>
              <a:t> (INPE)</a:t>
            </a:r>
            <a:br>
              <a:rPr lang="en-US" sz="2800" dirty="0">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rPr>
            </a:br>
            <a:r>
              <a:rPr lang="en-US" sz="2800" dirty="0">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rPr>
              <a:t>Avenida dos </a:t>
            </a:r>
            <a:r>
              <a:rPr lang="en-US" sz="2800" dirty="0" err="1">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rPr>
              <a:t>Astronautas</a:t>
            </a:r>
            <a:r>
              <a:rPr lang="en-US" sz="2800" dirty="0">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rPr>
              <a:t>, 1.758 - </a:t>
            </a:r>
            <a:r>
              <a:rPr lang="en-US" sz="2800" dirty="0" err="1">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rPr>
              <a:t>Jd</a:t>
            </a:r>
            <a:r>
              <a:rPr lang="en-US" sz="2800" dirty="0">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rPr>
              <a:t>. Granja - São José dos Campos - SP - </a:t>
            </a:r>
            <a:r>
              <a:rPr lang="en-US" sz="2800" dirty="0" err="1">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rPr>
              <a:t>Brasil</a:t>
            </a:r>
            <a:endParaRPr lang="pt-BR" sz="2800" dirty="0">
              <a:solidFill>
                <a:schemeClr val="tx1">
                  <a:lumMod val="85000"/>
                  <a:lumOff val="15000"/>
                </a:schemeClr>
              </a:solidFill>
              <a:effectLst/>
              <a:latin typeface="Crimson Pro Bold" panose="020B0604020202020204" charset="0"/>
              <a:ea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C3FF97AF-1C22-4D65-A1E8-A7DAEBF299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8182554"/>
            <a:ext cx="5458625" cy="1091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C497855-359D-4842-A07F-DB6A9737B669}"/>
              </a:ext>
            </a:extLst>
          </p:cNvPr>
          <p:cNvPicPr>
            <a:picLocks noChangeAspect="1"/>
          </p:cNvPicPr>
          <p:nvPr/>
        </p:nvPicPr>
        <p:blipFill>
          <a:blip r:embed="rId2"/>
          <a:stretch>
            <a:fillRect/>
          </a:stretch>
        </p:blipFill>
        <p:spPr>
          <a:xfrm>
            <a:off x="556260" y="1257300"/>
            <a:ext cx="8610600" cy="2129922"/>
          </a:xfrm>
          <a:prstGeom prst="rect">
            <a:avLst/>
          </a:prstGeom>
        </p:spPr>
      </p:pic>
      <p:pic>
        <p:nvPicPr>
          <p:cNvPr id="5" name="Imagem 4">
            <a:extLst>
              <a:ext uri="{FF2B5EF4-FFF2-40B4-BE49-F238E27FC236}">
                <a16:creationId xmlns:a16="http://schemas.microsoft.com/office/drawing/2014/main" id="{A2FDBDA7-90A1-43B9-B449-77F28F8668F8}"/>
              </a:ext>
            </a:extLst>
          </p:cNvPr>
          <p:cNvPicPr>
            <a:picLocks noChangeAspect="1"/>
          </p:cNvPicPr>
          <p:nvPr/>
        </p:nvPicPr>
        <p:blipFill>
          <a:blip r:embed="rId3"/>
          <a:stretch>
            <a:fillRect/>
          </a:stretch>
        </p:blipFill>
        <p:spPr>
          <a:xfrm>
            <a:off x="556260" y="4105615"/>
            <a:ext cx="8610600" cy="2075769"/>
          </a:xfrm>
          <a:prstGeom prst="rect">
            <a:avLst/>
          </a:prstGeom>
        </p:spPr>
      </p:pic>
      <p:pic>
        <p:nvPicPr>
          <p:cNvPr id="7" name="Imagem 6">
            <a:extLst>
              <a:ext uri="{FF2B5EF4-FFF2-40B4-BE49-F238E27FC236}">
                <a16:creationId xmlns:a16="http://schemas.microsoft.com/office/drawing/2014/main" id="{4B5F8897-1A6C-400E-B749-718D27A4DD37}"/>
              </a:ext>
            </a:extLst>
          </p:cNvPr>
          <p:cNvPicPr>
            <a:picLocks noChangeAspect="1"/>
          </p:cNvPicPr>
          <p:nvPr/>
        </p:nvPicPr>
        <p:blipFill>
          <a:blip r:embed="rId4"/>
          <a:stretch>
            <a:fillRect/>
          </a:stretch>
        </p:blipFill>
        <p:spPr>
          <a:xfrm>
            <a:off x="563879" y="6899777"/>
            <a:ext cx="9071379" cy="2075769"/>
          </a:xfrm>
          <a:prstGeom prst="rect">
            <a:avLst/>
          </a:prstGeom>
        </p:spPr>
      </p:pic>
      <p:pic>
        <p:nvPicPr>
          <p:cNvPr id="9" name="Imagem 8">
            <a:extLst>
              <a:ext uri="{FF2B5EF4-FFF2-40B4-BE49-F238E27FC236}">
                <a16:creationId xmlns:a16="http://schemas.microsoft.com/office/drawing/2014/main" id="{86645B3A-B765-4FDC-ADF7-DC18C6EA43AC}"/>
              </a:ext>
            </a:extLst>
          </p:cNvPr>
          <p:cNvPicPr>
            <a:picLocks noChangeAspect="1"/>
          </p:cNvPicPr>
          <p:nvPr/>
        </p:nvPicPr>
        <p:blipFill>
          <a:blip r:embed="rId5"/>
          <a:stretch>
            <a:fillRect/>
          </a:stretch>
        </p:blipFill>
        <p:spPr>
          <a:xfrm>
            <a:off x="10744200" y="1257300"/>
            <a:ext cx="6547098" cy="7355948"/>
          </a:xfrm>
          <a:prstGeom prst="rect">
            <a:avLst/>
          </a:prstGeom>
        </p:spPr>
      </p:pic>
    </p:spTree>
    <p:extLst>
      <p:ext uri="{BB962C8B-B14F-4D97-AF65-F5344CB8AC3E}">
        <p14:creationId xmlns:p14="http://schemas.microsoft.com/office/powerpoint/2010/main" val="3924240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C6DCC02D-C8F5-4557-9069-6E8E417F8B62}"/>
              </a:ext>
            </a:extLst>
          </p:cNvPr>
          <p:cNvPicPr>
            <a:picLocks noChangeAspect="1"/>
          </p:cNvPicPr>
          <p:nvPr/>
        </p:nvPicPr>
        <p:blipFill rotWithShape="1">
          <a:blip r:embed="rId2">
            <a:extLst>
              <a:ext uri="{28A0092B-C50C-407E-A947-70E740481C1C}">
                <a14:useLocalDpi xmlns:a14="http://schemas.microsoft.com/office/drawing/2010/main" val="0"/>
              </a:ext>
            </a:extLst>
          </a:blip>
          <a:srcRect l="26151" t="-39" r="28172" b="39"/>
          <a:stretch/>
        </p:blipFill>
        <p:spPr>
          <a:xfrm>
            <a:off x="5316" y="-31053"/>
            <a:ext cx="7063131" cy="10314010"/>
          </a:xfrm>
          <a:prstGeom prst="rect">
            <a:avLst/>
          </a:prstGeom>
        </p:spPr>
      </p:pic>
      <p:sp>
        <p:nvSpPr>
          <p:cNvPr id="3" name="AutoShape 3"/>
          <p:cNvSpPr/>
          <p:nvPr/>
        </p:nvSpPr>
        <p:spPr>
          <a:xfrm>
            <a:off x="8588949" y="2471863"/>
            <a:ext cx="265409" cy="256412"/>
          </a:xfrm>
          <a:prstGeom prst="rect">
            <a:avLst/>
          </a:prstGeom>
          <a:solidFill>
            <a:srgbClr val="393939"/>
          </a:solidFill>
        </p:spPr>
      </p:sp>
      <p:sp>
        <p:nvSpPr>
          <p:cNvPr id="4" name="AutoShape 4"/>
          <p:cNvSpPr/>
          <p:nvPr/>
        </p:nvSpPr>
        <p:spPr>
          <a:xfrm>
            <a:off x="8588949" y="5778396"/>
            <a:ext cx="265409" cy="256412"/>
          </a:xfrm>
          <a:prstGeom prst="rect">
            <a:avLst/>
          </a:prstGeom>
          <a:solidFill>
            <a:srgbClr val="393939"/>
          </a:solidFill>
        </p:spPr>
      </p:sp>
      <p:sp>
        <p:nvSpPr>
          <p:cNvPr id="5" name="TextBox 5"/>
          <p:cNvSpPr txBox="1"/>
          <p:nvPr/>
        </p:nvSpPr>
        <p:spPr>
          <a:xfrm>
            <a:off x="304752" y="9899560"/>
            <a:ext cx="4506794" cy="129138"/>
          </a:xfrm>
          <a:prstGeom prst="rect">
            <a:avLst/>
          </a:prstGeom>
        </p:spPr>
        <p:txBody>
          <a:bodyPr lIns="0" tIns="0" rIns="0" bIns="0" rtlCol="0" anchor="t">
            <a:spAutoFit/>
          </a:bodyPr>
          <a:lstStyle/>
          <a:p>
            <a:pPr algn="l">
              <a:lnSpc>
                <a:spcPts val="1120"/>
              </a:lnSpc>
            </a:pPr>
            <a:r>
              <a:rPr lang="en-US" sz="800" u="sng" dirty="0">
                <a:solidFill>
                  <a:schemeClr val="bg1"/>
                </a:solidFill>
                <a:latin typeface="Arimo"/>
                <a:ea typeface="Arimo"/>
                <a:cs typeface="Arimo"/>
                <a:sym typeface="Arimo"/>
                <a:hlinkClick r:id="rId3" tooltip="https://www.tasnimnews.com/en/news/2018/07/23/1779387/oshtoran-kooh-mountain-in-western-iran">
                  <a:extLst>
                    <a:ext uri="{A12FA001-AC4F-418D-AE19-62706E023703}">
                      <ahyp:hlinkClr xmlns:ahyp="http://schemas.microsoft.com/office/drawing/2018/hyperlinkcolor" val="tx"/>
                    </a:ext>
                  </a:extLst>
                </a:hlinkClick>
              </a:rPr>
              <a:t>https://en.mehrnews.com/photo/115704/Oshtoran-Kooh-in-Lorestan</a:t>
            </a:r>
          </a:p>
        </p:txBody>
      </p:sp>
      <p:sp>
        <p:nvSpPr>
          <p:cNvPr id="6" name="TextBox 6"/>
          <p:cNvSpPr txBox="1"/>
          <p:nvPr/>
        </p:nvSpPr>
        <p:spPr>
          <a:xfrm>
            <a:off x="9794057" y="2267012"/>
            <a:ext cx="6091918" cy="565150"/>
          </a:xfrm>
          <a:prstGeom prst="rect">
            <a:avLst/>
          </a:prstGeom>
        </p:spPr>
        <p:txBody>
          <a:bodyPr lIns="0" tIns="0" rIns="0" bIns="0" rtlCol="0" anchor="t">
            <a:spAutoFit/>
          </a:bodyPr>
          <a:lstStyle/>
          <a:p>
            <a:pPr algn="l">
              <a:lnSpc>
                <a:spcPts val="4550"/>
              </a:lnSpc>
              <a:spcBef>
                <a:spcPct val="0"/>
              </a:spcBef>
            </a:pPr>
            <a:r>
              <a:rPr lang="en-US" sz="3250" b="1">
                <a:solidFill>
                  <a:srgbClr val="393939"/>
                </a:solidFill>
                <a:latin typeface="Crimson Pro Bold"/>
                <a:ea typeface="Crimson Pro Bold"/>
                <a:cs typeface="Crimson Pro Bold"/>
                <a:sym typeface="Crimson Pro Bold"/>
              </a:rPr>
              <a:t>Objetivo Geral</a:t>
            </a:r>
          </a:p>
        </p:txBody>
      </p:sp>
      <p:sp>
        <p:nvSpPr>
          <p:cNvPr id="7" name="TextBox 7"/>
          <p:cNvSpPr txBox="1"/>
          <p:nvPr/>
        </p:nvSpPr>
        <p:spPr>
          <a:xfrm>
            <a:off x="9794057" y="3102424"/>
            <a:ext cx="6910192" cy="2200859"/>
          </a:xfrm>
          <a:prstGeom prst="rect">
            <a:avLst/>
          </a:prstGeom>
        </p:spPr>
        <p:txBody>
          <a:bodyPr lIns="0" tIns="0" rIns="0" bIns="0" rtlCol="0" anchor="t">
            <a:spAutoFit/>
          </a:bodyPr>
          <a:lstStyle/>
          <a:p>
            <a:pPr marL="0" lvl="0" indent="0" algn="just">
              <a:lnSpc>
                <a:spcPts val="2939"/>
              </a:lnSpc>
            </a:pPr>
            <a:r>
              <a:rPr lang="pt-BR" sz="2099" dirty="0">
                <a:solidFill>
                  <a:srgbClr val="393939"/>
                </a:solidFill>
                <a:latin typeface="Crimson Pro"/>
                <a:ea typeface="Crimson Pro"/>
                <a:cs typeface="Crimson Pro"/>
                <a:sym typeface="Crimson Pro"/>
              </a:rPr>
              <a:t>O objetivo geral deste trabalho consiste em investigar os efeitos da escolha metodológica na ponderação de indicadores (</a:t>
            </a:r>
            <a:r>
              <a:rPr lang="pt-BR" sz="2099" b="1" dirty="0">
                <a:solidFill>
                  <a:srgbClr val="393939"/>
                </a:solidFill>
                <a:latin typeface="Crimson Pro"/>
                <a:ea typeface="Crimson Pro"/>
                <a:cs typeface="Crimson Pro"/>
                <a:sym typeface="Crimson Pro"/>
              </a:rPr>
              <a:t>AHP tradicional e FAHP orientada a dados</a:t>
            </a:r>
            <a:r>
              <a:rPr lang="pt-BR" sz="2099" dirty="0">
                <a:solidFill>
                  <a:srgbClr val="393939"/>
                </a:solidFill>
                <a:latin typeface="Crimson Pro"/>
                <a:ea typeface="Crimson Pro"/>
                <a:cs typeface="Crimson Pro"/>
                <a:sym typeface="Crimson Pro"/>
              </a:rPr>
              <a:t>) sobre a avaliação </a:t>
            </a:r>
            <a:r>
              <a:rPr lang="pt-BR" sz="2099" dirty="0" err="1">
                <a:solidFill>
                  <a:srgbClr val="393939"/>
                </a:solidFill>
                <a:latin typeface="Crimson Pro"/>
                <a:ea typeface="Crimson Pro"/>
                <a:cs typeface="Crimson Pro"/>
                <a:sym typeface="Crimson Pro"/>
              </a:rPr>
              <a:t>geoespacial</a:t>
            </a:r>
            <a:r>
              <a:rPr lang="pt-BR" sz="2099" dirty="0">
                <a:solidFill>
                  <a:srgbClr val="393939"/>
                </a:solidFill>
                <a:latin typeface="Crimson Pro"/>
                <a:ea typeface="Crimson Pro"/>
                <a:cs typeface="Crimson Pro"/>
                <a:sym typeface="Crimson Pro"/>
              </a:rPr>
              <a:t> da vulnerabilidade das Unidades de Conservação de Minas Gerais, por meio da construção e aplicação de uma matriz integrada de indicadores </a:t>
            </a:r>
            <a:r>
              <a:rPr lang="pt-BR" sz="2099" dirty="0" err="1">
                <a:solidFill>
                  <a:srgbClr val="393939"/>
                </a:solidFill>
                <a:latin typeface="Crimson Pro"/>
                <a:ea typeface="Crimson Pro"/>
                <a:cs typeface="Crimson Pro"/>
                <a:sym typeface="Crimson Pro"/>
              </a:rPr>
              <a:t>multiescalares</a:t>
            </a:r>
            <a:r>
              <a:rPr lang="pt-BR" sz="2099" dirty="0">
                <a:solidFill>
                  <a:srgbClr val="393939"/>
                </a:solidFill>
                <a:latin typeface="Crimson Pro"/>
                <a:ea typeface="Crimson Pro"/>
                <a:cs typeface="Crimson Pro"/>
                <a:sym typeface="Crimson Pro"/>
              </a:rPr>
              <a:t>.</a:t>
            </a:r>
            <a:endParaRPr lang="en-US" sz="2099" u="none" dirty="0">
              <a:solidFill>
                <a:srgbClr val="393939"/>
              </a:solidFill>
              <a:latin typeface="Crimson Pro"/>
              <a:ea typeface="Crimson Pro"/>
              <a:cs typeface="Crimson Pro"/>
              <a:sym typeface="Crimson Pro"/>
            </a:endParaRPr>
          </a:p>
        </p:txBody>
      </p:sp>
      <p:sp>
        <p:nvSpPr>
          <p:cNvPr id="8" name="TextBox 8"/>
          <p:cNvSpPr txBox="1"/>
          <p:nvPr/>
        </p:nvSpPr>
        <p:spPr>
          <a:xfrm>
            <a:off x="9794057" y="5573545"/>
            <a:ext cx="6910192" cy="565150"/>
          </a:xfrm>
          <a:prstGeom prst="rect">
            <a:avLst/>
          </a:prstGeom>
        </p:spPr>
        <p:txBody>
          <a:bodyPr lIns="0" tIns="0" rIns="0" bIns="0" rtlCol="0" anchor="t">
            <a:spAutoFit/>
          </a:bodyPr>
          <a:lstStyle/>
          <a:p>
            <a:pPr algn="l">
              <a:lnSpc>
                <a:spcPts val="4550"/>
              </a:lnSpc>
              <a:spcBef>
                <a:spcPct val="0"/>
              </a:spcBef>
            </a:pPr>
            <a:r>
              <a:rPr lang="en-US" sz="3250" b="1" dirty="0" err="1">
                <a:solidFill>
                  <a:srgbClr val="393939"/>
                </a:solidFill>
                <a:latin typeface="Crimson Pro Bold"/>
                <a:ea typeface="Crimson Pro Bold"/>
                <a:cs typeface="Crimson Pro Bold"/>
                <a:sym typeface="Crimson Pro Bold"/>
              </a:rPr>
              <a:t>Objetivos</a:t>
            </a:r>
            <a:r>
              <a:rPr lang="en-US" sz="3250" b="1" dirty="0">
                <a:solidFill>
                  <a:srgbClr val="393939"/>
                </a:solidFill>
                <a:latin typeface="Crimson Pro Bold"/>
                <a:ea typeface="Crimson Pro Bold"/>
                <a:cs typeface="Crimson Pro Bold"/>
                <a:sym typeface="Crimson Pro Bold"/>
              </a:rPr>
              <a:t> </a:t>
            </a:r>
            <a:r>
              <a:rPr lang="en-US" sz="3250" b="1" dirty="0" err="1">
                <a:solidFill>
                  <a:srgbClr val="393939"/>
                </a:solidFill>
                <a:latin typeface="Crimson Pro Bold"/>
                <a:ea typeface="Crimson Pro Bold"/>
                <a:cs typeface="Crimson Pro Bold"/>
                <a:sym typeface="Crimson Pro Bold"/>
              </a:rPr>
              <a:t>Específicos</a:t>
            </a:r>
            <a:endParaRPr lang="en-US" sz="3250" b="1" dirty="0">
              <a:solidFill>
                <a:srgbClr val="393939"/>
              </a:solidFill>
              <a:latin typeface="Crimson Pro Bold"/>
              <a:ea typeface="Crimson Pro Bold"/>
              <a:cs typeface="Crimson Pro Bold"/>
              <a:sym typeface="Crimson Pro Bold"/>
            </a:endParaRPr>
          </a:p>
        </p:txBody>
      </p:sp>
      <p:sp>
        <p:nvSpPr>
          <p:cNvPr id="9" name="TextBox 9"/>
          <p:cNvSpPr txBox="1"/>
          <p:nvPr/>
        </p:nvSpPr>
        <p:spPr>
          <a:xfrm>
            <a:off x="9794057" y="6408957"/>
            <a:ext cx="6910192" cy="2604135"/>
          </a:xfrm>
          <a:prstGeom prst="rect">
            <a:avLst/>
          </a:prstGeom>
        </p:spPr>
        <p:txBody>
          <a:bodyPr lIns="0" tIns="0" rIns="0" bIns="0" rtlCol="0" anchor="t">
            <a:spAutoFit/>
          </a:bodyPr>
          <a:lstStyle/>
          <a:p>
            <a:pPr marL="0" lvl="0" indent="0" algn="just">
              <a:lnSpc>
                <a:spcPts val="2940"/>
              </a:lnSpc>
            </a:pPr>
            <a:r>
              <a:rPr lang="pt-BR" sz="2100" dirty="0">
                <a:solidFill>
                  <a:srgbClr val="393939"/>
                </a:solidFill>
                <a:latin typeface="Crimson Pro"/>
                <a:ea typeface="Crimson Pro"/>
                <a:cs typeface="Crimson Pro"/>
                <a:sym typeface="Crimson Pro"/>
              </a:rPr>
              <a:t>A proposta envolve a elaboração de uma base robusta de dados que represente as dimensões de exposição, sensibilidade e capacidade adaptativa das UCs, a aplicação comparativa das duas metodologias de ponderação na atribuição de pesos, a análise dos padrões espaciais de vulnerabilidade resultantes e suas correlações com variáveis territoriais</a:t>
            </a:r>
            <a:r>
              <a:rPr lang="en-US" sz="2100" u="none" dirty="0">
                <a:solidFill>
                  <a:srgbClr val="393939"/>
                </a:solidFill>
                <a:latin typeface="Crimson Pro"/>
                <a:ea typeface="Crimson Pro"/>
                <a:cs typeface="Crimson Pro"/>
                <a:sym typeface="Crimson Pro"/>
              </a:rPr>
              <a:t>.</a:t>
            </a:r>
          </a:p>
          <a:p>
            <a:pPr marL="0" lvl="0" indent="0" algn="just">
              <a:lnSpc>
                <a:spcPts val="2940"/>
              </a:lnSpc>
            </a:pPr>
            <a:endParaRPr lang="en-US" sz="2100" u="none" dirty="0">
              <a:solidFill>
                <a:srgbClr val="393939"/>
              </a:solidFill>
              <a:latin typeface="Crimson Pro"/>
              <a:ea typeface="Crimson Pro"/>
              <a:cs typeface="Crimson Pro"/>
              <a:sym typeface="Crimson Pro"/>
            </a:endParaRPr>
          </a:p>
        </p:txBody>
      </p:sp>
      <p:pic>
        <p:nvPicPr>
          <p:cNvPr id="10" name="Imagem 9">
            <a:extLst>
              <a:ext uri="{FF2B5EF4-FFF2-40B4-BE49-F238E27FC236}">
                <a16:creationId xmlns:a16="http://schemas.microsoft.com/office/drawing/2014/main" id="{A186520B-5ED9-445C-8349-06CA96262EB4}"/>
              </a:ext>
            </a:extLst>
          </p:cNvPr>
          <p:cNvPicPr>
            <a:picLocks noChangeAspect="1"/>
          </p:cNvPicPr>
          <p:nvPr/>
        </p:nvPicPr>
        <p:blipFill rotWithShape="1">
          <a:blip r:embed="rId4">
            <a:extLst>
              <a:ext uri="{28A0092B-C50C-407E-A947-70E740481C1C}">
                <a14:useLocalDpi xmlns:a14="http://schemas.microsoft.com/office/drawing/2010/main" val="0"/>
              </a:ext>
            </a:extLst>
          </a:blip>
          <a:srcRect l="23160" r="31165"/>
          <a:stretch/>
        </p:blipFill>
        <p:spPr>
          <a:xfrm>
            <a:off x="0" y="-20576"/>
            <a:ext cx="7063131" cy="10303533"/>
          </a:xfrm>
          <a:prstGeom prst="rect">
            <a:avLst/>
          </a:prstGeom>
        </p:spPr>
      </p:pic>
      <p:sp>
        <p:nvSpPr>
          <p:cNvPr id="12" name="CaixaDeTexto 11">
            <a:extLst>
              <a:ext uri="{FF2B5EF4-FFF2-40B4-BE49-F238E27FC236}">
                <a16:creationId xmlns:a16="http://schemas.microsoft.com/office/drawing/2014/main" id="{8547A2C2-115D-4403-B0B6-5CD918F1FB07}"/>
              </a:ext>
            </a:extLst>
          </p:cNvPr>
          <p:cNvSpPr txBox="1"/>
          <p:nvPr/>
        </p:nvSpPr>
        <p:spPr>
          <a:xfrm>
            <a:off x="7084023" y="10010001"/>
            <a:ext cx="2209800" cy="276999"/>
          </a:xfrm>
          <a:prstGeom prst="rect">
            <a:avLst/>
          </a:prstGeom>
          <a:noFill/>
        </p:spPr>
        <p:txBody>
          <a:bodyPr wrap="square">
            <a:spAutoFit/>
          </a:bodyPr>
          <a:lstStyle/>
          <a:p>
            <a:r>
              <a:rPr lang="en-US" sz="1200" dirty="0">
                <a:solidFill>
                  <a:srgbClr val="393939"/>
                </a:solidFill>
                <a:latin typeface="Crimson Pro"/>
                <a:sym typeface="Crimson Pro"/>
              </a:rPr>
              <a:t>Fonte: </a:t>
            </a:r>
            <a:r>
              <a:rPr lang="en-US" sz="1200" dirty="0" err="1">
                <a:solidFill>
                  <a:srgbClr val="393939"/>
                </a:solidFill>
                <a:latin typeface="Crimson Pro"/>
                <a:sym typeface="Crimson Pro"/>
              </a:rPr>
              <a:t>Acervo</a:t>
            </a:r>
            <a:r>
              <a:rPr lang="en-US" sz="1200" dirty="0">
                <a:solidFill>
                  <a:srgbClr val="393939"/>
                </a:solidFill>
                <a:latin typeface="Crimson Pro"/>
                <a:sym typeface="Crimson Pro"/>
              </a:rPr>
              <a:t> </a:t>
            </a:r>
            <a:r>
              <a:rPr lang="en-US" sz="1200" dirty="0" err="1">
                <a:solidFill>
                  <a:srgbClr val="393939"/>
                </a:solidFill>
                <a:latin typeface="Crimson Pro"/>
                <a:sym typeface="Crimson Pro"/>
              </a:rPr>
              <a:t>pessoal</a:t>
            </a:r>
            <a:r>
              <a:rPr lang="en-US" sz="1200" dirty="0">
                <a:solidFill>
                  <a:srgbClr val="393939"/>
                </a:solidFill>
                <a:latin typeface="Crimson Pro"/>
                <a:sym typeface="Crimson Pro"/>
              </a:rPr>
              <a:t>.</a:t>
            </a:r>
            <a:endParaRPr lang="pt-BR"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B84FB58A-6720-4E67-BDF4-FEB9BF56DC35}"/>
              </a:ext>
            </a:extLst>
          </p:cNvPr>
          <p:cNvPicPr>
            <a:picLocks noChangeAspect="1"/>
          </p:cNvPicPr>
          <p:nvPr/>
        </p:nvPicPr>
        <p:blipFill rotWithShape="1">
          <a:blip r:embed="rId2">
            <a:extLst>
              <a:ext uri="{28A0092B-C50C-407E-A947-70E740481C1C}">
                <a14:useLocalDpi xmlns:a14="http://schemas.microsoft.com/office/drawing/2010/main" val="0"/>
              </a:ext>
            </a:extLst>
          </a:blip>
          <a:srcRect b="8837"/>
          <a:stretch/>
        </p:blipFill>
        <p:spPr>
          <a:xfrm>
            <a:off x="9113520" y="5261753"/>
            <a:ext cx="7847941" cy="4766945"/>
          </a:xfrm>
          <a:prstGeom prst="rect">
            <a:avLst/>
          </a:prstGeom>
        </p:spPr>
      </p:pic>
      <p:sp>
        <p:nvSpPr>
          <p:cNvPr id="4" name="TextBox 4"/>
          <p:cNvSpPr txBox="1"/>
          <p:nvPr/>
        </p:nvSpPr>
        <p:spPr>
          <a:xfrm>
            <a:off x="1326538" y="3844927"/>
            <a:ext cx="5878471" cy="2682871"/>
          </a:xfrm>
          <a:prstGeom prst="rect">
            <a:avLst/>
          </a:prstGeom>
        </p:spPr>
        <p:txBody>
          <a:bodyPr lIns="0" tIns="0" rIns="0" bIns="0" rtlCol="0" anchor="t">
            <a:spAutoFit/>
          </a:bodyPr>
          <a:lstStyle/>
          <a:p>
            <a:pPr marL="0" lvl="0" indent="0" algn="l">
              <a:lnSpc>
                <a:spcPts val="10449"/>
              </a:lnSpc>
            </a:pPr>
            <a:r>
              <a:rPr lang="en-US" sz="9499" dirty="0" err="1">
                <a:latin typeface="Crimson Pro"/>
                <a:ea typeface="Crimson Pro"/>
                <a:cs typeface="Crimson Pro"/>
                <a:sym typeface="Crimson Pro"/>
              </a:rPr>
              <a:t>Materiais</a:t>
            </a:r>
            <a:r>
              <a:rPr lang="en-US" sz="9499" dirty="0">
                <a:latin typeface="Crimson Pro"/>
                <a:ea typeface="Crimson Pro"/>
                <a:cs typeface="Crimson Pro"/>
                <a:sym typeface="Crimson Pro"/>
              </a:rPr>
              <a:t> e </a:t>
            </a:r>
            <a:r>
              <a:rPr lang="en-US" sz="9499" dirty="0" err="1">
                <a:latin typeface="Crimson Pro"/>
                <a:ea typeface="Crimson Pro"/>
                <a:cs typeface="Crimson Pro"/>
                <a:sym typeface="Crimson Pro"/>
              </a:rPr>
              <a:t>Métodos</a:t>
            </a:r>
            <a:endParaRPr lang="en-US" sz="9499" dirty="0">
              <a:latin typeface="Crimson Pro"/>
              <a:ea typeface="Crimson Pro"/>
              <a:cs typeface="Crimson Pro"/>
              <a:sym typeface="Crimson Pro"/>
            </a:endParaRPr>
          </a:p>
        </p:txBody>
      </p:sp>
      <p:sp>
        <p:nvSpPr>
          <p:cNvPr id="6" name="TextBox 6">
            <a:extLst>
              <a:ext uri="{FF2B5EF4-FFF2-40B4-BE49-F238E27FC236}">
                <a16:creationId xmlns:a16="http://schemas.microsoft.com/office/drawing/2014/main" id="{0E7D39BC-4C96-4961-8ECA-D2F2C7C41EE0}"/>
              </a:ext>
            </a:extLst>
          </p:cNvPr>
          <p:cNvSpPr txBox="1"/>
          <p:nvPr/>
        </p:nvSpPr>
        <p:spPr>
          <a:xfrm>
            <a:off x="304752" y="9899560"/>
            <a:ext cx="5334048" cy="129138"/>
          </a:xfrm>
          <a:prstGeom prst="rect">
            <a:avLst/>
          </a:prstGeom>
        </p:spPr>
        <p:txBody>
          <a:bodyPr wrap="square" lIns="0" tIns="0" rIns="0" bIns="0" rtlCol="0" anchor="t">
            <a:spAutoFit/>
          </a:bodyPr>
          <a:lstStyle/>
          <a:p>
            <a:pPr algn="l">
              <a:lnSpc>
                <a:spcPts val="1120"/>
              </a:lnSpc>
            </a:pPr>
            <a:r>
              <a:rPr lang="en-US" sz="800" u="sng" dirty="0">
                <a:solidFill>
                  <a:schemeClr val="bg1"/>
                </a:solidFill>
                <a:latin typeface="Arimo"/>
                <a:ea typeface="Arimo"/>
                <a:cs typeface="Arimo"/>
                <a:sym typeface="Arimo"/>
                <a:hlinkClick r:id="rId3" tooltip="https://www.tasnimnews.com/en/news/2018/07/23/1779387/oshtoran-kooh-mountain-in-western-iran">
                  <a:extLst>
                    <a:ext uri="{A12FA001-AC4F-418D-AE19-62706E023703}">
                      <ahyp:hlinkClr xmlns:ahyp="http://schemas.microsoft.com/office/drawing/2018/hyperlinkcolor" val="tx"/>
                    </a:ext>
                  </a:extLst>
                </a:hlinkClick>
              </a:rPr>
              <a:t>https://www.tasnimnews.com/en/news/2018/07/23/1779387/oshtoran-kooh-mountain-in-western-iran</a:t>
            </a:r>
          </a:p>
        </p:txBody>
      </p:sp>
      <p:pic>
        <p:nvPicPr>
          <p:cNvPr id="7" name="Imagem 6">
            <a:extLst>
              <a:ext uri="{FF2B5EF4-FFF2-40B4-BE49-F238E27FC236}">
                <a16:creationId xmlns:a16="http://schemas.microsoft.com/office/drawing/2014/main" id="{696E34D8-56DA-42EE-9C64-5CE4B4A15FFA}"/>
              </a:ext>
            </a:extLst>
          </p:cNvPr>
          <p:cNvPicPr>
            <a:picLocks noChangeAspect="1"/>
          </p:cNvPicPr>
          <p:nvPr/>
        </p:nvPicPr>
        <p:blipFill rotWithShape="1">
          <a:blip r:embed="rId4">
            <a:extLst>
              <a:ext uri="{28A0092B-C50C-407E-A947-70E740481C1C}">
                <a14:useLocalDpi xmlns:a14="http://schemas.microsoft.com/office/drawing/2010/main" val="0"/>
              </a:ext>
            </a:extLst>
          </a:blip>
          <a:srcRect l="-220" t="8839" r="220"/>
          <a:stretch/>
        </p:blipFill>
        <p:spPr>
          <a:xfrm>
            <a:off x="9113520" y="258302"/>
            <a:ext cx="7847942" cy="4766945"/>
          </a:xfrm>
          <a:prstGeom prst="rect">
            <a:avLst/>
          </a:prstGeom>
        </p:spPr>
      </p:pic>
      <p:sp>
        <p:nvSpPr>
          <p:cNvPr id="12" name="CaixaDeTexto 11">
            <a:extLst>
              <a:ext uri="{FF2B5EF4-FFF2-40B4-BE49-F238E27FC236}">
                <a16:creationId xmlns:a16="http://schemas.microsoft.com/office/drawing/2014/main" id="{B85BD3B6-7CEB-46C9-87CA-5356B21ADD3F}"/>
              </a:ext>
            </a:extLst>
          </p:cNvPr>
          <p:cNvSpPr txBox="1"/>
          <p:nvPr/>
        </p:nvSpPr>
        <p:spPr>
          <a:xfrm>
            <a:off x="1326538" y="9964129"/>
            <a:ext cx="2209800" cy="276999"/>
          </a:xfrm>
          <a:prstGeom prst="rect">
            <a:avLst/>
          </a:prstGeom>
          <a:noFill/>
        </p:spPr>
        <p:txBody>
          <a:bodyPr wrap="square">
            <a:spAutoFit/>
          </a:bodyPr>
          <a:lstStyle/>
          <a:p>
            <a:r>
              <a:rPr lang="en-US" sz="1200" dirty="0">
                <a:solidFill>
                  <a:srgbClr val="393939"/>
                </a:solidFill>
                <a:latin typeface="Crimson Pro"/>
                <a:sym typeface="Crimson Pro"/>
              </a:rPr>
              <a:t>Fonte: </a:t>
            </a:r>
            <a:r>
              <a:rPr lang="en-US" sz="1200" dirty="0" err="1">
                <a:solidFill>
                  <a:srgbClr val="393939"/>
                </a:solidFill>
                <a:latin typeface="Crimson Pro"/>
                <a:sym typeface="Crimson Pro"/>
              </a:rPr>
              <a:t>Acervo</a:t>
            </a:r>
            <a:r>
              <a:rPr lang="en-US" sz="1200" dirty="0">
                <a:solidFill>
                  <a:srgbClr val="393939"/>
                </a:solidFill>
                <a:latin typeface="Crimson Pro"/>
                <a:sym typeface="Crimson Pro"/>
              </a:rPr>
              <a:t> </a:t>
            </a:r>
            <a:r>
              <a:rPr lang="en-US" sz="1200" dirty="0" err="1">
                <a:solidFill>
                  <a:srgbClr val="393939"/>
                </a:solidFill>
                <a:latin typeface="Crimson Pro"/>
                <a:sym typeface="Crimson Pro"/>
              </a:rPr>
              <a:t>pessoal</a:t>
            </a:r>
            <a:r>
              <a:rPr lang="en-US" sz="1200" dirty="0">
                <a:solidFill>
                  <a:srgbClr val="393939"/>
                </a:solidFill>
                <a:latin typeface="Crimson Pro"/>
                <a:sym typeface="Crimson Pro"/>
              </a:rPr>
              <a:t>.</a:t>
            </a:r>
            <a:endParaRPr lang="pt-BR"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4000" y="445790"/>
            <a:ext cx="265409" cy="256412"/>
          </a:xfrm>
          <a:prstGeom prst="rect">
            <a:avLst/>
          </a:prstGeom>
          <a:solidFill>
            <a:srgbClr val="393939"/>
          </a:solidFill>
        </p:spPr>
      </p:sp>
      <p:sp>
        <p:nvSpPr>
          <p:cNvPr id="3" name="TextBox 3"/>
          <p:cNvSpPr txBox="1"/>
          <p:nvPr/>
        </p:nvSpPr>
        <p:spPr>
          <a:xfrm>
            <a:off x="10189084" y="240938"/>
            <a:ext cx="4587801" cy="565150"/>
          </a:xfrm>
          <a:prstGeom prst="rect">
            <a:avLst/>
          </a:prstGeom>
        </p:spPr>
        <p:txBody>
          <a:bodyPr lIns="0" tIns="0" rIns="0" bIns="0" rtlCol="0" anchor="t">
            <a:spAutoFit/>
          </a:bodyPr>
          <a:lstStyle/>
          <a:p>
            <a:pPr algn="l">
              <a:lnSpc>
                <a:spcPts val="4550"/>
              </a:lnSpc>
              <a:spcBef>
                <a:spcPct val="0"/>
              </a:spcBef>
            </a:pPr>
            <a:r>
              <a:rPr lang="en-US" sz="3250" b="1" dirty="0">
                <a:solidFill>
                  <a:srgbClr val="393939"/>
                </a:solidFill>
                <a:latin typeface="Crimson Pro Bold"/>
                <a:ea typeface="Crimson Pro Bold"/>
                <a:cs typeface="Crimson Pro Bold"/>
                <a:sym typeface="Crimson Pro Bold"/>
              </a:rPr>
              <a:t>Fontes de dados</a:t>
            </a:r>
          </a:p>
        </p:txBody>
      </p:sp>
      <p:sp>
        <p:nvSpPr>
          <p:cNvPr id="4" name="TextBox 4"/>
          <p:cNvSpPr txBox="1"/>
          <p:nvPr/>
        </p:nvSpPr>
        <p:spPr>
          <a:xfrm>
            <a:off x="10189084" y="1076350"/>
            <a:ext cx="6255409" cy="2206373"/>
          </a:xfrm>
          <a:prstGeom prst="rect">
            <a:avLst/>
          </a:prstGeom>
        </p:spPr>
        <p:txBody>
          <a:bodyPr lIns="0" tIns="0" rIns="0" bIns="0" rtlCol="0" anchor="t">
            <a:spAutoFit/>
          </a:bodyPr>
          <a:lstStyle/>
          <a:p>
            <a:pPr marL="0" lvl="0" indent="0" algn="just">
              <a:lnSpc>
                <a:spcPts val="3500"/>
              </a:lnSpc>
            </a:pPr>
            <a:r>
              <a:rPr lang="pt-BR" sz="2500" dirty="0">
                <a:solidFill>
                  <a:srgbClr val="393939"/>
                </a:solidFill>
                <a:latin typeface="Crimson Pro"/>
                <a:ea typeface="Crimson Pro"/>
                <a:cs typeface="Crimson Pro"/>
                <a:sym typeface="Crimson Pro"/>
              </a:rPr>
              <a:t>As fontes de dados incluíram o IBGE, IDE-SISEMA, PRODES, </a:t>
            </a:r>
            <a:r>
              <a:rPr lang="pt-BR" sz="2500" dirty="0" err="1">
                <a:solidFill>
                  <a:srgbClr val="393939"/>
                </a:solidFill>
                <a:latin typeface="Crimson Pro"/>
                <a:ea typeface="Crimson Pro"/>
                <a:cs typeface="Crimson Pro"/>
                <a:sym typeface="Crimson Pro"/>
              </a:rPr>
              <a:t>BDQueimadas</a:t>
            </a:r>
            <a:r>
              <a:rPr lang="pt-BR" sz="2500" dirty="0">
                <a:solidFill>
                  <a:srgbClr val="393939"/>
                </a:solidFill>
                <a:latin typeface="Crimson Pro"/>
                <a:ea typeface="Crimson Pro"/>
                <a:cs typeface="Crimson Pro"/>
                <a:sym typeface="Crimson Pro"/>
              </a:rPr>
              <a:t>, CECAV, SIGRH-MG, INDE e </a:t>
            </a:r>
            <a:r>
              <a:rPr lang="pt-BR" sz="2500" dirty="0" err="1">
                <a:solidFill>
                  <a:srgbClr val="393939"/>
                </a:solidFill>
                <a:latin typeface="Crimson Pro"/>
                <a:ea typeface="Crimson Pro"/>
                <a:cs typeface="Crimson Pro"/>
                <a:sym typeface="Crimson Pro"/>
              </a:rPr>
              <a:t>MapBiomas</a:t>
            </a:r>
            <a:r>
              <a:rPr lang="pt-BR" sz="2500" dirty="0">
                <a:solidFill>
                  <a:srgbClr val="393939"/>
                </a:solidFill>
                <a:latin typeface="Crimson Pro"/>
                <a:ea typeface="Crimson Pro"/>
                <a:cs typeface="Crimson Pro"/>
                <a:sym typeface="Crimson Pro"/>
              </a:rPr>
              <a:t>, integradas em ambiente SIG para compor os indicadores </a:t>
            </a:r>
            <a:r>
              <a:rPr lang="pt-BR" sz="2500" dirty="0" err="1">
                <a:solidFill>
                  <a:srgbClr val="393939"/>
                </a:solidFill>
                <a:latin typeface="Crimson Pro"/>
                <a:ea typeface="Crimson Pro"/>
                <a:cs typeface="Crimson Pro"/>
                <a:sym typeface="Crimson Pro"/>
              </a:rPr>
              <a:t>multiescalares</a:t>
            </a:r>
            <a:r>
              <a:rPr lang="pt-BR" sz="2500" dirty="0">
                <a:solidFill>
                  <a:srgbClr val="393939"/>
                </a:solidFill>
                <a:latin typeface="Crimson Pro"/>
                <a:ea typeface="Crimson Pro"/>
                <a:cs typeface="Crimson Pro"/>
                <a:sym typeface="Crimson Pro"/>
              </a:rPr>
              <a:t>.</a:t>
            </a:r>
            <a:endParaRPr lang="en-US" sz="2500" u="none" dirty="0">
              <a:solidFill>
                <a:srgbClr val="393939"/>
              </a:solidFill>
              <a:latin typeface="Crimson Pro"/>
              <a:ea typeface="Crimson Pro"/>
              <a:cs typeface="Crimson Pro"/>
              <a:sym typeface="Crimson Pro"/>
            </a:endParaRPr>
          </a:p>
        </p:txBody>
      </p:sp>
      <p:sp>
        <p:nvSpPr>
          <p:cNvPr id="5" name="AutoShape 5"/>
          <p:cNvSpPr/>
          <p:nvPr/>
        </p:nvSpPr>
        <p:spPr>
          <a:xfrm>
            <a:off x="9144000" y="3753074"/>
            <a:ext cx="265409" cy="256412"/>
          </a:xfrm>
          <a:prstGeom prst="rect">
            <a:avLst/>
          </a:prstGeom>
          <a:solidFill>
            <a:srgbClr val="393939"/>
          </a:solidFill>
        </p:spPr>
      </p:sp>
      <p:sp>
        <p:nvSpPr>
          <p:cNvPr id="6" name="TextBox 6"/>
          <p:cNvSpPr txBox="1"/>
          <p:nvPr/>
        </p:nvSpPr>
        <p:spPr>
          <a:xfrm>
            <a:off x="10189084" y="3548222"/>
            <a:ext cx="7674348" cy="539122"/>
          </a:xfrm>
          <a:prstGeom prst="rect">
            <a:avLst/>
          </a:prstGeom>
        </p:spPr>
        <p:txBody>
          <a:bodyPr lIns="0" tIns="0" rIns="0" bIns="0" rtlCol="0" anchor="t">
            <a:spAutoFit/>
          </a:bodyPr>
          <a:lstStyle/>
          <a:p>
            <a:pPr algn="l">
              <a:lnSpc>
                <a:spcPts val="4550"/>
              </a:lnSpc>
              <a:spcBef>
                <a:spcPct val="0"/>
              </a:spcBef>
            </a:pPr>
            <a:r>
              <a:rPr lang="en-US" sz="3250" b="1" dirty="0" err="1">
                <a:solidFill>
                  <a:srgbClr val="393939"/>
                </a:solidFill>
                <a:latin typeface="Crimson Pro Bold"/>
                <a:ea typeface="Crimson Pro Bold"/>
                <a:cs typeface="Crimson Pro Bold"/>
                <a:sym typeface="Crimson Pro Bold"/>
              </a:rPr>
              <a:t>Indicadores</a:t>
            </a:r>
            <a:r>
              <a:rPr lang="en-US" sz="3250" b="1" dirty="0">
                <a:solidFill>
                  <a:srgbClr val="393939"/>
                </a:solidFill>
                <a:latin typeface="Crimson Pro Bold"/>
                <a:ea typeface="Crimson Pro Bold"/>
                <a:cs typeface="Crimson Pro Bold"/>
                <a:sym typeface="Crimson Pro Bold"/>
              </a:rPr>
              <a:t> </a:t>
            </a:r>
            <a:r>
              <a:rPr lang="en-US" sz="3250" b="1" dirty="0" err="1">
                <a:solidFill>
                  <a:srgbClr val="393939"/>
                </a:solidFill>
                <a:latin typeface="Crimson Pro Bold"/>
                <a:ea typeface="Crimson Pro Bold"/>
                <a:cs typeface="Crimson Pro Bold"/>
                <a:sym typeface="Crimson Pro Bold"/>
              </a:rPr>
              <a:t>utilizados</a:t>
            </a:r>
            <a:r>
              <a:rPr lang="en-US" sz="3250" b="1" dirty="0">
                <a:solidFill>
                  <a:srgbClr val="393939"/>
                </a:solidFill>
                <a:latin typeface="Crimson Pro Bold"/>
                <a:ea typeface="Crimson Pro Bold"/>
                <a:cs typeface="Crimson Pro Bold"/>
                <a:sym typeface="Crimson Pro Bold"/>
              </a:rPr>
              <a:t> 3 </a:t>
            </a:r>
            <a:r>
              <a:rPr lang="en-US" sz="3250" b="1" dirty="0" err="1">
                <a:solidFill>
                  <a:srgbClr val="393939"/>
                </a:solidFill>
                <a:latin typeface="Crimson Pro Bold"/>
                <a:ea typeface="Crimson Pro Bold"/>
                <a:cs typeface="Crimson Pro Bold"/>
                <a:sym typeface="Crimson Pro Bold"/>
              </a:rPr>
              <a:t>dimensões</a:t>
            </a:r>
            <a:r>
              <a:rPr lang="en-US" sz="3250" b="1" dirty="0">
                <a:solidFill>
                  <a:srgbClr val="393939"/>
                </a:solidFill>
                <a:latin typeface="Crimson Pro Bold"/>
                <a:ea typeface="Crimson Pro Bold"/>
                <a:cs typeface="Crimson Pro Bold"/>
                <a:sym typeface="Crimson Pro Bold"/>
              </a:rPr>
              <a:t>: </a:t>
            </a:r>
          </a:p>
        </p:txBody>
      </p:sp>
      <p:sp>
        <p:nvSpPr>
          <p:cNvPr id="7" name="TextBox 7"/>
          <p:cNvSpPr txBox="1"/>
          <p:nvPr/>
        </p:nvSpPr>
        <p:spPr>
          <a:xfrm>
            <a:off x="10189084" y="4393159"/>
            <a:ext cx="6255409" cy="5797100"/>
          </a:xfrm>
          <a:prstGeom prst="rect">
            <a:avLst/>
          </a:prstGeom>
        </p:spPr>
        <p:txBody>
          <a:bodyPr lIns="0" tIns="0" rIns="0" bIns="0" rtlCol="0" anchor="t">
            <a:spAutoFit/>
          </a:bodyPr>
          <a:lstStyle/>
          <a:p>
            <a:pPr marL="539748" lvl="1" indent="-269874" algn="l">
              <a:lnSpc>
                <a:spcPts val="3499"/>
              </a:lnSpc>
              <a:buFont typeface="Arial"/>
              <a:buChar char="•"/>
            </a:pPr>
            <a:r>
              <a:rPr lang="en-US" sz="2499" b="1" dirty="0" err="1">
                <a:solidFill>
                  <a:srgbClr val="393939"/>
                </a:solidFill>
                <a:latin typeface="Crimson Pro Bold"/>
                <a:ea typeface="Crimson Pro Bold"/>
                <a:cs typeface="Crimson Pro Bold"/>
                <a:sym typeface="Crimson Pro Bold"/>
              </a:rPr>
              <a:t>Exposição</a:t>
            </a:r>
            <a:r>
              <a:rPr lang="en-US" sz="2499" dirty="0">
                <a:solidFill>
                  <a:srgbClr val="393939"/>
                </a:solidFill>
                <a:latin typeface="Crimson Pro"/>
                <a:ea typeface="Crimson Pro"/>
                <a:cs typeface="Crimson Pro"/>
                <a:sym typeface="Crimson Pro"/>
              </a:rPr>
              <a:t>: </a:t>
            </a:r>
            <a:r>
              <a:rPr lang="en-US" sz="2499" dirty="0" err="1">
                <a:solidFill>
                  <a:srgbClr val="393939"/>
                </a:solidFill>
                <a:latin typeface="Crimson Pro"/>
                <a:ea typeface="Crimson Pro"/>
                <a:cs typeface="Crimson Pro"/>
                <a:sym typeface="Crimson Pro"/>
              </a:rPr>
              <a:t>Refere</a:t>
            </a:r>
            <a:r>
              <a:rPr lang="en-US" sz="2499" dirty="0">
                <a:solidFill>
                  <a:srgbClr val="393939"/>
                </a:solidFill>
                <a:latin typeface="Crimson Pro"/>
                <a:ea typeface="Crimson Pro"/>
                <a:cs typeface="Crimson Pro"/>
                <a:sym typeface="Crimson Pro"/>
              </a:rPr>
              <a:t>-se à </a:t>
            </a:r>
            <a:r>
              <a:rPr lang="en-US" sz="2499" dirty="0" err="1">
                <a:solidFill>
                  <a:srgbClr val="393939"/>
                </a:solidFill>
                <a:latin typeface="Crimson Pro"/>
                <a:ea typeface="Crimson Pro"/>
                <a:cs typeface="Crimson Pro"/>
                <a:sym typeface="Crimson Pro"/>
              </a:rPr>
              <a:t>intensidade</a:t>
            </a:r>
            <a:r>
              <a:rPr lang="en-US" sz="2499" dirty="0">
                <a:solidFill>
                  <a:srgbClr val="393939"/>
                </a:solidFill>
                <a:latin typeface="Crimson Pro"/>
                <a:ea typeface="Crimson Pro"/>
                <a:cs typeface="Crimson Pro"/>
                <a:sym typeface="Crimson Pro"/>
              </a:rPr>
              <a:t> e à </a:t>
            </a:r>
            <a:r>
              <a:rPr lang="en-US" sz="2499" dirty="0" err="1">
                <a:solidFill>
                  <a:srgbClr val="393939"/>
                </a:solidFill>
                <a:latin typeface="Crimson Pro"/>
                <a:ea typeface="Crimson Pro"/>
                <a:cs typeface="Crimson Pro"/>
                <a:sym typeface="Crimson Pro"/>
              </a:rPr>
              <a:t>frequência</a:t>
            </a:r>
            <a:r>
              <a:rPr lang="en-US" sz="2499" dirty="0">
                <a:solidFill>
                  <a:srgbClr val="393939"/>
                </a:solidFill>
                <a:latin typeface="Crimson Pro"/>
                <a:ea typeface="Crimson Pro"/>
                <a:cs typeface="Crimson Pro"/>
                <a:sym typeface="Crimson Pro"/>
              </a:rPr>
              <a:t> de </a:t>
            </a:r>
            <a:r>
              <a:rPr lang="en-US" sz="2499" dirty="0" err="1">
                <a:solidFill>
                  <a:srgbClr val="393939"/>
                </a:solidFill>
                <a:latin typeface="Crimson Pro"/>
                <a:ea typeface="Crimson Pro"/>
                <a:cs typeface="Crimson Pro"/>
                <a:sym typeface="Crimson Pro"/>
              </a:rPr>
              <a:t>riscos</a:t>
            </a:r>
            <a:r>
              <a:rPr lang="en-US" sz="2499" dirty="0">
                <a:solidFill>
                  <a:srgbClr val="393939"/>
                </a:solidFill>
                <a:latin typeface="Crimson Pro"/>
                <a:ea typeface="Crimson Pro"/>
                <a:cs typeface="Crimson Pro"/>
                <a:sym typeface="Crimson Pro"/>
              </a:rPr>
              <a:t> </a:t>
            </a:r>
            <a:r>
              <a:rPr lang="en-US" sz="2499" dirty="0" err="1">
                <a:solidFill>
                  <a:srgbClr val="393939"/>
                </a:solidFill>
                <a:latin typeface="Crimson Pro"/>
                <a:ea typeface="Crimson Pro"/>
                <a:cs typeface="Crimson Pro"/>
                <a:sym typeface="Crimson Pro"/>
              </a:rPr>
              <a:t>ambient</a:t>
            </a:r>
            <a:r>
              <a:rPr lang="en-US" sz="2499" u="none" dirty="0" err="1">
                <a:solidFill>
                  <a:srgbClr val="393939"/>
                </a:solidFill>
                <a:latin typeface="Crimson Pro"/>
                <a:ea typeface="Crimson Pro"/>
                <a:cs typeface="Crimson Pro"/>
                <a:sym typeface="Crimson Pro"/>
              </a:rPr>
              <a:t>ais</a:t>
            </a:r>
            <a:r>
              <a:rPr lang="en-US" sz="2499" u="none" dirty="0">
                <a:solidFill>
                  <a:srgbClr val="393939"/>
                </a:solidFill>
                <a:latin typeface="Crimson Pro"/>
                <a:ea typeface="Crimson Pro"/>
                <a:cs typeface="Crimson Pro"/>
                <a:sym typeface="Crimson Pro"/>
              </a:rPr>
              <a:t> </a:t>
            </a:r>
            <a:r>
              <a:rPr lang="en-US" sz="2499" u="none" dirty="0" err="1">
                <a:solidFill>
                  <a:srgbClr val="393939"/>
                </a:solidFill>
                <a:latin typeface="Crimson Pro"/>
                <a:ea typeface="Crimson Pro"/>
                <a:cs typeface="Crimson Pro"/>
                <a:sym typeface="Crimson Pro"/>
              </a:rPr>
              <a:t>como</a:t>
            </a:r>
            <a:r>
              <a:rPr lang="en-US" sz="2499" u="none" dirty="0">
                <a:solidFill>
                  <a:srgbClr val="393939"/>
                </a:solidFill>
                <a:latin typeface="Crimson Pro"/>
                <a:ea typeface="Crimson Pro"/>
                <a:cs typeface="Crimson Pro"/>
                <a:sym typeface="Crimson Pro"/>
              </a:rPr>
              <a:t> </a:t>
            </a:r>
            <a:r>
              <a:rPr lang="en-US" sz="2499" u="none" dirty="0" err="1">
                <a:solidFill>
                  <a:srgbClr val="393939"/>
                </a:solidFill>
                <a:latin typeface="Crimson Pro"/>
                <a:ea typeface="Crimson Pro"/>
                <a:cs typeface="Crimson Pro"/>
                <a:sym typeface="Crimson Pro"/>
              </a:rPr>
              <a:t>secas</a:t>
            </a:r>
            <a:r>
              <a:rPr lang="en-US" sz="2499" u="none" dirty="0">
                <a:solidFill>
                  <a:srgbClr val="393939"/>
                </a:solidFill>
                <a:latin typeface="Crimson Pro"/>
                <a:ea typeface="Crimson Pro"/>
                <a:cs typeface="Crimson Pro"/>
                <a:sym typeface="Crimson Pro"/>
              </a:rPr>
              <a:t>, </a:t>
            </a:r>
            <a:r>
              <a:rPr lang="en-US" sz="2499" u="none" dirty="0" err="1">
                <a:solidFill>
                  <a:srgbClr val="393939"/>
                </a:solidFill>
                <a:latin typeface="Crimson Pro"/>
                <a:ea typeface="Crimson Pro"/>
                <a:cs typeface="Crimson Pro"/>
                <a:sym typeface="Crimson Pro"/>
              </a:rPr>
              <a:t>incêndios</a:t>
            </a:r>
            <a:r>
              <a:rPr lang="en-US" sz="2499" u="none" dirty="0">
                <a:solidFill>
                  <a:srgbClr val="393939"/>
                </a:solidFill>
                <a:latin typeface="Crimson Pro"/>
                <a:ea typeface="Crimson Pro"/>
                <a:cs typeface="Crimson Pro"/>
                <a:sym typeface="Crimson Pro"/>
              </a:rPr>
              <a:t>, </a:t>
            </a:r>
            <a:r>
              <a:rPr lang="en-US" sz="2499" u="none" dirty="0" err="1">
                <a:solidFill>
                  <a:srgbClr val="393939"/>
                </a:solidFill>
                <a:latin typeface="Crimson Pro"/>
                <a:ea typeface="Crimson Pro"/>
                <a:cs typeface="Crimson Pro"/>
                <a:sym typeface="Crimson Pro"/>
              </a:rPr>
              <a:t>inundações</a:t>
            </a:r>
            <a:r>
              <a:rPr lang="en-US" sz="2499" u="none" dirty="0">
                <a:solidFill>
                  <a:srgbClr val="393939"/>
                </a:solidFill>
                <a:latin typeface="Crimson Pro"/>
                <a:ea typeface="Crimson Pro"/>
                <a:cs typeface="Crimson Pro"/>
                <a:sym typeface="Crimson Pro"/>
              </a:rPr>
              <a:t>, </a:t>
            </a:r>
            <a:r>
              <a:rPr lang="en-US" sz="2499" u="none" dirty="0" err="1">
                <a:solidFill>
                  <a:srgbClr val="393939"/>
                </a:solidFill>
                <a:latin typeface="Crimson Pro"/>
                <a:ea typeface="Crimson Pro"/>
                <a:cs typeface="Crimson Pro"/>
                <a:sym typeface="Crimson Pro"/>
              </a:rPr>
              <a:t>variações</a:t>
            </a:r>
            <a:r>
              <a:rPr lang="en-US" sz="2499" u="none" dirty="0">
                <a:solidFill>
                  <a:srgbClr val="393939"/>
                </a:solidFill>
                <a:latin typeface="Crimson Pro"/>
                <a:ea typeface="Crimson Pro"/>
                <a:cs typeface="Crimson Pro"/>
                <a:sym typeface="Crimson Pro"/>
              </a:rPr>
              <a:t> </a:t>
            </a:r>
            <a:r>
              <a:rPr lang="en-US" sz="2499" u="none" dirty="0" err="1">
                <a:solidFill>
                  <a:srgbClr val="393939"/>
                </a:solidFill>
                <a:latin typeface="Crimson Pro"/>
                <a:ea typeface="Crimson Pro"/>
                <a:cs typeface="Crimson Pro"/>
                <a:sym typeface="Crimson Pro"/>
              </a:rPr>
              <a:t>climáticas</a:t>
            </a:r>
            <a:r>
              <a:rPr lang="en-US" sz="2499" u="none" dirty="0">
                <a:solidFill>
                  <a:srgbClr val="393939"/>
                </a:solidFill>
                <a:latin typeface="Crimson Pro"/>
                <a:ea typeface="Crimson Pro"/>
                <a:cs typeface="Crimson Pro"/>
                <a:sym typeface="Crimson Pro"/>
              </a:rPr>
              <a:t>, turismo e </a:t>
            </a:r>
            <a:r>
              <a:rPr lang="en-US" sz="2499" u="none" dirty="0" err="1">
                <a:solidFill>
                  <a:srgbClr val="393939"/>
                </a:solidFill>
                <a:latin typeface="Crimson Pro"/>
                <a:ea typeface="Crimson Pro"/>
                <a:cs typeface="Crimson Pro"/>
                <a:sym typeface="Crimson Pro"/>
              </a:rPr>
              <a:t>vulnerabilidade</a:t>
            </a:r>
            <a:r>
              <a:rPr lang="en-US" sz="2499" u="none" dirty="0">
                <a:solidFill>
                  <a:srgbClr val="393939"/>
                </a:solidFill>
                <a:latin typeface="Crimson Pro"/>
                <a:ea typeface="Crimson Pro"/>
                <a:cs typeface="Crimson Pro"/>
                <a:sym typeface="Crimson Pro"/>
              </a:rPr>
              <a:t> social.</a:t>
            </a:r>
          </a:p>
          <a:p>
            <a:pPr marL="539748" lvl="1" indent="-269874" algn="l">
              <a:lnSpc>
                <a:spcPts val="3499"/>
              </a:lnSpc>
              <a:buFont typeface="Arial"/>
              <a:buChar char="•"/>
            </a:pPr>
            <a:r>
              <a:rPr lang="en-US" sz="2499" b="1" u="none" dirty="0" err="1">
                <a:solidFill>
                  <a:srgbClr val="393939"/>
                </a:solidFill>
                <a:latin typeface="Crimson Pro Bold"/>
                <a:ea typeface="Crimson Pro Bold"/>
                <a:cs typeface="Crimson Pro Bold"/>
                <a:sym typeface="Crimson Pro Bold"/>
              </a:rPr>
              <a:t>Sensibilidade</a:t>
            </a:r>
            <a:r>
              <a:rPr lang="en-US" sz="2499" b="1" u="none" dirty="0">
                <a:solidFill>
                  <a:srgbClr val="393939"/>
                </a:solidFill>
                <a:latin typeface="Crimson Pro Bold"/>
                <a:ea typeface="Crimson Pro Bold"/>
                <a:cs typeface="Crimson Pro Bold"/>
                <a:sym typeface="Crimson Pro Bold"/>
              </a:rPr>
              <a:t>: </a:t>
            </a:r>
            <a:r>
              <a:rPr lang="en-US" sz="2499" u="none" dirty="0" err="1">
                <a:solidFill>
                  <a:srgbClr val="393939"/>
                </a:solidFill>
                <a:latin typeface="Crimson Pro"/>
                <a:ea typeface="Crimson Pro"/>
                <a:cs typeface="Crimson Pro"/>
                <a:sym typeface="Crimson Pro"/>
              </a:rPr>
              <a:t>Representa</a:t>
            </a:r>
            <a:r>
              <a:rPr lang="en-US" sz="2499" u="none" dirty="0">
                <a:solidFill>
                  <a:srgbClr val="393939"/>
                </a:solidFill>
                <a:latin typeface="Crimson Pro"/>
                <a:ea typeface="Crimson Pro"/>
                <a:cs typeface="Crimson Pro"/>
                <a:sym typeface="Crimson Pro"/>
              </a:rPr>
              <a:t> a </a:t>
            </a:r>
            <a:r>
              <a:rPr lang="en-US" sz="2499" u="none" dirty="0" err="1">
                <a:solidFill>
                  <a:srgbClr val="393939"/>
                </a:solidFill>
                <a:latin typeface="Crimson Pro"/>
                <a:ea typeface="Crimson Pro"/>
                <a:cs typeface="Crimson Pro"/>
                <a:sym typeface="Crimson Pro"/>
              </a:rPr>
              <a:t>fragilidade</a:t>
            </a:r>
            <a:r>
              <a:rPr lang="en-US" sz="2499" u="none" dirty="0">
                <a:solidFill>
                  <a:srgbClr val="393939"/>
                </a:solidFill>
                <a:latin typeface="Crimson Pro"/>
                <a:ea typeface="Crimson Pro"/>
                <a:cs typeface="Crimson Pro"/>
                <a:sym typeface="Crimson Pro"/>
              </a:rPr>
              <a:t> </a:t>
            </a:r>
            <a:r>
              <a:rPr lang="en-US" sz="2499" u="none" dirty="0" err="1">
                <a:solidFill>
                  <a:srgbClr val="393939"/>
                </a:solidFill>
                <a:latin typeface="Crimson Pro"/>
                <a:ea typeface="Crimson Pro"/>
                <a:cs typeface="Crimson Pro"/>
                <a:sym typeface="Crimson Pro"/>
              </a:rPr>
              <a:t>intrínseca</a:t>
            </a:r>
            <a:r>
              <a:rPr lang="en-US" sz="2499" u="none" dirty="0">
                <a:solidFill>
                  <a:srgbClr val="393939"/>
                </a:solidFill>
                <a:latin typeface="Crimson Pro"/>
                <a:ea typeface="Crimson Pro"/>
                <a:cs typeface="Crimson Pro"/>
                <a:sym typeface="Crimson Pro"/>
              </a:rPr>
              <a:t> da </a:t>
            </a:r>
            <a:r>
              <a:rPr lang="en-US" sz="2499" u="none" dirty="0" err="1">
                <a:solidFill>
                  <a:srgbClr val="393939"/>
                </a:solidFill>
                <a:latin typeface="Crimson Pro"/>
                <a:ea typeface="Crimson Pro"/>
                <a:cs typeface="Crimson Pro"/>
                <a:sym typeface="Crimson Pro"/>
              </a:rPr>
              <a:t>área</a:t>
            </a:r>
            <a:r>
              <a:rPr lang="en-US" sz="2499" u="none" dirty="0">
                <a:solidFill>
                  <a:srgbClr val="393939"/>
                </a:solidFill>
                <a:latin typeface="Crimson Pro"/>
                <a:ea typeface="Crimson Pro"/>
                <a:cs typeface="Crimson Pro"/>
                <a:sym typeface="Crimson Pro"/>
              </a:rPr>
              <a:t>, </a:t>
            </a:r>
            <a:r>
              <a:rPr lang="en-US" sz="2499" u="none" dirty="0" err="1">
                <a:solidFill>
                  <a:srgbClr val="393939"/>
                </a:solidFill>
                <a:latin typeface="Crimson Pro"/>
                <a:ea typeface="Crimson Pro"/>
                <a:cs typeface="Crimson Pro"/>
                <a:sym typeface="Crimson Pro"/>
              </a:rPr>
              <a:t>considerando</a:t>
            </a:r>
            <a:r>
              <a:rPr lang="en-US" sz="2499" u="none" dirty="0">
                <a:solidFill>
                  <a:srgbClr val="393939"/>
                </a:solidFill>
                <a:latin typeface="Crimson Pro"/>
                <a:ea typeface="Crimson Pro"/>
                <a:cs typeface="Crimson Pro"/>
                <a:sym typeface="Crimson Pro"/>
              </a:rPr>
              <a:t> </a:t>
            </a:r>
            <a:r>
              <a:rPr lang="en-US" sz="2499" u="none" dirty="0" err="1">
                <a:solidFill>
                  <a:srgbClr val="393939"/>
                </a:solidFill>
                <a:latin typeface="Crimson Pro"/>
                <a:ea typeface="Crimson Pro"/>
                <a:cs typeface="Crimson Pro"/>
                <a:sym typeface="Crimson Pro"/>
              </a:rPr>
              <a:t>fatores</a:t>
            </a:r>
            <a:r>
              <a:rPr lang="en-US" sz="2499" u="none" dirty="0">
                <a:solidFill>
                  <a:srgbClr val="393939"/>
                </a:solidFill>
                <a:latin typeface="Crimson Pro"/>
                <a:ea typeface="Crimson Pro"/>
                <a:cs typeface="Crimson Pro"/>
                <a:sym typeface="Crimson Pro"/>
              </a:rPr>
              <a:t> </a:t>
            </a:r>
            <a:r>
              <a:rPr lang="en-US" sz="2499" u="none" dirty="0" err="1">
                <a:solidFill>
                  <a:srgbClr val="393939"/>
                </a:solidFill>
                <a:latin typeface="Crimson Pro"/>
                <a:ea typeface="Crimson Pro"/>
                <a:cs typeface="Crimson Pro"/>
                <a:sym typeface="Crimson Pro"/>
              </a:rPr>
              <a:t>como</a:t>
            </a:r>
            <a:r>
              <a:rPr lang="en-US" sz="2499" u="none" dirty="0">
                <a:solidFill>
                  <a:srgbClr val="393939"/>
                </a:solidFill>
                <a:latin typeface="Crimson Pro"/>
                <a:ea typeface="Crimson Pro"/>
                <a:cs typeface="Crimson Pro"/>
                <a:sym typeface="Crimson Pro"/>
              </a:rPr>
              <a:t> a </a:t>
            </a:r>
            <a:r>
              <a:rPr lang="en-US" sz="2499" u="none" dirty="0" err="1">
                <a:solidFill>
                  <a:srgbClr val="393939"/>
                </a:solidFill>
                <a:latin typeface="Crimson Pro"/>
                <a:ea typeface="Crimson Pro"/>
                <a:cs typeface="Crimson Pro"/>
                <a:sym typeface="Crimson Pro"/>
              </a:rPr>
              <a:t>suscetibilidade</a:t>
            </a:r>
            <a:r>
              <a:rPr lang="en-US" sz="2499" u="none" dirty="0">
                <a:solidFill>
                  <a:srgbClr val="393939"/>
                </a:solidFill>
                <a:latin typeface="Crimson Pro"/>
                <a:ea typeface="Crimson Pro"/>
                <a:cs typeface="Crimson Pro"/>
                <a:sym typeface="Crimson Pro"/>
              </a:rPr>
              <a:t> dos solos à </a:t>
            </a:r>
            <a:r>
              <a:rPr lang="en-US" sz="2499" u="none" dirty="0" err="1">
                <a:solidFill>
                  <a:srgbClr val="393939"/>
                </a:solidFill>
                <a:latin typeface="Crimson Pro"/>
                <a:ea typeface="Crimson Pro"/>
                <a:cs typeface="Crimson Pro"/>
                <a:sym typeface="Crimson Pro"/>
              </a:rPr>
              <a:t>erosão</a:t>
            </a:r>
            <a:r>
              <a:rPr lang="en-US" sz="2499" u="none" dirty="0">
                <a:solidFill>
                  <a:srgbClr val="393939"/>
                </a:solidFill>
                <a:latin typeface="Crimson Pro"/>
                <a:ea typeface="Crimson Pro"/>
                <a:cs typeface="Crimson Pro"/>
                <a:sym typeface="Crimson Pro"/>
              </a:rPr>
              <a:t>, </a:t>
            </a:r>
            <a:r>
              <a:rPr lang="en-US" sz="2499" u="none" dirty="0" err="1">
                <a:solidFill>
                  <a:srgbClr val="393939"/>
                </a:solidFill>
                <a:latin typeface="Crimson Pro"/>
                <a:ea typeface="Crimson Pro"/>
                <a:cs typeface="Crimson Pro"/>
                <a:sym typeface="Crimson Pro"/>
              </a:rPr>
              <a:t>características</a:t>
            </a:r>
            <a:r>
              <a:rPr lang="en-US" sz="2499" u="none" dirty="0">
                <a:solidFill>
                  <a:srgbClr val="393939"/>
                </a:solidFill>
                <a:latin typeface="Crimson Pro"/>
                <a:ea typeface="Crimson Pro"/>
                <a:cs typeface="Crimson Pro"/>
                <a:sym typeface="Crimson Pro"/>
              </a:rPr>
              <a:t> do </a:t>
            </a:r>
            <a:r>
              <a:rPr lang="en-US" sz="2499" u="none" dirty="0" err="1">
                <a:solidFill>
                  <a:srgbClr val="393939"/>
                </a:solidFill>
                <a:latin typeface="Crimson Pro"/>
                <a:ea typeface="Crimson Pro"/>
                <a:cs typeface="Crimson Pro"/>
                <a:sym typeface="Crimson Pro"/>
              </a:rPr>
              <a:t>relevo</a:t>
            </a:r>
            <a:r>
              <a:rPr lang="en-US" sz="2499" u="none" dirty="0">
                <a:solidFill>
                  <a:srgbClr val="393939"/>
                </a:solidFill>
                <a:latin typeface="Crimson Pro"/>
                <a:ea typeface="Crimson Pro"/>
                <a:cs typeface="Crimson Pro"/>
                <a:sym typeface="Crimson Pro"/>
              </a:rPr>
              <a:t>, </a:t>
            </a:r>
            <a:r>
              <a:rPr lang="en-US" sz="2499" u="none" dirty="0" err="1">
                <a:solidFill>
                  <a:srgbClr val="393939"/>
                </a:solidFill>
                <a:latin typeface="Crimson Pro"/>
                <a:ea typeface="Crimson Pro"/>
                <a:cs typeface="Crimson Pro"/>
                <a:sym typeface="Crimson Pro"/>
              </a:rPr>
              <a:t>tipo</a:t>
            </a:r>
            <a:r>
              <a:rPr lang="en-US" sz="2499" u="none" dirty="0">
                <a:solidFill>
                  <a:srgbClr val="393939"/>
                </a:solidFill>
                <a:latin typeface="Crimson Pro"/>
                <a:ea typeface="Crimson Pro"/>
                <a:cs typeface="Crimson Pro"/>
                <a:sym typeface="Crimson Pro"/>
              </a:rPr>
              <a:t> de </a:t>
            </a:r>
            <a:r>
              <a:rPr lang="en-US" sz="2499" u="none" dirty="0" err="1">
                <a:solidFill>
                  <a:srgbClr val="393939"/>
                </a:solidFill>
                <a:latin typeface="Crimson Pro"/>
                <a:ea typeface="Crimson Pro"/>
                <a:cs typeface="Crimson Pro"/>
                <a:sym typeface="Crimson Pro"/>
              </a:rPr>
              <a:t>cobertura</a:t>
            </a:r>
            <a:r>
              <a:rPr lang="en-US" sz="2499" u="none" dirty="0">
                <a:solidFill>
                  <a:srgbClr val="393939"/>
                </a:solidFill>
                <a:latin typeface="Crimson Pro"/>
                <a:ea typeface="Crimson Pro"/>
                <a:cs typeface="Crimson Pro"/>
                <a:sym typeface="Crimson Pro"/>
              </a:rPr>
              <a:t> vegetal e </a:t>
            </a:r>
            <a:r>
              <a:rPr lang="en-US" sz="2499" u="none" dirty="0" err="1">
                <a:solidFill>
                  <a:srgbClr val="393939"/>
                </a:solidFill>
                <a:latin typeface="Crimson Pro"/>
                <a:ea typeface="Crimson Pro"/>
                <a:cs typeface="Crimson Pro"/>
                <a:sym typeface="Crimson Pro"/>
              </a:rPr>
              <a:t>variações</a:t>
            </a:r>
            <a:r>
              <a:rPr lang="en-US" sz="2499" u="none" dirty="0">
                <a:solidFill>
                  <a:srgbClr val="393939"/>
                </a:solidFill>
                <a:latin typeface="Crimson Pro"/>
                <a:ea typeface="Crimson Pro"/>
                <a:cs typeface="Crimson Pro"/>
                <a:sym typeface="Crimson Pro"/>
              </a:rPr>
              <a:t> </a:t>
            </a:r>
            <a:r>
              <a:rPr lang="en-US" sz="2499" u="none" dirty="0" err="1">
                <a:solidFill>
                  <a:srgbClr val="393939"/>
                </a:solidFill>
                <a:latin typeface="Crimson Pro"/>
                <a:ea typeface="Crimson Pro"/>
                <a:cs typeface="Crimson Pro"/>
                <a:sym typeface="Crimson Pro"/>
              </a:rPr>
              <a:t>climáticas</a:t>
            </a:r>
            <a:r>
              <a:rPr lang="en-US" sz="2499" u="none" dirty="0">
                <a:solidFill>
                  <a:srgbClr val="393939"/>
                </a:solidFill>
                <a:latin typeface="Crimson Pro"/>
                <a:ea typeface="Crimson Pro"/>
                <a:cs typeface="Crimson Pro"/>
                <a:sym typeface="Crimson Pro"/>
              </a:rPr>
              <a:t>.</a:t>
            </a:r>
          </a:p>
          <a:p>
            <a:pPr marL="539748" lvl="1" indent="-269874" algn="l">
              <a:lnSpc>
                <a:spcPts val="3499"/>
              </a:lnSpc>
              <a:buFont typeface="Arial"/>
              <a:buChar char="•"/>
            </a:pPr>
            <a:r>
              <a:rPr lang="en-US" sz="2499" b="1" u="none" dirty="0" err="1">
                <a:solidFill>
                  <a:srgbClr val="393939"/>
                </a:solidFill>
                <a:latin typeface="Crimson Pro Bold"/>
                <a:ea typeface="Crimson Pro Bold"/>
                <a:cs typeface="Crimson Pro Bold"/>
                <a:sym typeface="Crimson Pro Bold"/>
              </a:rPr>
              <a:t>Capacidade</a:t>
            </a:r>
            <a:r>
              <a:rPr lang="en-US" sz="2499" b="1" u="none" dirty="0">
                <a:solidFill>
                  <a:srgbClr val="393939"/>
                </a:solidFill>
                <a:latin typeface="Crimson Pro Bold"/>
                <a:ea typeface="Crimson Pro Bold"/>
                <a:cs typeface="Crimson Pro Bold"/>
                <a:sym typeface="Crimson Pro Bold"/>
              </a:rPr>
              <a:t> </a:t>
            </a:r>
            <a:r>
              <a:rPr lang="en-US" sz="2499" b="1" u="none" dirty="0" err="1">
                <a:solidFill>
                  <a:srgbClr val="393939"/>
                </a:solidFill>
                <a:latin typeface="Crimson Pro Bold"/>
                <a:ea typeface="Crimson Pro Bold"/>
                <a:cs typeface="Crimson Pro Bold"/>
                <a:sym typeface="Crimson Pro Bold"/>
              </a:rPr>
              <a:t>adaptativa</a:t>
            </a:r>
            <a:r>
              <a:rPr lang="en-US" sz="2499" b="1" u="none" dirty="0">
                <a:solidFill>
                  <a:srgbClr val="393939"/>
                </a:solidFill>
                <a:latin typeface="Crimson Pro Bold"/>
                <a:ea typeface="Crimson Pro Bold"/>
                <a:cs typeface="Crimson Pro Bold"/>
                <a:sym typeface="Crimson Pro Bold"/>
              </a:rPr>
              <a:t>:</a:t>
            </a:r>
            <a:r>
              <a:rPr lang="en-US" sz="2499" u="none" dirty="0">
                <a:solidFill>
                  <a:srgbClr val="393939"/>
                </a:solidFill>
                <a:latin typeface="Crimson Pro"/>
                <a:ea typeface="Crimson Pro"/>
                <a:cs typeface="Crimson Pro"/>
                <a:sym typeface="Crimson Pro"/>
              </a:rPr>
              <a:t> É a </a:t>
            </a:r>
            <a:r>
              <a:rPr lang="en-US" sz="2499" u="none" dirty="0" err="1">
                <a:solidFill>
                  <a:srgbClr val="393939"/>
                </a:solidFill>
                <a:latin typeface="Crimson Pro"/>
                <a:ea typeface="Crimson Pro"/>
                <a:cs typeface="Crimson Pro"/>
                <a:sym typeface="Crimson Pro"/>
              </a:rPr>
              <a:t>capacidade</a:t>
            </a:r>
            <a:r>
              <a:rPr lang="en-US" sz="2499" u="none" dirty="0">
                <a:solidFill>
                  <a:srgbClr val="393939"/>
                </a:solidFill>
                <a:latin typeface="Crimson Pro"/>
                <a:ea typeface="Crimson Pro"/>
                <a:cs typeface="Crimson Pro"/>
                <a:sym typeface="Crimson Pro"/>
              </a:rPr>
              <a:t> do </a:t>
            </a:r>
            <a:r>
              <a:rPr lang="en-US" sz="2499" u="none" dirty="0" err="1">
                <a:solidFill>
                  <a:srgbClr val="393939"/>
                </a:solidFill>
                <a:latin typeface="Crimson Pro"/>
                <a:ea typeface="Crimson Pro"/>
                <a:cs typeface="Crimson Pro"/>
                <a:sym typeface="Crimson Pro"/>
              </a:rPr>
              <a:t>sistema</a:t>
            </a:r>
            <a:r>
              <a:rPr lang="en-US" sz="2499" u="none" dirty="0">
                <a:solidFill>
                  <a:srgbClr val="393939"/>
                </a:solidFill>
                <a:latin typeface="Crimson Pro"/>
                <a:ea typeface="Crimson Pro"/>
                <a:cs typeface="Crimson Pro"/>
                <a:sym typeface="Crimson Pro"/>
              </a:rPr>
              <a:t> de </a:t>
            </a:r>
            <a:r>
              <a:rPr lang="en-US" sz="2499" u="none" dirty="0" err="1">
                <a:solidFill>
                  <a:srgbClr val="393939"/>
                </a:solidFill>
                <a:latin typeface="Crimson Pro"/>
                <a:ea typeface="Crimson Pro"/>
                <a:cs typeface="Crimson Pro"/>
                <a:sym typeface="Crimson Pro"/>
              </a:rPr>
              <a:t>reagir</a:t>
            </a:r>
            <a:r>
              <a:rPr lang="en-US" sz="2499" u="none" dirty="0">
                <a:solidFill>
                  <a:srgbClr val="393939"/>
                </a:solidFill>
                <a:latin typeface="Crimson Pro"/>
                <a:ea typeface="Crimson Pro"/>
                <a:cs typeface="Crimson Pro"/>
                <a:sym typeface="Crimson Pro"/>
              </a:rPr>
              <a:t>, </a:t>
            </a:r>
            <a:r>
              <a:rPr lang="en-US" sz="2499" u="none" dirty="0" err="1">
                <a:solidFill>
                  <a:srgbClr val="393939"/>
                </a:solidFill>
                <a:latin typeface="Crimson Pro"/>
                <a:ea typeface="Crimson Pro"/>
                <a:cs typeface="Crimson Pro"/>
                <a:sym typeface="Crimson Pro"/>
              </a:rPr>
              <a:t>ajustar</a:t>
            </a:r>
            <a:r>
              <a:rPr lang="en-US" sz="2499" u="none" dirty="0">
                <a:solidFill>
                  <a:srgbClr val="393939"/>
                </a:solidFill>
                <a:latin typeface="Crimson Pro"/>
                <a:ea typeface="Crimson Pro"/>
                <a:cs typeface="Crimson Pro"/>
                <a:sym typeface="Crimson Pro"/>
              </a:rPr>
              <a:t>-se </a:t>
            </a:r>
            <a:r>
              <a:rPr lang="en-US" sz="2499" u="none" dirty="0" err="1">
                <a:solidFill>
                  <a:srgbClr val="393939"/>
                </a:solidFill>
                <a:latin typeface="Crimson Pro"/>
                <a:ea typeface="Crimson Pro"/>
                <a:cs typeface="Crimson Pro"/>
                <a:sym typeface="Crimson Pro"/>
              </a:rPr>
              <a:t>ou</a:t>
            </a:r>
            <a:r>
              <a:rPr lang="en-US" sz="2499" u="none" dirty="0">
                <a:solidFill>
                  <a:srgbClr val="393939"/>
                </a:solidFill>
                <a:latin typeface="Crimson Pro"/>
                <a:ea typeface="Crimson Pro"/>
                <a:cs typeface="Crimson Pro"/>
                <a:sym typeface="Crimson Pro"/>
              </a:rPr>
              <a:t> se </a:t>
            </a:r>
            <a:r>
              <a:rPr lang="en-US" sz="2499" u="none" dirty="0" err="1">
                <a:solidFill>
                  <a:srgbClr val="393939"/>
                </a:solidFill>
                <a:latin typeface="Crimson Pro"/>
                <a:ea typeface="Crimson Pro"/>
                <a:cs typeface="Crimson Pro"/>
                <a:sym typeface="Crimson Pro"/>
              </a:rPr>
              <a:t>recuperar</a:t>
            </a:r>
            <a:r>
              <a:rPr lang="en-US" sz="2499" u="none" dirty="0">
                <a:solidFill>
                  <a:srgbClr val="393939"/>
                </a:solidFill>
                <a:latin typeface="Crimson Pro"/>
                <a:ea typeface="Crimson Pro"/>
                <a:cs typeface="Crimson Pro"/>
                <a:sym typeface="Crimson Pro"/>
              </a:rPr>
              <a:t> dos </a:t>
            </a:r>
            <a:r>
              <a:rPr lang="en-US" sz="2499" u="none" dirty="0" err="1">
                <a:solidFill>
                  <a:srgbClr val="393939"/>
                </a:solidFill>
                <a:latin typeface="Crimson Pro"/>
                <a:ea typeface="Crimson Pro"/>
                <a:cs typeface="Crimson Pro"/>
                <a:sym typeface="Crimson Pro"/>
              </a:rPr>
              <a:t>impactos</a:t>
            </a:r>
            <a:r>
              <a:rPr lang="en-US" sz="2499" u="none" dirty="0">
                <a:solidFill>
                  <a:srgbClr val="393939"/>
                </a:solidFill>
                <a:latin typeface="Crimson Pro"/>
                <a:ea typeface="Crimson Pro"/>
                <a:cs typeface="Crimson Pro"/>
                <a:sym typeface="Crimson Pro"/>
              </a:rPr>
              <a:t> das </a:t>
            </a:r>
            <a:r>
              <a:rPr lang="en-US" sz="2499" u="none" dirty="0" err="1">
                <a:solidFill>
                  <a:srgbClr val="393939"/>
                </a:solidFill>
                <a:latin typeface="Crimson Pro"/>
                <a:ea typeface="Crimson Pro"/>
                <a:cs typeface="Crimson Pro"/>
                <a:sym typeface="Crimson Pro"/>
              </a:rPr>
              <a:t>perturbações</a:t>
            </a:r>
            <a:r>
              <a:rPr lang="en-US" sz="2499" u="none" dirty="0">
                <a:solidFill>
                  <a:srgbClr val="393939"/>
                </a:solidFill>
                <a:latin typeface="Crimson Pro"/>
                <a:ea typeface="Crimson Pro"/>
                <a:cs typeface="Crimson Pro"/>
                <a:sym typeface="Crimson Pro"/>
              </a:rPr>
              <a:t>.</a:t>
            </a:r>
          </a:p>
          <a:p>
            <a:pPr marL="0" lvl="0" indent="0" algn="l">
              <a:lnSpc>
                <a:spcPts val="3499"/>
              </a:lnSpc>
            </a:pPr>
            <a:endParaRPr lang="en-US" sz="2499" u="none" dirty="0">
              <a:solidFill>
                <a:srgbClr val="393939"/>
              </a:solidFill>
              <a:latin typeface="Crimson Pro"/>
              <a:ea typeface="Crimson Pro"/>
              <a:cs typeface="Crimson Pro"/>
              <a:sym typeface="Crimson Pro"/>
            </a:endParaRPr>
          </a:p>
        </p:txBody>
      </p:sp>
      <p:sp>
        <p:nvSpPr>
          <p:cNvPr id="8" name="TextBox 8"/>
          <p:cNvSpPr txBox="1"/>
          <p:nvPr/>
        </p:nvSpPr>
        <p:spPr>
          <a:xfrm>
            <a:off x="1326538" y="3844927"/>
            <a:ext cx="5878471" cy="2682871"/>
          </a:xfrm>
          <a:prstGeom prst="rect">
            <a:avLst/>
          </a:prstGeom>
        </p:spPr>
        <p:txBody>
          <a:bodyPr lIns="0" tIns="0" rIns="0" bIns="0" rtlCol="0" anchor="t">
            <a:spAutoFit/>
          </a:bodyPr>
          <a:lstStyle/>
          <a:p>
            <a:pPr marL="0" lvl="0" indent="0" algn="l">
              <a:lnSpc>
                <a:spcPts val="10449"/>
              </a:lnSpc>
            </a:pPr>
            <a:r>
              <a:rPr lang="en-US" sz="9499" dirty="0" err="1">
                <a:solidFill>
                  <a:srgbClr val="393939"/>
                </a:solidFill>
                <a:latin typeface="Crimson Pro"/>
                <a:ea typeface="Crimson Pro"/>
                <a:cs typeface="Crimson Pro"/>
                <a:sym typeface="Crimson Pro"/>
              </a:rPr>
              <a:t>Materiais</a:t>
            </a:r>
            <a:r>
              <a:rPr lang="en-US" sz="9499" dirty="0">
                <a:solidFill>
                  <a:srgbClr val="393939"/>
                </a:solidFill>
                <a:latin typeface="Crimson Pro"/>
                <a:ea typeface="Crimson Pro"/>
                <a:cs typeface="Crimson Pro"/>
                <a:sym typeface="Crimson Pro"/>
              </a:rPr>
              <a:t> e </a:t>
            </a:r>
            <a:r>
              <a:rPr lang="en-US" sz="9499" dirty="0" err="1">
                <a:solidFill>
                  <a:srgbClr val="393939"/>
                </a:solidFill>
                <a:latin typeface="Crimson Pro"/>
                <a:ea typeface="Crimson Pro"/>
                <a:cs typeface="Crimson Pro"/>
                <a:sym typeface="Crimson Pro"/>
              </a:rPr>
              <a:t>Métodos</a:t>
            </a:r>
            <a:endParaRPr lang="en-US" sz="9499" dirty="0">
              <a:solidFill>
                <a:srgbClr val="393939"/>
              </a:solidFill>
              <a:latin typeface="Crimson Pro"/>
              <a:ea typeface="Crimson Pro"/>
              <a:cs typeface="Crimson Pro"/>
              <a:sym typeface="Crimson Pr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095094" y="1157351"/>
            <a:ext cx="265409" cy="256412"/>
          </a:xfrm>
          <a:prstGeom prst="rect">
            <a:avLst/>
          </a:prstGeom>
          <a:solidFill>
            <a:srgbClr val="393939"/>
          </a:solidFill>
        </p:spPr>
      </p:sp>
      <p:sp>
        <p:nvSpPr>
          <p:cNvPr id="3" name="TextBox 3"/>
          <p:cNvSpPr txBox="1"/>
          <p:nvPr/>
        </p:nvSpPr>
        <p:spPr>
          <a:xfrm>
            <a:off x="9140178" y="952500"/>
            <a:ext cx="4587801" cy="565150"/>
          </a:xfrm>
          <a:prstGeom prst="rect">
            <a:avLst/>
          </a:prstGeom>
        </p:spPr>
        <p:txBody>
          <a:bodyPr lIns="0" tIns="0" rIns="0" bIns="0" rtlCol="0" anchor="t">
            <a:spAutoFit/>
          </a:bodyPr>
          <a:lstStyle/>
          <a:p>
            <a:pPr algn="l">
              <a:lnSpc>
                <a:spcPts val="4550"/>
              </a:lnSpc>
              <a:spcBef>
                <a:spcPct val="0"/>
              </a:spcBef>
            </a:pPr>
            <a:r>
              <a:rPr lang="en-US" sz="3250" b="1" dirty="0" err="1">
                <a:solidFill>
                  <a:srgbClr val="393939"/>
                </a:solidFill>
                <a:latin typeface="Crimson Pro Bold"/>
                <a:ea typeface="Crimson Pro Bold"/>
                <a:cs typeface="Crimson Pro Bold"/>
                <a:sym typeface="Crimson Pro Bold"/>
              </a:rPr>
              <a:t>Etapas</a:t>
            </a:r>
            <a:r>
              <a:rPr lang="en-US" sz="3250" b="1" dirty="0">
                <a:solidFill>
                  <a:srgbClr val="393939"/>
                </a:solidFill>
                <a:latin typeface="Crimson Pro Bold"/>
                <a:ea typeface="Crimson Pro Bold"/>
                <a:cs typeface="Crimson Pro Bold"/>
                <a:sym typeface="Crimson Pro Bold"/>
              </a:rPr>
              <a:t> de </a:t>
            </a:r>
            <a:r>
              <a:rPr lang="en-US" sz="3250" b="1" dirty="0" err="1">
                <a:solidFill>
                  <a:srgbClr val="393939"/>
                </a:solidFill>
                <a:latin typeface="Crimson Pro Bold"/>
                <a:ea typeface="Crimson Pro Bold"/>
                <a:cs typeface="Crimson Pro Bold"/>
                <a:sym typeface="Crimson Pro Bold"/>
              </a:rPr>
              <a:t>processamento</a:t>
            </a:r>
            <a:endParaRPr lang="en-US" sz="3250" b="1" dirty="0">
              <a:solidFill>
                <a:srgbClr val="393939"/>
              </a:solidFill>
              <a:latin typeface="Crimson Pro Bold"/>
              <a:ea typeface="Crimson Pro Bold"/>
              <a:cs typeface="Crimson Pro Bold"/>
              <a:sym typeface="Crimson Pro Bold"/>
            </a:endParaRPr>
          </a:p>
        </p:txBody>
      </p:sp>
      <p:sp>
        <p:nvSpPr>
          <p:cNvPr id="4" name="TextBox 4"/>
          <p:cNvSpPr txBox="1"/>
          <p:nvPr/>
        </p:nvSpPr>
        <p:spPr>
          <a:xfrm>
            <a:off x="8095094" y="2171700"/>
            <a:ext cx="9507928" cy="6467733"/>
          </a:xfrm>
          <a:prstGeom prst="rect">
            <a:avLst/>
          </a:prstGeom>
        </p:spPr>
        <p:txBody>
          <a:bodyPr lIns="0" tIns="0" rIns="0" bIns="0" rtlCol="0" anchor="t">
            <a:spAutoFit/>
          </a:bodyPr>
          <a:lstStyle/>
          <a:p>
            <a:pPr marL="497314" lvl="1" indent="-248657" algn="just">
              <a:lnSpc>
                <a:spcPts val="3224"/>
              </a:lnSpc>
              <a:buFont typeface="Arial"/>
              <a:buChar char="•"/>
            </a:pPr>
            <a:r>
              <a:rPr lang="pt-BR" sz="2303" dirty="0">
                <a:solidFill>
                  <a:srgbClr val="393939"/>
                </a:solidFill>
                <a:latin typeface="Crimson Pro"/>
                <a:ea typeface="Crimson Pro"/>
                <a:cs typeface="Crimson Pro"/>
                <a:sym typeface="Crimson Pro"/>
              </a:rPr>
              <a:t>Normalização dos dados vetoriais utilizando o método Min-Max, com padronização dos indicadores em escala de 0 a 1.</a:t>
            </a:r>
          </a:p>
          <a:p>
            <a:pPr marL="497314" lvl="1" indent="-248657" algn="just">
              <a:lnSpc>
                <a:spcPts val="3224"/>
              </a:lnSpc>
              <a:buFont typeface="Arial"/>
              <a:buChar char="•"/>
            </a:pPr>
            <a:r>
              <a:rPr lang="en-US" sz="2303" dirty="0" err="1">
                <a:solidFill>
                  <a:srgbClr val="393939"/>
                </a:solidFill>
                <a:latin typeface="Crimson Pro"/>
                <a:ea typeface="Crimson Pro"/>
                <a:cs typeface="Crimson Pro"/>
                <a:sym typeface="Crimson Pro"/>
              </a:rPr>
              <a:t>Ponder</a:t>
            </a:r>
            <a:r>
              <a:rPr lang="en-US" sz="2303" u="none" dirty="0" err="1">
                <a:solidFill>
                  <a:srgbClr val="393939"/>
                </a:solidFill>
                <a:latin typeface="Crimson Pro"/>
                <a:ea typeface="Crimson Pro"/>
                <a:cs typeface="Crimson Pro"/>
                <a:sym typeface="Crimson Pro"/>
              </a:rPr>
              <a:t>ação</a:t>
            </a:r>
            <a:r>
              <a:rPr lang="en-US" sz="2303" u="none" dirty="0">
                <a:solidFill>
                  <a:srgbClr val="393939"/>
                </a:solidFill>
                <a:latin typeface="Crimson Pro"/>
                <a:ea typeface="Crimson Pro"/>
                <a:cs typeface="Crimson Pro"/>
                <a:sym typeface="Crimson Pro"/>
              </a:rPr>
              <a:t> dos </a:t>
            </a:r>
            <a:r>
              <a:rPr lang="en-US" sz="2303" u="none" dirty="0" err="1">
                <a:solidFill>
                  <a:srgbClr val="393939"/>
                </a:solidFill>
                <a:latin typeface="Crimson Pro"/>
                <a:ea typeface="Crimson Pro"/>
                <a:cs typeface="Crimson Pro"/>
                <a:sym typeface="Crimson Pro"/>
              </a:rPr>
              <a:t>indicadores</a:t>
            </a:r>
            <a:r>
              <a:rPr lang="en-US" sz="2303" u="none" dirty="0">
                <a:solidFill>
                  <a:srgbClr val="393939"/>
                </a:solidFill>
                <a:latin typeface="Crimson Pro"/>
                <a:ea typeface="Crimson Pro"/>
                <a:cs typeface="Crimson Pro"/>
                <a:sym typeface="Crimson Pro"/>
              </a:rPr>
              <a:t> </a:t>
            </a:r>
            <a:r>
              <a:rPr lang="pt-BR" sz="2303" u="none" dirty="0">
                <a:solidFill>
                  <a:srgbClr val="393939"/>
                </a:solidFill>
                <a:latin typeface="Crimson Pro"/>
                <a:ea typeface="Crimson Pro"/>
                <a:cs typeface="Crimson Pro"/>
                <a:sym typeface="Crimson Pro"/>
              </a:rPr>
              <a:t>por dois métodos: AHP tradicional (comparações subjetivas) e FAHP orientado a dados (razões entre médias normalizadas).</a:t>
            </a:r>
            <a:r>
              <a:rPr lang="en-US" sz="2303" u="none" dirty="0">
                <a:solidFill>
                  <a:srgbClr val="393939"/>
                </a:solidFill>
                <a:latin typeface="Crimson Pro"/>
                <a:ea typeface="Crimson Pro"/>
                <a:cs typeface="Crimson Pro"/>
                <a:sym typeface="Crimson Pro"/>
              </a:rPr>
              <a:t>.</a:t>
            </a:r>
          </a:p>
          <a:p>
            <a:pPr marL="497314" lvl="1" indent="-248657" algn="just">
              <a:lnSpc>
                <a:spcPts val="3224"/>
              </a:lnSpc>
              <a:buFont typeface="Arial"/>
              <a:buChar char="•"/>
            </a:pPr>
            <a:r>
              <a:rPr lang="en-US" sz="2303" u="none" dirty="0" err="1">
                <a:solidFill>
                  <a:srgbClr val="393939"/>
                </a:solidFill>
                <a:latin typeface="Crimson Pro"/>
                <a:ea typeface="Crimson Pro"/>
                <a:cs typeface="Crimson Pro"/>
                <a:sym typeface="Crimson Pro"/>
              </a:rPr>
              <a:t>Cálculo</a:t>
            </a:r>
            <a:r>
              <a:rPr lang="en-US" sz="2303" u="none" dirty="0">
                <a:solidFill>
                  <a:srgbClr val="393939"/>
                </a:solidFill>
                <a:latin typeface="Crimson Pro"/>
                <a:ea typeface="Crimson Pro"/>
                <a:cs typeface="Crimson Pro"/>
                <a:sym typeface="Crimson Pro"/>
              </a:rPr>
              <a:t> dos </a:t>
            </a:r>
            <a:r>
              <a:rPr lang="en-US" sz="2303" u="none" dirty="0" err="1">
                <a:solidFill>
                  <a:srgbClr val="393939"/>
                </a:solidFill>
                <a:latin typeface="Crimson Pro"/>
                <a:ea typeface="Crimson Pro"/>
                <a:cs typeface="Crimson Pro"/>
                <a:sym typeface="Crimson Pro"/>
              </a:rPr>
              <a:t>índices</a:t>
            </a:r>
            <a:r>
              <a:rPr lang="en-US" sz="2303" u="none" dirty="0">
                <a:solidFill>
                  <a:srgbClr val="393939"/>
                </a:solidFill>
                <a:latin typeface="Crimson Pro"/>
                <a:ea typeface="Crimson Pro"/>
                <a:cs typeface="Crimson Pro"/>
                <a:sym typeface="Crimson Pro"/>
              </a:rPr>
              <a:t> de </a:t>
            </a:r>
            <a:r>
              <a:rPr lang="en-US" sz="2303" u="none" dirty="0" err="1">
                <a:solidFill>
                  <a:srgbClr val="393939"/>
                </a:solidFill>
                <a:latin typeface="Crimson Pro"/>
                <a:ea typeface="Crimson Pro"/>
                <a:cs typeface="Crimson Pro"/>
                <a:sym typeface="Crimson Pro"/>
              </a:rPr>
              <a:t>exposição</a:t>
            </a:r>
            <a:r>
              <a:rPr lang="en-US" sz="2303" u="none" dirty="0">
                <a:solidFill>
                  <a:srgbClr val="393939"/>
                </a:solidFill>
                <a:latin typeface="Crimson Pro"/>
                <a:ea typeface="Crimson Pro"/>
                <a:cs typeface="Crimson Pro"/>
                <a:sym typeface="Crimson Pro"/>
              </a:rPr>
              <a:t>, </a:t>
            </a:r>
            <a:r>
              <a:rPr lang="en-US" sz="2303" u="none" dirty="0" err="1">
                <a:solidFill>
                  <a:srgbClr val="393939"/>
                </a:solidFill>
                <a:latin typeface="Crimson Pro"/>
                <a:ea typeface="Crimson Pro"/>
                <a:cs typeface="Crimson Pro"/>
                <a:sym typeface="Crimson Pro"/>
              </a:rPr>
              <a:t>sensibilidade</a:t>
            </a:r>
            <a:r>
              <a:rPr lang="en-US" sz="2303" u="none" dirty="0">
                <a:solidFill>
                  <a:srgbClr val="393939"/>
                </a:solidFill>
                <a:latin typeface="Crimson Pro"/>
                <a:ea typeface="Crimson Pro"/>
                <a:cs typeface="Crimson Pro"/>
                <a:sym typeface="Crimson Pro"/>
              </a:rPr>
              <a:t> e </a:t>
            </a:r>
            <a:r>
              <a:rPr lang="en-US" sz="2303" u="none" dirty="0" err="1">
                <a:solidFill>
                  <a:srgbClr val="393939"/>
                </a:solidFill>
                <a:latin typeface="Crimson Pro"/>
                <a:ea typeface="Crimson Pro"/>
                <a:cs typeface="Crimson Pro"/>
                <a:sym typeface="Crimson Pro"/>
              </a:rPr>
              <a:t>capacidade</a:t>
            </a:r>
            <a:r>
              <a:rPr lang="en-US" sz="2303" u="none" dirty="0">
                <a:solidFill>
                  <a:srgbClr val="393939"/>
                </a:solidFill>
                <a:latin typeface="Crimson Pro"/>
                <a:ea typeface="Crimson Pro"/>
                <a:cs typeface="Crimson Pro"/>
                <a:sym typeface="Crimson Pro"/>
              </a:rPr>
              <a:t> </a:t>
            </a:r>
            <a:r>
              <a:rPr lang="en-US" sz="2303" u="none" dirty="0" err="1">
                <a:solidFill>
                  <a:srgbClr val="393939"/>
                </a:solidFill>
                <a:latin typeface="Crimson Pro"/>
                <a:ea typeface="Crimson Pro"/>
                <a:cs typeface="Crimson Pro"/>
                <a:sym typeface="Crimson Pro"/>
              </a:rPr>
              <a:t>adaptativa</a:t>
            </a:r>
            <a:r>
              <a:rPr lang="en-US" sz="2303" u="none" dirty="0">
                <a:solidFill>
                  <a:srgbClr val="393939"/>
                </a:solidFill>
                <a:latin typeface="Crimson Pro"/>
                <a:ea typeface="Crimson Pro"/>
                <a:cs typeface="Crimson Pro"/>
                <a:sym typeface="Crimson Pro"/>
              </a:rPr>
              <a:t> </a:t>
            </a:r>
            <a:r>
              <a:rPr lang="pt-BR" sz="2303" u="none" dirty="0">
                <a:solidFill>
                  <a:srgbClr val="393939"/>
                </a:solidFill>
                <a:latin typeface="Crimson Pro"/>
                <a:ea typeface="Crimson Pro"/>
                <a:cs typeface="Crimson Pro"/>
                <a:sym typeface="Crimson Pro"/>
              </a:rPr>
              <a:t>com base na média ponderada dos indicadores por componente.</a:t>
            </a:r>
          </a:p>
          <a:p>
            <a:pPr marL="497314" lvl="1" indent="-248657" algn="just">
              <a:lnSpc>
                <a:spcPts val="3224"/>
              </a:lnSpc>
              <a:buFont typeface="Arial"/>
              <a:buChar char="•"/>
            </a:pPr>
            <a:r>
              <a:rPr lang="en-US" sz="2303" u="none" dirty="0" err="1">
                <a:solidFill>
                  <a:srgbClr val="393939"/>
                </a:solidFill>
                <a:latin typeface="Crimson Pro"/>
                <a:ea typeface="Crimson Pro"/>
                <a:cs typeface="Crimson Pro"/>
                <a:sym typeface="Crimson Pro"/>
              </a:rPr>
              <a:t>Cálculo</a:t>
            </a:r>
            <a:r>
              <a:rPr lang="en-US" sz="2303" u="none" dirty="0">
                <a:solidFill>
                  <a:srgbClr val="393939"/>
                </a:solidFill>
                <a:latin typeface="Crimson Pro"/>
                <a:ea typeface="Crimson Pro"/>
                <a:cs typeface="Crimson Pro"/>
                <a:sym typeface="Crimson Pro"/>
              </a:rPr>
              <a:t> do </a:t>
            </a:r>
            <a:r>
              <a:rPr lang="en-US" sz="2303" u="none" dirty="0" err="1">
                <a:solidFill>
                  <a:srgbClr val="393939"/>
                </a:solidFill>
                <a:latin typeface="Crimson Pro"/>
                <a:ea typeface="Crimson Pro"/>
                <a:cs typeface="Crimson Pro"/>
                <a:sym typeface="Crimson Pro"/>
              </a:rPr>
              <a:t>Índice</a:t>
            </a:r>
            <a:r>
              <a:rPr lang="en-US" sz="2303" u="none" dirty="0">
                <a:solidFill>
                  <a:srgbClr val="393939"/>
                </a:solidFill>
                <a:latin typeface="Crimson Pro"/>
                <a:ea typeface="Crimson Pro"/>
                <a:cs typeface="Crimson Pro"/>
                <a:sym typeface="Crimson Pro"/>
              </a:rPr>
              <a:t> de </a:t>
            </a:r>
            <a:r>
              <a:rPr lang="en-US" sz="2303" u="none" dirty="0" err="1">
                <a:solidFill>
                  <a:srgbClr val="393939"/>
                </a:solidFill>
                <a:latin typeface="Crimson Pro"/>
                <a:ea typeface="Crimson Pro"/>
                <a:cs typeface="Crimson Pro"/>
                <a:sym typeface="Crimson Pro"/>
              </a:rPr>
              <a:t>Vulnerabilidade</a:t>
            </a:r>
            <a:r>
              <a:rPr lang="en-US" sz="2303" u="none" dirty="0">
                <a:solidFill>
                  <a:srgbClr val="393939"/>
                </a:solidFill>
                <a:latin typeface="Crimson Pro"/>
                <a:ea typeface="Crimson Pro"/>
                <a:cs typeface="Crimson Pro"/>
                <a:sym typeface="Crimson Pro"/>
              </a:rPr>
              <a:t> Final (VI) </a:t>
            </a:r>
            <a:r>
              <a:rPr lang="pt-BR" sz="2303" u="none" dirty="0">
                <a:solidFill>
                  <a:srgbClr val="393939"/>
                </a:solidFill>
                <a:latin typeface="Crimson Pro"/>
                <a:ea typeface="Crimson Pro"/>
                <a:cs typeface="Crimson Pro"/>
                <a:sym typeface="Crimson Pro"/>
              </a:rPr>
              <a:t>a partir da integração dos três componentes:</a:t>
            </a:r>
            <a:endParaRPr lang="en-US" sz="2303" u="none" dirty="0">
              <a:solidFill>
                <a:srgbClr val="393939"/>
              </a:solidFill>
              <a:latin typeface="Crimson Pro"/>
              <a:ea typeface="Crimson Pro"/>
              <a:cs typeface="Crimson Pro"/>
              <a:sym typeface="Crimson Pro"/>
            </a:endParaRPr>
          </a:p>
          <a:p>
            <a:pPr algn="just">
              <a:lnSpc>
                <a:spcPts val="3224"/>
              </a:lnSpc>
            </a:pPr>
            <a:endParaRPr lang="en-US" sz="2303" u="none" dirty="0">
              <a:solidFill>
                <a:srgbClr val="393939"/>
              </a:solidFill>
              <a:latin typeface="Crimson Pro"/>
              <a:ea typeface="Crimson Pro"/>
              <a:cs typeface="Crimson Pro"/>
              <a:sym typeface="Crimson Pro"/>
            </a:endParaRPr>
          </a:p>
          <a:p>
            <a:pPr algn="just">
              <a:lnSpc>
                <a:spcPts val="2708"/>
              </a:lnSpc>
            </a:pPr>
            <a:r>
              <a:rPr lang="en-US" sz="1934" u="none" dirty="0">
                <a:solidFill>
                  <a:srgbClr val="393939"/>
                </a:solidFill>
                <a:latin typeface="Crimson Pro"/>
                <a:ea typeface="Crimson Pro"/>
                <a:cs typeface="Crimson Pro"/>
                <a:sym typeface="Crimson Pro"/>
              </a:rPr>
              <a:t>           </a:t>
            </a:r>
            <a:r>
              <a:rPr lang="en-US" sz="2800" b="1" u="none" dirty="0">
                <a:solidFill>
                  <a:srgbClr val="393939"/>
                </a:solidFill>
                <a:latin typeface="Crimson Pro"/>
                <a:ea typeface="Crimson Pro"/>
                <a:cs typeface="Crimson Pro"/>
                <a:sym typeface="Crimson Pro"/>
              </a:rPr>
              <a:t>VI = </a:t>
            </a:r>
            <a:r>
              <a:rPr lang="en-US" sz="2800" b="1" u="none" dirty="0" err="1">
                <a:solidFill>
                  <a:srgbClr val="393939"/>
                </a:solidFill>
                <a:latin typeface="Crimson Pro"/>
                <a:ea typeface="Crimson Pro"/>
                <a:cs typeface="Crimson Pro"/>
                <a:sym typeface="Crimson Pro"/>
              </a:rPr>
              <a:t>Exposição</a:t>
            </a:r>
            <a:r>
              <a:rPr lang="en-US" sz="2800" b="1" u="none" dirty="0">
                <a:solidFill>
                  <a:srgbClr val="393939"/>
                </a:solidFill>
                <a:latin typeface="Crimson Pro"/>
                <a:ea typeface="Crimson Pro"/>
                <a:cs typeface="Crimson Pro"/>
                <a:sym typeface="Crimson Pro"/>
              </a:rPr>
              <a:t> + </a:t>
            </a:r>
            <a:r>
              <a:rPr lang="en-US" sz="2800" b="1" u="none" dirty="0" err="1">
                <a:solidFill>
                  <a:srgbClr val="393939"/>
                </a:solidFill>
                <a:latin typeface="Crimson Pro"/>
                <a:ea typeface="Crimson Pro"/>
                <a:cs typeface="Crimson Pro"/>
                <a:sym typeface="Crimson Pro"/>
              </a:rPr>
              <a:t>Sensibilidade</a:t>
            </a:r>
            <a:r>
              <a:rPr lang="en-US" sz="2800" b="1" u="none" dirty="0">
                <a:solidFill>
                  <a:srgbClr val="393939"/>
                </a:solidFill>
                <a:latin typeface="Crimson Pro"/>
                <a:ea typeface="Crimson Pro"/>
                <a:cs typeface="Crimson Pro"/>
                <a:sym typeface="Crimson Pro"/>
              </a:rPr>
              <a:t>  + (1 - </a:t>
            </a:r>
            <a:r>
              <a:rPr lang="en-US" sz="2800" b="1" u="none" dirty="0" err="1">
                <a:solidFill>
                  <a:srgbClr val="393939"/>
                </a:solidFill>
                <a:latin typeface="Crimson Pro"/>
                <a:ea typeface="Crimson Pro"/>
                <a:cs typeface="Crimson Pro"/>
                <a:sym typeface="Crimson Pro"/>
              </a:rPr>
              <a:t>Capacidade</a:t>
            </a:r>
            <a:r>
              <a:rPr lang="en-US" sz="2800" b="1" u="none" dirty="0">
                <a:solidFill>
                  <a:srgbClr val="393939"/>
                </a:solidFill>
                <a:latin typeface="Crimson Pro"/>
                <a:ea typeface="Crimson Pro"/>
                <a:cs typeface="Crimson Pro"/>
                <a:sym typeface="Crimson Pro"/>
              </a:rPr>
              <a:t> adaptative) / 3 </a:t>
            </a:r>
          </a:p>
          <a:p>
            <a:pPr algn="just">
              <a:lnSpc>
                <a:spcPts val="3224"/>
              </a:lnSpc>
            </a:pPr>
            <a:endParaRPr lang="en-US" sz="1934" u="none" dirty="0">
              <a:solidFill>
                <a:srgbClr val="393939"/>
              </a:solidFill>
              <a:latin typeface="Crimson Pro"/>
              <a:ea typeface="Crimson Pro"/>
              <a:cs typeface="Crimson Pro"/>
              <a:sym typeface="Crimson Pro"/>
            </a:endParaRPr>
          </a:p>
          <a:p>
            <a:pPr marL="497314" lvl="1" indent="-248657" algn="just">
              <a:lnSpc>
                <a:spcPts val="3224"/>
              </a:lnSpc>
              <a:buFont typeface="Arial"/>
              <a:buChar char="•"/>
            </a:pPr>
            <a:r>
              <a:rPr lang="pt-BR" sz="2303" u="none" dirty="0">
                <a:solidFill>
                  <a:srgbClr val="393939"/>
                </a:solidFill>
                <a:latin typeface="Crimson Pro" panose="020B0604020202020204" charset="0"/>
                <a:ea typeface="Crimson Pro Bold"/>
                <a:cs typeface="Crimson Pro Bold"/>
                <a:sym typeface="Crimson Pro Bold"/>
              </a:rPr>
              <a:t>Análise espacial dos padrões de vulnerabilidade, comparando os resultados obtidos pelos métodos AHP e FAHP</a:t>
            </a:r>
          </a:p>
          <a:p>
            <a:pPr marL="497314" lvl="1" indent="-248657" algn="just">
              <a:lnSpc>
                <a:spcPts val="3224"/>
              </a:lnSpc>
              <a:buFont typeface="Arial"/>
              <a:buChar char="•"/>
            </a:pPr>
            <a:r>
              <a:rPr lang="pt-BR" sz="2303" u="none" dirty="0">
                <a:solidFill>
                  <a:srgbClr val="393939"/>
                </a:solidFill>
                <a:latin typeface="Crimson Pro"/>
                <a:ea typeface="Crimson Pro"/>
                <a:cs typeface="Crimson Pro"/>
                <a:sym typeface="Crimson Pro"/>
              </a:rPr>
              <a:t>Representação cartográfica dos índices e análise da variação regional entre esferas (federal/estadual) e categorias de manejo (proteção integral/uso sustentável).</a:t>
            </a:r>
            <a:endParaRPr lang="en-US" sz="2303" u="none" dirty="0">
              <a:solidFill>
                <a:srgbClr val="393939"/>
              </a:solidFill>
              <a:latin typeface="Crimson Pro"/>
              <a:ea typeface="Crimson Pro"/>
              <a:cs typeface="Crimson Pro"/>
              <a:sym typeface="Crimson Pro"/>
            </a:endParaRPr>
          </a:p>
        </p:txBody>
      </p:sp>
      <p:pic>
        <p:nvPicPr>
          <p:cNvPr id="12" name="Imagem 11">
            <a:extLst>
              <a:ext uri="{FF2B5EF4-FFF2-40B4-BE49-F238E27FC236}">
                <a16:creationId xmlns:a16="http://schemas.microsoft.com/office/drawing/2014/main" id="{298F387A-17B6-43A2-83E9-0D34A3B0F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07" y="800100"/>
            <a:ext cx="7699101" cy="83439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9784379" y="2436423"/>
            <a:ext cx="265409" cy="256412"/>
          </a:xfrm>
          <a:prstGeom prst="rect">
            <a:avLst/>
          </a:prstGeom>
          <a:solidFill>
            <a:srgbClr val="393939"/>
          </a:solidFill>
        </p:spPr>
      </p:sp>
      <p:sp>
        <p:nvSpPr>
          <p:cNvPr id="6" name="TextBox 6"/>
          <p:cNvSpPr txBox="1"/>
          <p:nvPr/>
        </p:nvSpPr>
        <p:spPr>
          <a:xfrm>
            <a:off x="10829463" y="2231571"/>
            <a:ext cx="7674348" cy="539122"/>
          </a:xfrm>
          <a:prstGeom prst="rect">
            <a:avLst/>
          </a:prstGeom>
        </p:spPr>
        <p:txBody>
          <a:bodyPr lIns="0" tIns="0" rIns="0" bIns="0" rtlCol="0" anchor="t">
            <a:spAutoFit/>
          </a:bodyPr>
          <a:lstStyle/>
          <a:p>
            <a:pPr algn="l">
              <a:lnSpc>
                <a:spcPts val="4550"/>
              </a:lnSpc>
              <a:spcBef>
                <a:spcPct val="0"/>
              </a:spcBef>
            </a:pPr>
            <a:r>
              <a:rPr lang="en-US" sz="3250" b="1" dirty="0" err="1">
                <a:solidFill>
                  <a:srgbClr val="393939"/>
                </a:solidFill>
                <a:latin typeface="Crimson Pro Bold"/>
                <a:ea typeface="Crimson Pro Bold"/>
                <a:cs typeface="Crimson Pro Bold"/>
                <a:sym typeface="Crimson Pro Bold"/>
              </a:rPr>
              <a:t>Variáveis</a:t>
            </a:r>
            <a:r>
              <a:rPr lang="en-US" sz="3250" b="1" dirty="0">
                <a:solidFill>
                  <a:srgbClr val="393939"/>
                </a:solidFill>
                <a:latin typeface="Crimson Pro Bold"/>
                <a:ea typeface="Crimson Pro Bold"/>
                <a:cs typeface="Crimson Pro Bold"/>
                <a:sym typeface="Crimson Pro Bold"/>
              </a:rPr>
              <a:t> (</a:t>
            </a:r>
            <a:r>
              <a:rPr lang="en-US" sz="3250" b="1" dirty="0" err="1">
                <a:solidFill>
                  <a:srgbClr val="393939"/>
                </a:solidFill>
                <a:latin typeface="Crimson Pro Bold"/>
                <a:ea typeface="Crimson Pro Bold"/>
                <a:cs typeface="Crimson Pro Bold"/>
                <a:sym typeface="Crimson Pro Bold"/>
              </a:rPr>
              <a:t>Externas</a:t>
            </a:r>
            <a:r>
              <a:rPr lang="en-US" sz="3250" b="1" dirty="0">
                <a:solidFill>
                  <a:srgbClr val="393939"/>
                </a:solidFill>
                <a:latin typeface="Crimson Pro Bold"/>
                <a:ea typeface="Crimson Pro Bold"/>
                <a:cs typeface="Crimson Pro Bold"/>
                <a:sym typeface="Crimson Pro Bold"/>
              </a:rPr>
              <a:t>)</a:t>
            </a:r>
          </a:p>
        </p:txBody>
      </p:sp>
      <p:sp>
        <p:nvSpPr>
          <p:cNvPr id="7" name="TextBox 7"/>
          <p:cNvSpPr txBox="1"/>
          <p:nvPr/>
        </p:nvSpPr>
        <p:spPr>
          <a:xfrm>
            <a:off x="10524663" y="3374571"/>
            <a:ext cx="6997608" cy="7592463"/>
          </a:xfrm>
          <a:prstGeom prst="rect">
            <a:avLst/>
          </a:prstGeom>
        </p:spPr>
        <p:txBody>
          <a:bodyPr wrap="square" lIns="0" tIns="0" rIns="0" bIns="0" rtlCol="0" anchor="t">
            <a:spAutoFit/>
          </a:bodyPr>
          <a:lstStyle/>
          <a:p>
            <a:pPr marL="539748" lvl="1" indent="-269874" algn="l">
              <a:lnSpc>
                <a:spcPts val="3499"/>
              </a:lnSpc>
              <a:buFont typeface="Arial"/>
              <a:buChar char="•"/>
            </a:pPr>
            <a:r>
              <a:rPr lang="en-US" sz="2499" dirty="0" err="1">
                <a:solidFill>
                  <a:srgbClr val="393939"/>
                </a:solidFill>
                <a:latin typeface="Crimson Pro" panose="020B0604020202020204" charset="0"/>
                <a:ea typeface="Crimson Pro"/>
                <a:cs typeface="Crimson Pro"/>
                <a:sym typeface="Crimson Pro Bold"/>
              </a:rPr>
              <a:t>População</a:t>
            </a:r>
            <a:r>
              <a:rPr lang="en-US" sz="2499" dirty="0">
                <a:solidFill>
                  <a:srgbClr val="393939"/>
                </a:solidFill>
                <a:latin typeface="Crimson Pro" panose="020B0604020202020204" charset="0"/>
                <a:ea typeface="Crimson Pro"/>
                <a:cs typeface="Crimson Pro"/>
                <a:sym typeface="Crimson Pro Bold"/>
              </a:rPr>
              <a:t> </a:t>
            </a:r>
            <a:r>
              <a:rPr lang="en-US" sz="2499" dirty="0" err="1">
                <a:solidFill>
                  <a:srgbClr val="393939"/>
                </a:solidFill>
                <a:latin typeface="Crimson Pro" panose="020B0604020202020204" charset="0"/>
                <a:ea typeface="Crimson Pro"/>
                <a:cs typeface="Crimson Pro"/>
                <a:sym typeface="Crimson Pro Bold"/>
              </a:rPr>
              <a:t>Residente</a:t>
            </a:r>
            <a:r>
              <a:rPr lang="en-US" sz="2499" dirty="0">
                <a:solidFill>
                  <a:srgbClr val="393939"/>
                </a:solidFill>
                <a:latin typeface="Crimson Pro" panose="020B0604020202020204" charset="0"/>
                <a:ea typeface="Crimson Pro"/>
                <a:cs typeface="Crimson Pro"/>
                <a:sym typeface="Crimson Pro Bold"/>
              </a:rPr>
              <a:t> </a:t>
            </a:r>
            <a:r>
              <a:rPr lang="en-US" sz="2499" dirty="0" err="1">
                <a:solidFill>
                  <a:srgbClr val="393939"/>
                </a:solidFill>
                <a:latin typeface="Crimson Pro" panose="020B0604020202020204" charset="0"/>
                <a:ea typeface="Crimson Pro"/>
                <a:cs typeface="Crimson Pro"/>
                <a:sym typeface="Crimson Pro Bold"/>
              </a:rPr>
              <a:t>em</a:t>
            </a:r>
            <a:r>
              <a:rPr lang="en-US" sz="2499" dirty="0">
                <a:solidFill>
                  <a:srgbClr val="393939"/>
                </a:solidFill>
                <a:latin typeface="Crimson Pro" panose="020B0604020202020204" charset="0"/>
                <a:ea typeface="Crimson Pro"/>
                <a:cs typeface="Crimson Pro"/>
                <a:sym typeface="Crimson Pro Bold"/>
              </a:rPr>
              <a:t> 2022 </a:t>
            </a:r>
            <a:endParaRPr lang="en-US" sz="2499" dirty="0">
              <a:solidFill>
                <a:srgbClr val="393939"/>
              </a:solidFill>
              <a:latin typeface="Crimson Pro" panose="020B0604020202020204" charset="0"/>
              <a:ea typeface="Crimson Pro"/>
              <a:cs typeface="Crimson Pro"/>
              <a:sym typeface="Crimson Pro"/>
            </a:endParaRPr>
          </a:p>
          <a:p>
            <a:pPr marL="539748" lvl="1" indent="-269874" algn="l">
              <a:lnSpc>
                <a:spcPts val="3499"/>
              </a:lnSpc>
              <a:buFont typeface="Arial"/>
              <a:buChar char="•"/>
            </a:pPr>
            <a:r>
              <a:rPr lang="en-US" sz="2499" dirty="0">
                <a:solidFill>
                  <a:srgbClr val="393939"/>
                </a:solidFill>
                <a:latin typeface="Crimson Pro" panose="020B0604020202020204" charset="0"/>
                <a:ea typeface="Crimson Pro Bold"/>
                <a:cs typeface="Crimson Pro Bold"/>
                <a:sym typeface="Crimson Pro Bold"/>
              </a:rPr>
              <a:t>Taxa de </a:t>
            </a:r>
            <a:r>
              <a:rPr lang="en-US" sz="2499" dirty="0" err="1">
                <a:solidFill>
                  <a:srgbClr val="393939"/>
                </a:solidFill>
                <a:latin typeface="Crimson Pro" panose="020B0604020202020204" charset="0"/>
                <a:ea typeface="Crimson Pro Bold"/>
                <a:cs typeface="Crimson Pro Bold"/>
                <a:sym typeface="Crimson Pro Bold"/>
              </a:rPr>
              <a:t>Crescimento</a:t>
            </a:r>
            <a:r>
              <a:rPr lang="en-US" sz="2499" dirty="0">
                <a:solidFill>
                  <a:srgbClr val="393939"/>
                </a:solidFill>
                <a:latin typeface="Crimson Pro" panose="020B0604020202020204" charset="0"/>
                <a:ea typeface="Crimson Pro Bold"/>
                <a:cs typeface="Crimson Pro Bold"/>
                <a:sym typeface="Crimson Pro Bold"/>
              </a:rPr>
              <a:t> </a:t>
            </a:r>
            <a:r>
              <a:rPr lang="en-US" sz="2499" dirty="0" err="1">
                <a:solidFill>
                  <a:srgbClr val="393939"/>
                </a:solidFill>
                <a:latin typeface="Crimson Pro" panose="020B0604020202020204" charset="0"/>
                <a:ea typeface="Crimson Pro Bold"/>
                <a:cs typeface="Crimson Pro Bold"/>
                <a:sym typeface="Crimson Pro Bold"/>
              </a:rPr>
              <a:t>Geométrico</a:t>
            </a:r>
            <a:r>
              <a:rPr lang="en-US" sz="2499" dirty="0">
                <a:solidFill>
                  <a:srgbClr val="393939"/>
                </a:solidFill>
                <a:latin typeface="Crimson Pro" panose="020B0604020202020204" charset="0"/>
                <a:ea typeface="Crimson Pro Bold"/>
                <a:cs typeface="Crimson Pro Bold"/>
                <a:sym typeface="Crimson Pro Bold"/>
              </a:rPr>
              <a:t> da </a:t>
            </a:r>
            <a:r>
              <a:rPr lang="en-US" sz="2499" dirty="0" err="1">
                <a:solidFill>
                  <a:srgbClr val="393939"/>
                </a:solidFill>
                <a:latin typeface="Crimson Pro" panose="020B0604020202020204" charset="0"/>
                <a:ea typeface="Crimson Pro Bold"/>
                <a:cs typeface="Crimson Pro Bold"/>
                <a:sym typeface="Crimson Pro Bold"/>
              </a:rPr>
              <a:t>População</a:t>
            </a:r>
            <a:r>
              <a:rPr lang="en-US" sz="2499" u="none" dirty="0">
                <a:solidFill>
                  <a:srgbClr val="393939"/>
                </a:solidFill>
                <a:latin typeface="Crimson Pro" panose="020B0604020202020204" charset="0"/>
                <a:ea typeface="Crimson Pro Bold"/>
                <a:cs typeface="Crimson Pro Bold"/>
                <a:sym typeface="Crimson Pro Bold"/>
              </a:rPr>
              <a:t> </a:t>
            </a:r>
          </a:p>
          <a:p>
            <a:pPr marL="539748" lvl="1" indent="-269874" algn="l">
              <a:lnSpc>
                <a:spcPts val="3499"/>
              </a:lnSpc>
              <a:buFont typeface="Arial"/>
              <a:buChar char="•"/>
            </a:pPr>
            <a:r>
              <a:rPr lang="en-US" sz="2499" dirty="0" err="1">
                <a:solidFill>
                  <a:srgbClr val="393939"/>
                </a:solidFill>
                <a:latin typeface="Crimson Pro" panose="020B0604020202020204" charset="0"/>
                <a:ea typeface="Crimson Pro"/>
                <a:cs typeface="Crimson Pro"/>
                <a:sym typeface="Crimson Pro Bold"/>
              </a:rPr>
              <a:t>Densidade</a:t>
            </a:r>
            <a:r>
              <a:rPr lang="en-US" sz="2499" dirty="0">
                <a:solidFill>
                  <a:srgbClr val="393939"/>
                </a:solidFill>
                <a:latin typeface="Crimson Pro" panose="020B0604020202020204" charset="0"/>
                <a:ea typeface="Crimson Pro"/>
                <a:cs typeface="Crimson Pro"/>
                <a:sym typeface="Crimson Pro Bold"/>
              </a:rPr>
              <a:t> </a:t>
            </a:r>
            <a:r>
              <a:rPr lang="en-US" sz="2499" dirty="0" err="1">
                <a:solidFill>
                  <a:srgbClr val="393939"/>
                </a:solidFill>
                <a:latin typeface="Crimson Pro" panose="020B0604020202020204" charset="0"/>
                <a:ea typeface="Crimson Pro"/>
                <a:cs typeface="Crimson Pro"/>
                <a:sym typeface="Crimson Pro Bold"/>
              </a:rPr>
              <a:t>Demográfica</a:t>
            </a:r>
            <a:endParaRPr lang="en-US" sz="2499" u="none" dirty="0">
              <a:solidFill>
                <a:srgbClr val="393939"/>
              </a:solidFill>
              <a:latin typeface="Crimson Pro" panose="020B0604020202020204" charset="0"/>
              <a:ea typeface="Crimson Pro"/>
              <a:cs typeface="Crimson Pro"/>
              <a:sym typeface="Crimson Pro"/>
            </a:endParaRPr>
          </a:p>
          <a:p>
            <a:pPr marL="539748" lvl="1" indent="-269874" algn="l">
              <a:lnSpc>
                <a:spcPts val="3499"/>
              </a:lnSpc>
              <a:buFont typeface="Arial"/>
              <a:buChar char="•"/>
            </a:pPr>
            <a:r>
              <a:rPr lang="en-US" sz="2499" u="none" dirty="0" err="1">
                <a:solidFill>
                  <a:srgbClr val="393939"/>
                </a:solidFill>
                <a:latin typeface="Crimson Pro" panose="020B0604020202020204" charset="0"/>
                <a:ea typeface="Crimson Pro Bold"/>
                <a:cs typeface="Crimson Pro Bold"/>
                <a:sym typeface="Crimson Pro Bold"/>
              </a:rPr>
              <a:t>Quantidade</a:t>
            </a:r>
            <a:r>
              <a:rPr lang="en-US" sz="2499" u="none" dirty="0">
                <a:solidFill>
                  <a:srgbClr val="393939"/>
                </a:solidFill>
                <a:latin typeface="Crimson Pro" panose="020B0604020202020204" charset="0"/>
                <a:ea typeface="Crimson Pro Bold"/>
                <a:cs typeface="Crimson Pro Bold"/>
                <a:sym typeface="Crimson Pro Bold"/>
              </a:rPr>
              <a:t> de </a:t>
            </a:r>
            <a:r>
              <a:rPr lang="en-US" sz="2499" u="none" dirty="0" err="1">
                <a:solidFill>
                  <a:srgbClr val="393939"/>
                </a:solidFill>
                <a:latin typeface="Crimson Pro" panose="020B0604020202020204" charset="0"/>
                <a:ea typeface="Crimson Pro Bold"/>
                <a:cs typeface="Crimson Pro Bold"/>
                <a:sym typeface="Crimson Pro Bold"/>
              </a:rPr>
              <a:t>Requisições</a:t>
            </a:r>
            <a:r>
              <a:rPr lang="en-US" sz="2499" u="none" dirty="0">
                <a:solidFill>
                  <a:srgbClr val="393939"/>
                </a:solidFill>
                <a:latin typeface="Crimson Pro" panose="020B0604020202020204" charset="0"/>
                <a:ea typeface="Crimson Pro Bold"/>
                <a:cs typeface="Crimson Pro Bold"/>
                <a:sym typeface="Crimson Pro Bold"/>
              </a:rPr>
              <a:t> de </a:t>
            </a:r>
            <a:r>
              <a:rPr lang="en-US" sz="2499" u="none" dirty="0" err="1">
                <a:solidFill>
                  <a:srgbClr val="393939"/>
                </a:solidFill>
                <a:latin typeface="Crimson Pro" panose="020B0604020202020204" charset="0"/>
                <a:ea typeface="Crimson Pro Bold"/>
                <a:cs typeface="Crimson Pro Bold"/>
                <a:sym typeface="Crimson Pro Bold"/>
              </a:rPr>
              <a:t>Direito</a:t>
            </a:r>
            <a:r>
              <a:rPr lang="en-US" sz="2499" u="none" dirty="0">
                <a:solidFill>
                  <a:srgbClr val="393939"/>
                </a:solidFill>
                <a:latin typeface="Crimson Pro" panose="020B0604020202020204" charset="0"/>
                <a:ea typeface="Crimson Pro Bold"/>
                <a:cs typeface="Crimson Pro Bold"/>
                <a:sym typeface="Crimson Pro Bold"/>
              </a:rPr>
              <a:t> </a:t>
            </a:r>
            <a:r>
              <a:rPr lang="en-US" sz="2499" u="none" dirty="0" err="1">
                <a:solidFill>
                  <a:srgbClr val="393939"/>
                </a:solidFill>
                <a:latin typeface="Crimson Pro" panose="020B0604020202020204" charset="0"/>
                <a:ea typeface="Crimson Pro Bold"/>
                <a:cs typeface="Crimson Pro Bold"/>
                <a:sym typeface="Crimson Pro Bold"/>
              </a:rPr>
              <a:t>Minerário</a:t>
            </a:r>
            <a:r>
              <a:rPr lang="en-US" sz="2499" u="none" dirty="0">
                <a:solidFill>
                  <a:srgbClr val="393939"/>
                </a:solidFill>
                <a:latin typeface="Crimson Pro" panose="020B0604020202020204" charset="0"/>
                <a:ea typeface="Crimson Pro Bold"/>
                <a:cs typeface="Crimson Pro Bold"/>
                <a:sym typeface="Crimson Pro Bold"/>
              </a:rPr>
              <a:t> </a:t>
            </a:r>
            <a:endParaRPr lang="en-US" sz="2499" u="none" dirty="0">
              <a:solidFill>
                <a:srgbClr val="393939"/>
              </a:solidFill>
              <a:latin typeface="Crimson Pro" panose="020B0604020202020204" charset="0"/>
              <a:ea typeface="Crimson Pro"/>
              <a:cs typeface="Crimson Pro"/>
              <a:sym typeface="Crimson Pro"/>
            </a:endParaRPr>
          </a:p>
          <a:p>
            <a:pPr marL="539748" lvl="1" indent="-269874">
              <a:lnSpc>
                <a:spcPts val="3499"/>
              </a:lnSpc>
              <a:buFont typeface="Arial"/>
              <a:buChar char="•"/>
            </a:pPr>
            <a:r>
              <a:rPr lang="en-US" sz="2499" dirty="0" err="1">
                <a:solidFill>
                  <a:srgbClr val="393939"/>
                </a:solidFill>
                <a:latin typeface="Crimson Pro" panose="020B0604020202020204" charset="0"/>
                <a:ea typeface="Crimson Pro Bold"/>
                <a:cs typeface="Crimson Pro Bold"/>
                <a:sym typeface="Crimson Pro Bold"/>
              </a:rPr>
              <a:t>Quantidade</a:t>
            </a:r>
            <a:r>
              <a:rPr lang="en-US" sz="2499" dirty="0">
                <a:solidFill>
                  <a:srgbClr val="393939"/>
                </a:solidFill>
                <a:latin typeface="Crimson Pro" panose="020B0604020202020204" charset="0"/>
                <a:ea typeface="Crimson Pro Bold"/>
                <a:cs typeface="Crimson Pro Bold"/>
                <a:sym typeface="Crimson Pro Bold"/>
              </a:rPr>
              <a:t> de </a:t>
            </a:r>
            <a:r>
              <a:rPr lang="en-US" sz="2499" dirty="0" err="1">
                <a:solidFill>
                  <a:srgbClr val="393939"/>
                </a:solidFill>
                <a:latin typeface="Crimson Pro" panose="020B0604020202020204" charset="0"/>
                <a:ea typeface="Crimson Pro Bold"/>
                <a:cs typeface="Crimson Pro Bold"/>
                <a:sym typeface="Crimson Pro Bold"/>
              </a:rPr>
              <a:t>Outorgas</a:t>
            </a:r>
            <a:r>
              <a:rPr lang="en-US" sz="2499" dirty="0">
                <a:solidFill>
                  <a:srgbClr val="393939"/>
                </a:solidFill>
                <a:latin typeface="Crimson Pro" panose="020B0604020202020204" charset="0"/>
                <a:ea typeface="Crimson Pro Bold"/>
                <a:cs typeface="Crimson Pro Bold"/>
                <a:sym typeface="Crimson Pro Bold"/>
              </a:rPr>
              <a:t> de </a:t>
            </a:r>
            <a:r>
              <a:rPr lang="en-US" sz="2499" dirty="0" err="1">
                <a:solidFill>
                  <a:srgbClr val="393939"/>
                </a:solidFill>
                <a:latin typeface="Crimson Pro" panose="020B0604020202020204" charset="0"/>
                <a:ea typeface="Crimson Pro Bold"/>
                <a:cs typeface="Crimson Pro Bold"/>
                <a:sym typeface="Crimson Pro Bold"/>
              </a:rPr>
              <a:t>Uso</a:t>
            </a:r>
            <a:r>
              <a:rPr lang="en-US" sz="2499" dirty="0">
                <a:solidFill>
                  <a:srgbClr val="393939"/>
                </a:solidFill>
                <a:latin typeface="Crimson Pro" panose="020B0604020202020204" charset="0"/>
                <a:ea typeface="Crimson Pro Bold"/>
                <a:cs typeface="Crimson Pro Bold"/>
                <a:sym typeface="Crimson Pro Bold"/>
              </a:rPr>
              <a:t> da </a:t>
            </a:r>
            <a:r>
              <a:rPr lang="en-US" sz="2499" dirty="0" err="1">
                <a:solidFill>
                  <a:srgbClr val="393939"/>
                </a:solidFill>
                <a:latin typeface="Crimson Pro" panose="020B0604020202020204" charset="0"/>
                <a:ea typeface="Crimson Pro Bold"/>
                <a:cs typeface="Crimson Pro Bold"/>
                <a:sym typeface="Crimson Pro Bold"/>
              </a:rPr>
              <a:t>Água</a:t>
            </a:r>
            <a:endParaRPr lang="en-US" sz="2499" u="none" dirty="0">
              <a:solidFill>
                <a:srgbClr val="393939"/>
              </a:solidFill>
              <a:latin typeface="Crimson Pro" panose="020B0604020202020204" charset="0"/>
              <a:ea typeface="Crimson Pro Bold"/>
              <a:cs typeface="Crimson Pro Bold"/>
              <a:sym typeface="Crimson Pro Bold"/>
            </a:endParaRPr>
          </a:p>
          <a:p>
            <a:pPr marL="539748" lvl="1" indent="-269874">
              <a:lnSpc>
                <a:spcPts val="3499"/>
              </a:lnSpc>
              <a:buFont typeface="Arial"/>
              <a:buChar char="•"/>
            </a:pPr>
            <a:r>
              <a:rPr lang="en-US" sz="2499" u="none" dirty="0" err="1">
                <a:solidFill>
                  <a:srgbClr val="393939"/>
                </a:solidFill>
                <a:latin typeface="Crimson Pro" panose="020B0604020202020204" charset="0"/>
                <a:ea typeface="Crimson Pro Bold"/>
                <a:cs typeface="Crimson Pro Bold"/>
                <a:sym typeface="Crimson Pro Bold"/>
              </a:rPr>
              <a:t>Densidade</a:t>
            </a:r>
            <a:r>
              <a:rPr lang="en-US" sz="2499" u="none" dirty="0">
                <a:solidFill>
                  <a:srgbClr val="393939"/>
                </a:solidFill>
                <a:latin typeface="Crimson Pro" panose="020B0604020202020204" charset="0"/>
                <a:ea typeface="Crimson Pro Bold"/>
                <a:cs typeface="Crimson Pro Bold"/>
                <a:sym typeface="Crimson Pro Bold"/>
              </a:rPr>
              <a:t> de </a:t>
            </a:r>
            <a:r>
              <a:rPr lang="en-US" sz="2499" u="none" dirty="0" err="1">
                <a:solidFill>
                  <a:srgbClr val="393939"/>
                </a:solidFill>
                <a:latin typeface="Crimson Pro" panose="020B0604020202020204" charset="0"/>
                <a:ea typeface="Crimson Pro Bold"/>
                <a:cs typeface="Crimson Pro Bold"/>
                <a:sym typeface="Crimson Pro Bold"/>
              </a:rPr>
              <a:t>Rodovias</a:t>
            </a:r>
            <a:r>
              <a:rPr lang="en-US" sz="2499" u="none" dirty="0">
                <a:solidFill>
                  <a:srgbClr val="393939"/>
                </a:solidFill>
                <a:latin typeface="Crimson Pro" panose="020B0604020202020204" charset="0"/>
                <a:ea typeface="Crimson Pro Bold"/>
                <a:cs typeface="Crimson Pro Bold"/>
                <a:sym typeface="Crimson Pro Bold"/>
              </a:rPr>
              <a:t> </a:t>
            </a:r>
            <a:endParaRPr lang="en-US" sz="2499" u="none" dirty="0">
              <a:solidFill>
                <a:srgbClr val="393939"/>
              </a:solidFill>
              <a:latin typeface="Crimson Pro" panose="020B0604020202020204" charset="0"/>
              <a:ea typeface="Crimson Pro"/>
              <a:cs typeface="Crimson Pro"/>
              <a:sym typeface="Crimson Pro"/>
            </a:endParaRPr>
          </a:p>
          <a:p>
            <a:pPr marL="539748" lvl="1" indent="-269874">
              <a:lnSpc>
                <a:spcPts val="3499"/>
              </a:lnSpc>
              <a:buFont typeface="Arial"/>
              <a:buChar char="•"/>
            </a:pPr>
            <a:r>
              <a:rPr lang="en-US" sz="2499" u="none" dirty="0" err="1">
                <a:solidFill>
                  <a:srgbClr val="393939"/>
                </a:solidFill>
                <a:latin typeface="Crimson Pro" panose="020B0604020202020204" charset="0"/>
                <a:ea typeface="Crimson Pro Bold"/>
                <a:cs typeface="Crimson Pro Bold"/>
                <a:sym typeface="Crimson Pro Bold"/>
              </a:rPr>
              <a:t>Densidade</a:t>
            </a:r>
            <a:r>
              <a:rPr lang="en-US" sz="2499" u="none" dirty="0">
                <a:solidFill>
                  <a:srgbClr val="393939"/>
                </a:solidFill>
                <a:latin typeface="Crimson Pro" panose="020B0604020202020204" charset="0"/>
                <a:ea typeface="Crimson Pro Bold"/>
                <a:cs typeface="Crimson Pro Bold"/>
                <a:sym typeface="Crimson Pro Bold"/>
              </a:rPr>
              <a:t> de </a:t>
            </a:r>
            <a:r>
              <a:rPr lang="en-US" sz="2499" u="none" dirty="0" err="1">
                <a:solidFill>
                  <a:srgbClr val="393939"/>
                </a:solidFill>
                <a:latin typeface="Crimson Pro" panose="020B0604020202020204" charset="0"/>
                <a:ea typeface="Crimson Pro Bold"/>
                <a:cs typeface="Crimson Pro Bold"/>
                <a:sym typeface="Crimson Pro Bold"/>
              </a:rPr>
              <a:t>Ferrovias</a:t>
            </a:r>
            <a:endParaRPr lang="en-US" sz="2499" u="none" dirty="0">
              <a:solidFill>
                <a:srgbClr val="393939"/>
              </a:solidFill>
              <a:latin typeface="Crimson Pro" panose="020B0604020202020204" charset="0"/>
              <a:ea typeface="Crimson Pro"/>
              <a:cs typeface="Crimson Pro"/>
              <a:sym typeface="Crimson Pro"/>
            </a:endParaRPr>
          </a:p>
          <a:p>
            <a:pPr marL="539748" lvl="1" indent="-269874">
              <a:lnSpc>
                <a:spcPts val="3499"/>
              </a:lnSpc>
              <a:buFont typeface="Arial"/>
              <a:buChar char="•"/>
            </a:pPr>
            <a:r>
              <a:rPr lang="en-US" sz="2499" u="none" dirty="0" err="1">
                <a:solidFill>
                  <a:srgbClr val="393939"/>
                </a:solidFill>
                <a:latin typeface="Crimson Pro" panose="020B0604020202020204" charset="0"/>
                <a:ea typeface="Crimson Pro Bold"/>
                <a:cs typeface="Crimson Pro Bold"/>
                <a:sym typeface="Crimson Pro Bold"/>
              </a:rPr>
              <a:t>Densidade</a:t>
            </a:r>
            <a:r>
              <a:rPr lang="en-US" sz="2499" u="none" dirty="0">
                <a:solidFill>
                  <a:srgbClr val="393939"/>
                </a:solidFill>
                <a:latin typeface="Crimson Pro" panose="020B0604020202020204" charset="0"/>
                <a:ea typeface="Crimson Pro Bold"/>
                <a:cs typeface="Crimson Pro Bold"/>
                <a:sym typeface="Crimson Pro Bold"/>
              </a:rPr>
              <a:t> de </a:t>
            </a:r>
            <a:r>
              <a:rPr lang="en-US" sz="2499" u="none" dirty="0" err="1">
                <a:solidFill>
                  <a:srgbClr val="393939"/>
                </a:solidFill>
                <a:latin typeface="Crimson Pro" panose="020B0604020202020204" charset="0"/>
                <a:ea typeface="Crimson Pro Bold"/>
                <a:cs typeface="Crimson Pro Bold"/>
                <a:sym typeface="Crimson Pro Bold"/>
              </a:rPr>
              <a:t>Dutovias</a:t>
            </a:r>
            <a:endParaRPr lang="en-US" sz="2499" u="none" dirty="0">
              <a:solidFill>
                <a:srgbClr val="393939"/>
              </a:solidFill>
              <a:latin typeface="Crimson Pro" panose="020B0604020202020204" charset="0"/>
              <a:ea typeface="Crimson Pro"/>
              <a:cs typeface="Crimson Pro"/>
              <a:sym typeface="Crimson Pro"/>
            </a:endParaRPr>
          </a:p>
          <a:p>
            <a:pPr marL="539748" lvl="1" indent="-269874">
              <a:lnSpc>
                <a:spcPts val="3499"/>
              </a:lnSpc>
              <a:buFont typeface="Arial"/>
              <a:buChar char="•"/>
            </a:pPr>
            <a:r>
              <a:rPr lang="en-US" sz="2499" u="none" dirty="0" err="1">
                <a:solidFill>
                  <a:srgbClr val="393939"/>
                </a:solidFill>
                <a:latin typeface="Crimson Pro" panose="020B0604020202020204" charset="0"/>
                <a:ea typeface="Crimson Pro Bold"/>
                <a:cs typeface="Crimson Pro Bold"/>
                <a:sym typeface="Crimson Pro Bold"/>
              </a:rPr>
              <a:t>Densidade</a:t>
            </a:r>
            <a:r>
              <a:rPr lang="en-US" sz="2499" u="none" dirty="0">
                <a:solidFill>
                  <a:srgbClr val="393939"/>
                </a:solidFill>
                <a:latin typeface="Crimson Pro" panose="020B0604020202020204" charset="0"/>
                <a:ea typeface="Crimson Pro Bold"/>
                <a:cs typeface="Crimson Pro Bold"/>
                <a:sym typeface="Crimson Pro Bold"/>
              </a:rPr>
              <a:t> de </a:t>
            </a:r>
            <a:r>
              <a:rPr lang="en-US" sz="2499" u="none" dirty="0" err="1">
                <a:solidFill>
                  <a:srgbClr val="393939"/>
                </a:solidFill>
                <a:latin typeface="Crimson Pro" panose="020B0604020202020204" charset="0"/>
                <a:ea typeface="Crimson Pro Bold"/>
                <a:cs typeface="Crimson Pro Bold"/>
                <a:sym typeface="Crimson Pro Bold"/>
              </a:rPr>
              <a:t>Linhas</a:t>
            </a:r>
            <a:r>
              <a:rPr lang="en-US" sz="2499" u="none" dirty="0">
                <a:solidFill>
                  <a:srgbClr val="393939"/>
                </a:solidFill>
                <a:latin typeface="Crimson Pro" panose="020B0604020202020204" charset="0"/>
                <a:ea typeface="Crimson Pro Bold"/>
                <a:cs typeface="Crimson Pro Bold"/>
                <a:sym typeface="Crimson Pro Bold"/>
              </a:rPr>
              <a:t> de </a:t>
            </a:r>
            <a:r>
              <a:rPr lang="en-US" sz="2499" u="none" dirty="0" err="1">
                <a:solidFill>
                  <a:srgbClr val="393939"/>
                </a:solidFill>
                <a:latin typeface="Crimson Pro" panose="020B0604020202020204" charset="0"/>
                <a:ea typeface="Crimson Pro Bold"/>
                <a:cs typeface="Crimson Pro Bold"/>
                <a:sym typeface="Crimson Pro Bold"/>
              </a:rPr>
              <a:t>Transmissão</a:t>
            </a:r>
            <a:endParaRPr lang="en-US" sz="2499" u="none" dirty="0">
              <a:solidFill>
                <a:srgbClr val="393939"/>
              </a:solidFill>
              <a:latin typeface="Crimson Pro" panose="020B0604020202020204" charset="0"/>
              <a:ea typeface="Crimson Pro Bold"/>
              <a:cs typeface="Crimson Pro Bold"/>
              <a:sym typeface="Crimson Pro Bold"/>
            </a:endParaRPr>
          </a:p>
          <a:p>
            <a:pPr marL="539748" lvl="1" indent="-269874">
              <a:lnSpc>
                <a:spcPts val="3499"/>
              </a:lnSpc>
              <a:buFont typeface="Arial"/>
              <a:buChar char="•"/>
            </a:pPr>
            <a:r>
              <a:rPr lang="en-US" sz="2499" dirty="0" err="1">
                <a:solidFill>
                  <a:srgbClr val="393939"/>
                </a:solidFill>
                <a:latin typeface="Crimson Pro" panose="020B0604020202020204" charset="0"/>
                <a:ea typeface="Crimson Pro"/>
                <a:cs typeface="Crimson Pro"/>
                <a:sym typeface="Crimson Pro Bold"/>
              </a:rPr>
              <a:t>Quantidade</a:t>
            </a:r>
            <a:r>
              <a:rPr lang="en-US" sz="2499" dirty="0">
                <a:solidFill>
                  <a:srgbClr val="393939"/>
                </a:solidFill>
                <a:latin typeface="Crimson Pro" panose="020B0604020202020204" charset="0"/>
                <a:ea typeface="Crimson Pro"/>
                <a:cs typeface="Crimson Pro"/>
                <a:sym typeface="Crimson Pro Bold"/>
              </a:rPr>
              <a:t> de </a:t>
            </a:r>
            <a:r>
              <a:rPr lang="en-US" sz="2499" dirty="0" err="1">
                <a:solidFill>
                  <a:srgbClr val="393939"/>
                </a:solidFill>
                <a:latin typeface="Crimson Pro" panose="020B0604020202020204" charset="0"/>
                <a:ea typeface="Crimson Pro"/>
                <a:cs typeface="Crimson Pro"/>
                <a:sym typeface="Crimson Pro Bold"/>
              </a:rPr>
              <a:t>Queimadas</a:t>
            </a:r>
            <a:r>
              <a:rPr lang="en-US" sz="2499" dirty="0">
                <a:solidFill>
                  <a:srgbClr val="393939"/>
                </a:solidFill>
                <a:latin typeface="Crimson Pro" panose="020B0604020202020204" charset="0"/>
                <a:ea typeface="Crimson Pro"/>
                <a:cs typeface="Crimson Pro"/>
                <a:sym typeface="Crimson Pro Bold"/>
              </a:rPr>
              <a:t> </a:t>
            </a:r>
            <a:endParaRPr lang="en-US" sz="2499" u="none" dirty="0">
              <a:solidFill>
                <a:srgbClr val="393939"/>
              </a:solidFill>
              <a:latin typeface="Crimson Pro" panose="020B0604020202020204" charset="0"/>
              <a:ea typeface="Crimson Pro"/>
              <a:cs typeface="Crimson Pro"/>
              <a:sym typeface="Crimson Pro"/>
            </a:endParaRPr>
          </a:p>
          <a:p>
            <a:pPr marL="539748" lvl="1" indent="-269874">
              <a:lnSpc>
                <a:spcPts val="3499"/>
              </a:lnSpc>
              <a:buFont typeface="Arial"/>
              <a:buChar char="•"/>
            </a:pPr>
            <a:r>
              <a:rPr lang="en-US" sz="2499" dirty="0" err="1">
                <a:solidFill>
                  <a:srgbClr val="393939"/>
                </a:solidFill>
                <a:latin typeface="Crimson Pro" panose="020B0604020202020204" charset="0"/>
                <a:ea typeface="Crimson Pro Bold"/>
                <a:cs typeface="Crimson Pro Bold"/>
                <a:sym typeface="Crimson Pro Bold"/>
              </a:rPr>
              <a:t>Quantidade</a:t>
            </a:r>
            <a:r>
              <a:rPr lang="en-US" sz="2499" dirty="0">
                <a:solidFill>
                  <a:srgbClr val="393939"/>
                </a:solidFill>
                <a:latin typeface="Crimson Pro" panose="020B0604020202020204" charset="0"/>
                <a:ea typeface="Crimson Pro Bold"/>
                <a:cs typeface="Crimson Pro Bold"/>
                <a:sym typeface="Crimson Pro Bold"/>
              </a:rPr>
              <a:t> de </a:t>
            </a:r>
            <a:r>
              <a:rPr lang="en-US" sz="2499" dirty="0" err="1">
                <a:solidFill>
                  <a:srgbClr val="393939"/>
                </a:solidFill>
                <a:latin typeface="Crimson Pro" panose="020B0604020202020204" charset="0"/>
                <a:ea typeface="Crimson Pro Bold"/>
                <a:cs typeface="Crimson Pro Bold"/>
                <a:sym typeface="Crimson Pro Bold"/>
              </a:rPr>
              <a:t>Infrações</a:t>
            </a:r>
            <a:r>
              <a:rPr lang="en-US" sz="2499" dirty="0">
                <a:solidFill>
                  <a:srgbClr val="393939"/>
                </a:solidFill>
                <a:latin typeface="Crimson Pro" panose="020B0604020202020204" charset="0"/>
                <a:ea typeface="Crimson Pro Bold"/>
                <a:cs typeface="Crimson Pro Bold"/>
                <a:sym typeface="Crimson Pro Bold"/>
              </a:rPr>
              <a:t> </a:t>
            </a:r>
            <a:r>
              <a:rPr lang="en-US" sz="2499" dirty="0" err="1">
                <a:solidFill>
                  <a:srgbClr val="393939"/>
                </a:solidFill>
                <a:latin typeface="Crimson Pro" panose="020B0604020202020204" charset="0"/>
                <a:ea typeface="Crimson Pro Bold"/>
                <a:cs typeface="Crimson Pro Bold"/>
                <a:sym typeface="Crimson Pro Bold"/>
              </a:rPr>
              <a:t>Ambientais</a:t>
            </a:r>
            <a:r>
              <a:rPr lang="en-US" sz="2499" dirty="0">
                <a:solidFill>
                  <a:srgbClr val="393939"/>
                </a:solidFill>
                <a:latin typeface="Crimson Pro" panose="020B0604020202020204" charset="0"/>
                <a:ea typeface="Crimson Pro Bold"/>
                <a:cs typeface="Crimson Pro Bold"/>
                <a:sym typeface="Crimson Pro Bold"/>
              </a:rPr>
              <a:t> </a:t>
            </a:r>
            <a:endParaRPr lang="en-US" sz="2499" u="none" dirty="0">
              <a:solidFill>
                <a:srgbClr val="393939"/>
              </a:solidFill>
              <a:latin typeface="Crimson Pro" panose="020B0604020202020204" charset="0"/>
              <a:ea typeface="Crimson Pro Bold"/>
              <a:cs typeface="Crimson Pro Bold"/>
              <a:sym typeface="Crimson Pro Bold"/>
            </a:endParaRPr>
          </a:p>
          <a:p>
            <a:pPr marL="539748" lvl="1" indent="-269874">
              <a:lnSpc>
                <a:spcPts val="3499"/>
              </a:lnSpc>
              <a:buFont typeface="Arial"/>
              <a:buChar char="•"/>
            </a:pPr>
            <a:r>
              <a:rPr lang="en-US" sz="2499" u="none" dirty="0" err="1">
                <a:solidFill>
                  <a:srgbClr val="393939"/>
                </a:solidFill>
                <a:latin typeface="Crimson Pro" panose="020B0604020202020204" charset="0"/>
                <a:ea typeface="Crimson Pro Bold"/>
                <a:cs typeface="Crimson Pro Bold"/>
                <a:sym typeface="Crimson Pro Bold"/>
              </a:rPr>
              <a:t>Proporção</a:t>
            </a:r>
            <a:r>
              <a:rPr lang="en-US" sz="2499" u="none" dirty="0">
                <a:solidFill>
                  <a:srgbClr val="393939"/>
                </a:solidFill>
                <a:latin typeface="Crimson Pro" panose="020B0604020202020204" charset="0"/>
                <a:ea typeface="Crimson Pro Bold"/>
                <a:cs typeface="Crimson Pro Bold"/>
                <a:sym typeface="Crimson Pro Bold"/>
              </a:rPr>
              <a:t> de </a:t>
            </a:r>
            <a:r>
              <a:rPr lang="en-US" sz="2499" u="none" dirty="0" err="1">
                <a:solidFill>
                  <a:srgbClr val="393939"/>
                </a:solidFill>
                <a:latin typeface="Crimson Pro" panose="020B0604020202020204" charset="0"/>
                <a:ea typeface="Crimson Pro Bold"/>
                <a:cs typeface="Crimson Pro Bold"/>
                <a:sym typeface="Crimson Pro Bold"/>
              </a:rPr>
              <a:t>Vegetação</a:t>
            </a:r>
            <a:r>
              <a:rPr lang="en-US" sz="2499" u="none" dirty="0">
                <a:solidFill>
                  <a:srgbClr val="393939"/>
                </a:solidFill>
                <a:latin typeface="Crimson Pro" panose="020B0604020202020204" charset="0"/>
                <a:ea typeface="Crimson Pro Bold"/>
                <a:cs typeface="Crimson Pro Bold"/>
                <a:sym typeface="Crimson Pro Bold"/>
              </a:rPr>
              <a:t> </a:t>
            </a:r>
            <a:r>
              <a:rPr lang="en-US" sz="2499" u="none" dirty="0" err="1">
                <a:solidFill>
                  <a:srgbClr val="393939"/>
                </a:solidFill>
                <a:latin typeface="Crimson Pro" panose="020B0604020202020204" charset="0"/>
                <a:ea typeface="Crimson Pro Bold"/>
                <a:cs typeface="Crimson Pro Bold"/>
                <a:sym typeface="Crimson Pro Bold"/>
              </a:rPr>
              <a:t>Nativa</a:t>
            </a:r>
            <a:endParaRPr lang="en-US" sz="2499" u="none" dirty="0">
              <a:solidFill>
                <a:srgbClr val="393939"/>
              </a:solidFill>
              <a:latin typeface="Crimson Pro" panose="020B0604020202020204" charset="0"/>
              <a:ea typeface="Crimson Pro"/>
              <a:cs typeface="Crimson Pro"/>
              <a:sym typeface="Crimson Pro"/>
            </a:endParaRPr>
          </a:p>
          <a:p>
            <a:pPr marL="539748" lvl="1" indent="-269874">
              <a:lnSpc>
                <a:spcPts val="3499"/>
              </a:lnSpc>
              <a:buFont typeface="Arial"/>
              <a:buChar char="•"/>
            </a:pPr>
            <a:r>
              <a:rPr lang="en-US" sz="2499" u="none" dirty="0">
                <a:solidFill>
                  <a:srgbClr val="393939"/>
                </a:solidFill>
                <a:latin typeface="Crimson Pro" panose="020B0604020202020204" charset="0"/>
                <a:ea typeface="Crimson Pro Bold"/>
                <a:cs typeface="Crimson Pro Bold"/>
                <a:sym typeface="Crimson Pro Bold"/>
              </a:rPr>
              <a:t>Taxa de </a:t>
            </a:r>
            <a:r>
              <a:rPr lang="en-US" sz="2499" u="none" dirty="0" err="1">
                <a:solidFill>
                  <a:srgbClr val="393939"/>
                </a:solidFill>
                <a:latin typeface="Crimson Pro" panose="020B0604020202020204" charset="0"/>
                <a:ea typeface="Crimson Pro Bold"/>
                <a:cs typeface="Crimson Pro Bold"/>
                <a:sym typeface="Crimson Pro Bold"/>
              </a:rPr>
              <a:t>Supressão</a:t>
            </a:r>
            <a:r>
              <a:rPr lang="en-US" sz="2499" u="none" dirty="0">
                <a:solidFill>
                  <a:srgbClr val="393939"/>
                </a:solidFill>
                <a:latin typeface="Crimson Pro" panose="020B0604020202020204" charset="0"/>
                <a:ea typeface="Crimson Pro Bold"/>
                <a:cs typeface="Crimson Pro Bold"/>
                <a:sym typeface="Crimson Pro Bold"/>
              </a:rPr>
              <a:t> da </a:t>
            </a:r>
            <a:r>
              <a:rPr lang="en-US" sz="2499" u="none" dirty="0" err="1">
                <a:solidFill>
                  <a:srgbClr val="393939"/>
                </a:solidFill>
                <a:latin typeface="Crimson Pro" panose="020B0604020202020204" charset="0"/>
                <a:ea typeface="Crimson Pro Bold"/>
                <a:cs typeface="Crimson Pro Bold"/>
                <a:sym typeface="Crimson Pro Bold"/>
              </a:rPr>
              <a:t>Vegetação</a:t>
            </a:r>
            <a:r>
              <a:rPr lang="en-US" sz="2499" u="none" dirty="0">
                <a:solidFill>
                  <a:srgbClr val="393939"/>
                </a:solidFill>
                <a:latin typeface="Crimson Pro" panose="020B0604020202020204" charset="0"/>
                <a:ea typeface="Crimson Pro Bold"/>
                <a:cs typeface="Crimson Pro Bold"/>
                <a:sym typeface="Crimson Pro Bold"/>
              </a:rPr>
              <a:t> </a:t>
            </a:r>
            <a:r>
              <a:rPr lang="en-US" sz="2499" u="none" dirty="0" err="1">
                <a:solidFill>
                  <a:srgbClr val="393939"/>
                </a:solidFill>
                <a:latin typeface="Crimson Pro" panose="020B0604020202020204" charset="0"/>
                <a:ea typeface="Crimson Pro Bold"/>
                <a:cs typeface="Crimson Pro Bold"/>
                <a:sym typeface="Crimson Pro Bold"/>
              </a:rPr>
              <a:t>Nativa</a:t>
            </a:r>
            <a:endParaRPr lang="en-US" sz="2499" u="none" dirty="0">
              <a:solidFill>
                <a:srgbClr val="393939"/>
              </a:solidFill>
              <a:latin typeface="Crimson Pro" panose="020B0604020202020204" charset="0"/>
              <a:ea typeface="Crimson Pro"/>
              <a:cs typeface="Crimson Pro"/>
              <a:sym typeface="Crimson Pro"/>
            </a:endParaRPr>
          </a:p>
          <a:p>
            <a:pPr marL="539748" lvl="1" indent="-269874">
              <a:lnSpc>
                <a:spcPts val="3499"/>
              </a:lnSpc>
              <a:buFont typeface="Arial"/>
              <a:buChar char="•"/>
            </a:pPr>
            <a:endParaRPr lang="en-US" sz="2499" u="none" dirty="0">
              <a:solidFill>
                <a:srgbClr val="393939"/>
              </a:solidFill>
              <a:latin typeface="Crimson Pro"/>
              <a:ea typeface="Crimson Pro"/>
              <a:cs typeface="Crimson Pro"/>
              <a:sym typeface="Crimson Pro"/>
            </a:endParaRPr>
          </a:p>
          <a:p>
            <a:pPr marL="539748" lvl="1" indent="-269874">
              <a:lnSpc>
                <a:spcPts val="3499"/>
              </a:lnSpc>
              <a:buFont typeface="Arial"/>
              <a:buChar char="•"/>
            </a:pPr>
            <a:endParaRPr lang="en-US" sz="2499" u="none" dirty="0">
              <a:solidFill>
                <a:srgbClr val="393939"/>
              </a:solidFill>
              <a:latin typeface="Crimson Pro"/>
              <a:ea typeface="Crimson Pro"/>
              <a:cs typeface="Crimson Pro"/>
              <a:sym typeface="Crimson Pro"/>
            </a:endParaRPr>
          </a:p>
          <a:p>
            <a:pPr marL="539748" lvl="1" indent="-269874" algn="l">
              <a:lnSpc>
                <a:spcPts val="3499"/>
              </a:lnSpc>
              <a:buFont typeface="Arial"/>
              <a:buChar char="•"/>
            </a:pPr>
            <a:endParaRPr lang="en-US" sz="2499" u="none" dirty="0">
              <a:solidFill>
                <a:srgbClr val="393939"/>
              </a:solidFill>
              <a:latin typeface="Crimson Pro"/>
              <a:ea typeface="Crimson Pro"/>
              <a:cs typeface="Crimson Pro"/>
              <a:sym typeface="Crimson Pro"/>
            </a:endParaRPr>
          </a:p>
          <a:p>
            <a:pPr marL="0" lvl="0" indent="0" algn="l">
              <a:lnSpc>
                <a:spcPts val="3499"/>
              </a:lnSpc>
            </a:pPr>
            <a:endParaRPr lang="en-US" sz="2499" u="none" dirty="0">
              <a:solidFill>
                <a:srgbClr val="393939"/>
              </a:solidFill>
              <a:latin typeface="Crimson Pro"/>
              <a:ea typeface="Crimson Pro"/>
              <a:cs typeface="Crimson Pro"/>
              <a:sym typeface="Crimson Pro"/>
            </a:endParaRPr>
          </a:p>
        </p:txBody>
      </p:sp>
      <p:sp>
        <p:nvSpPr>
          <p:cNvPr id="8" name="TextBox 8"/>
          <p:cNvSpPr txBox="1"/>
          <p:nvPr/>
        </p:nvSpPr>
        <p:spPr>
          <a:xfrm>
            <a:off x="981540" y="466587"/>
            <a:ext cx="5878471" cy="1333698"/>
          </a:xfrm>
          <a:prstGeom prst="rect">
            <a:avLst/>
          </a:prstGeom>
        </p:spPr>
        <p:txBody>
          <a:bodyPr lIns="0" tIns="0" rIns="0" bIns="0" rtlCol="0" anchor="t">
            <a:spAutoFit/>
          </a:bodyPr>
          <a:lstStyle/>
          <a:p>
            <a:pPr marL="0" lvl="0" indent="0" algn="l">
              <a:lnSpc>
                <a:spcPts val="10449"/>
              </a:lnSpc>
            </a:pPr>
            <a:r>
              <a:rPr lang="en-US" sz="9499" dirty="0" err="1">
                <a:solidFill>
                  <a:srgbClr val="393939"/>
                </a:solidFill>
                <a:latin typeface="Crimson Pro"/>
                <a:ea typeface="Crimson Pro"/>
                <a:cs typeface="Crimson Pro"/>
                <a:sym typeface="Crimson Pro"/>
              </a:rPr>
              <a:t>Exposição</a:t>
            </a:r>
            <a:endParaRPr lang="en-US" sz="9499" dirty="0">
              <a:solidFill>
                <a:srgbClr val="393939"/>
              </a:solidFill>
              <a:latin typeface="Crimson Pro"/>
              <a:ea typeface="Crimson Pro"/>
              <a:cs typeface="Crimson Pro"/>
              <a:sym typeface="Crimson Pro"/>
            </a:endParaRPr>
          </a:p>
        </p:txBody>
      </p:sp>
      <p:sp>
        <p:nvSpPr>
          <p:cNvPr id="10" name="CaixaDeTexto 9">
            <a:extLst>
              <a:ext uri="{FF2B5EF4-FFF2-40B4-BE49-F238E27FC236}">
                <a16:creationId xmlns:a16="http://schemas.microsoft.com/office/drawing/2014/main" id="{B857454E-E9A7-45C9-A322-FE018EA5D43A}"/>
              </a:ext>
            </a:extLst>
          </p:cNvPr>
          <p:cNvSpPr txBox="1"/>
          <p:nvPr/>
        </p:nvSpPr>
        <p:spPr>
          <a:xfrm>
            <a:off x="981539" y="2247900"/>
            <a:ext cx="7674347" cy="6986528"/>
          </a:xfrm>
          <a:prstGeom prst="rect">
            <a:avLst/>
          </a:prstGeom>
          <a:noFill/>
        </p:spPr>
        <p:txBody>
          <a:bodyPr wrap="square">
            <a:spAutoFit/>
          </a:bodyPr>
          <a:lstStyle/>
          <a:p>
            <a:pPr algn="just"/>
            <a:r>
              <a:rPr lang="pt-BR" sz="4400" b="1" dirty="0">
                <a:solidFill>
                  <a:schemeClr val="tx1">
                    <a:lumMod val="75000"/>
                    <a:lumOff val="25000"/>
                  </a:schemeClr>
                </a:solidFill>
                <a:effectLst/>
                <a:latin typeface="Crimson Pro" panose="020B0604020202020204" charset="0"/>
                <a:ea typeface="Times New Roman" panose="02020603050405020304" pitchFamily="18" charset="0"/>
              </a:rPr>
              <a:t>EX = Σ (EXᵢ × Aᵢ) / Σ Aᵢ</a:t>
            </a:r>
          </a:p>
          <a:p>
            <a:pPr algn="just"/>
            <a:endParaRPr lang="pt-BR" sz="2000" dirty="0">
              <a:solidFill>
                <a:schemeClr val="tx1">
                  <a:lumMod val="75000"/>
                  <a:lumOff val="25000"/>
                </a:schemeClr>
              </a:solidFill>
              <a:effectLst/>
              <a:latin typeface="Crimson Pro" panose="020B0604020202020204" charset="0"/>
              <a:ea typeface="Times New Roman" panose="02020603050405020304" pitchFamily="18" charset="0"/>
            </a:endParaRPr>
          </a:p>
          <a:p>
            <a:pPr algn="just"/>
            <a:r>
              <a:rPr lang="pt-BR" sz="2400" dirty="0">
                <a:solidFill>
                  <a:schemeClr val="tx1">
                    <a:lumMod val="75000"/>
                    <a:lumOff val="25000"/>
                  </a:schemeClr>
                </a:solidFill>
                <a:effectLst/>
                <a:latin typeface="Crimson Pro" panose="020B0604020202020204" charset="0"/>
                <a:ea typeface="Times New Roman" panose="02020603050405020304" pitchFamily="18" charset="0"/>
              </a:rPr>
              <a:t>Com:</a:t>
            </a:r>
          </a:p>
          <a:p>
            <a:pPr algn="just"/>
            <a:endParaRPr lang="pt-BR" sz="2400" dirty="0">
              <a:solidFill>
                <a:schemeClr val="tx1">
                  <a:lumMod val="75000"/>
                  <a:lumOff val="25000"/>
                </a:schemeClr>
              </a:solidFill>
              <a:effectLst/>
              <a:latin typeface="Crimson Pro" panose="020B0604020202020204" charset="0"/>
              <a:ea typeface="Times New Roman" panose="02020603050405020304" pitchFamily="18" charset="0"/>
            </a:endParaRPr>
          </a:p>
          <a:p>
            <a:pPr algn="just"/>
            <a:r>
              <a:rPr lang="pt-BR" sz="2400" b="1" dirty="0">
                <a:solidFill>
                  <a:schemeClr val="tx1">
                    <a:lumMod val="75000"/>
                    <a:lumOff val="25000"/>
                  </a:schemeClr>
                </a:solidFill>
                <a:effectLst/>
                <a:latin typeface="Crimson Pro" panose="020B0604020202020204" charset="0"/>
                <a:ea typeface="Times New Roman" panose="02020603050405020304" pitchFamily="18" charset="0"/>
              </a:rPr>
              <a:t>EXᵢ = Σ (xⱼ × wⱼ) / Σ wⱼ</a:t>
            </a:r>
            <a:r>
              <a:rPr lang="pt-BR" sz="2400" dirty="0">
                <a:solidFill>
                  <a:schemeClr val="tx1">
                    <a:lumMod val="75000"/>
                    <a:lumOff val="25000"/>
                  </a:schemeClr>
                </a:solidFill>
                <a:effectLst/>
                <a:latin typeface="Crimson Pro" panose="020B0604020202020204" charset="0"/>
                <a:ea typeface="Times New Roman" panose="02020603050405020304" pitchFamily="18" charset="0"/>
              </a:rPr>
              <a:t>, em que </a:t>
            </a:r>
            <a:r>
              <a:rPr lang="pt-BR" sz="2400" b="1" dirty="0">
                <a:solidFill>
                  <a:schemeClr val="tx1">
                    <a:lumMod val="75000"/>
                    <a:lumOff val="25000"/>
                  </a:schemeClr>
                </a:solidFill>
                <a:effectLst/>
                <a:latin typeface="Crimson Pro" panose="020B0604020202020204" charset="0"/>
                <a:ea typeface="Times New Roman" panose="02020603050405020304" pitchFamily="18" charset="0"/>
              </a:rPr>
              <a:t>xⱼ</a:t>
            </a:r>
            <a:r>
              <a:rPr lang="pt-BR" sz="2400" dirty="0">
                <a:solidFill>
                  <a:schemeClr val="tx1">
                    <a:lumMod val="75000"/>
                    <a:lumOff val="25000"/>
                  </a:schemeClr>
                </a:solidFill>
                <a:effectLst/>
                <a:latin typeface="Crimson Pro" panose="020B0604020202020204" charset="0"/>
                <a:ea typeface="Times New Roman" panose="02020603050405020304" pitchFamily="18" charset="0"/>
              </a:rPr>
              <a:t> é o valor normalizado do atributo </a:t>
            </a:r>
            <a:r>
              <a:rPr lang="pt-BR" sz="2400" b="1" dirty="0">
                <a:solidFill>
                  <a:schemeClr val="tx1">
                    <a:lumMod val="75000"/>
                    <a:lumOff val="25000"/>
                  </a:schemeClr>
                </a:solidFill>
                <a:effectLst/>
                <a:latin typeface="Crimson Pro" panose="020B0604020202020204" charset="0"/>
                <a:ea typeface="Times New Roman" panose="02020603050405020304" pitchFamily="18" charset="0"/>
              </a:rPr>
              <a:t>j</a:t>
            </a:r>
            <a:r>
              <a:rPr lang="pt-BR" sz="2400" dirty="0">
                <a:solidFill>
                  <a:schemeClr val="tx1">
                    <a:lumMod val="75000"/>
                    <a:lumOff val="25000"/>
                  </a:schemeClr>
                </a:solidFill>
                <a:effectLst/>
                <a:latin typeface="Crimson Pro" panose="020B0604020202020204" charset="0"/>
                <a:ea typeface="Times New Roman" panose="02020603050405020304" pitchFamily="18" charset="0"/>
              </a:rPr>
              <a:t> no município </a:t>
            </a:r>
            <a:r>
              <a:rPr lang="pt-BR" sz="2400" b="1" dirty="0">
                <a:solidFill>
                  <a:schemeClr val="tx1">
                    <a:lumMod val="75000"/>
                    <a:lumOff val="25000"/>
                  </a:schemeClr>
                </a:solidFill>
                <a:effectLst/>
                <a:latin typeface="Crimson Pro" panose="020B0604020202020204" charset="0"/>
                <a:ea typeface="Times New Roman" panose="02020603050405020304" pitchFamily="18" charset="0"/>
              </a:rPr>
              <a:t>i</a:t>
            </a:r>
            <a:r>
              <a:rPr lang="pt-BR" sz="2400" dirty="0">
                <a:solidFill>
                  <a:schemeClr val="tx1">
                    <a:lumMod val="75000"/>
                    <a:lumOff val="25000"/>
                  </a:schemeClr>
                </a:solidFill>
                <a:effectLst/>
                <a:latin typeface="Crimson Pro" panose="020B0604020202020204" charset="0"/>
                <a:ea typeface="Times New Roman" panose="02020603050405020304" pitchFamily="18" charset="0"/>
              </a:rPr>
              <a:t>, e </a:t>
            </a:r>
            <a:r>
              <a:rPr lang="pt-BR" sz="2400" b="1" dirty="0">
                <a:solidFill>
                  <a:schemeClr val="tx1">
                    <a:lumMod val="75000"/>
                    <a:lumOff val="25000"/>
                  </a:schemeClr>
                </a:solidFill>
                <a:effectLst/>
                <a:latin typeface="Crimson Pro" panose="020B0604020202020204" charset="0"/>
                <a:ea typeface="Times New Roman" panose="02020603050405020304" pitchFamily="18" charset="0"/>
              </a:rPr>
              <a:t>wⱼ</a:t>
            </a:r>
            <a:r>
              <a:rPr lang="pt-BR" sz="2400" dirty="0">
                <a:solidFill>
                  <a:schemeClr val="tx1">
                    <a:lumMod val="75000"/>
                    <a:lumOff val="25000"/>
                  </a:schemeClr>
                </a:solidFill>
                <a:effectLst/>
                <a:latin typeface="Crimson Pro" panose="020B0604020202020204" charset="0"/>
                <a:ea typeface="Times New Roman" panose="02020603050405020304" pitchFamily="18" charset="0"/>
              </a:rPr>
              <a:t> é o peso definido pelo AHP para o atributo </a:t>
            </a:r>
            <a:r>
              <a:rPr lang="pt-BR" sz="2400" b="1" dirty="0">
                <a:solidFill>
                  <a:schemeClr val="tx1">
                    <a:lumMod val="75000"/>
                    <a:lumOff val="25000"/>
                  </a:schemeClr>
                </a:solidFill>
                <a:effectLst/>
                <a:latin typeface="Crimson Pro" panose="020B0604020202020204" charset="0"/>
                <a:ea typeface="Times New Roman" panose="02020603050405020304" pitchFamily="18" charset="0"/>
              </a:rPr>
              <a:t>j</a:t>
            </a:r>
            <a:r>
              <a:rPr lang="pt-BR" sz="2400" dirty="0">
                <a:solidFill>
                  <a:schemeClr val="tx1">
                    <a:lumMod val="75000"/>
                    <a:lumOff val="25000"/>
                  </a:schemeClr>
                </a:solidFill>
                <a:effectLst/>
                <a:latin typeface="Crimson Pro" panose="020B0604020202020204" charset="0"/>
                <a:ea typeface="Times New Roman" panose="02020603050405020304" pitchFamily="18" charset="0"/>
              </a:rPr>
              <a:t>;</a:t>
            </a:r>
          </a:p>
          <a:p>
            <a:pPr algn="just"/>
            <a:endParaRPr lang="pt-BR" sz="2400" dirty="0">
              <a:solidFill>
                <a:schemeClr val="tx1">
                  <a:lumMod val="75000"/>
                  <a:lumOff val="25000"/>
                </a:schemeClr>
              </a:solidFill>
              <a:effectLst/>
              <a:latin typeface="Crimson Pro" panose="020B0604020202020204" charset="0"/>
              <a:ea typeface="Times New Roman" panose="02020603050405020304" pitchFamily="18" charset="0"/>
            </a:endParaRPr>
          </a:p>
          <a:p>
            <a:pPr algn="just"/>
            <a:r>
              <a:rPr lang="pt-BR" sz="2400" b="1" dirty="0">
                <a:solidFill>
                  <a:schemeClr val="tx1">
                    <a:lumMod val="75000"/>
                    <a:lumOff val="25000"/>
                  </a:schemeClr>
                </a:solidFill>
                <a:effectLst/>
                <a:latin typeface="Crimson Pro" panose="020B0604020202020204" charset="0"/>
                <a:ea typeface="Times New Roman" panose="02020603050405020304" pitchFamily="18" charset="0"/>
              </a:rPr>
              <a:t>Aᵢ </a:t>
            </a:r>
            <a:r>
              <a:rPr lang="pt-BR" sz="2400" dirty="0">
                <a:solidFill>
                  <a:schemeClr val="tx1">
                    <a:lumMod val="75000"/>
                    <a:lumOff val="25000"/>
                  </a:schemeClr>
                </a:solidFill>
                <a:effectLst/>
                <a:latin typeface="Crimson Pro" panose="020B0604020202020204" charset="0"/>
                <a:ea typeface="Times New Roman" panose="02020603050405020304" pitchFamily="18" charset="0"/>
              </a:rPr>
              <a:t>= área do município i que intercepta a zona de amortecimento da UC.</a:t>
            </a:r>
          </a:p>
          <a:p>
            <a:pPr algn="just"/>
            <a:endParaRPr lang="pt-BR" sz="2400" dirty="0">
              <a:solidFill>
                <a:schemeClr val="tx1">
                  <a:lumMod val="75000"/>
                  <a:lumOff val="25000"/>
                </a:schemeClr>
              </a:solidFill>
              <a:effectLst/>
              <a:latin typeface="Crimson Pro" panose="020B0604020202020204" charset="0"/>
              <a:ea typeface="Times New Roman" panose="02020603050405020304" pitchFamily="18" charset="0"/>
            </a:endParaRPr>
          </a:p>
          <a:p>
            <a:pPr algn="just"/>
            <a:r>
              <a:rPr lang="pt-BR" sz="2400" dirty="0">
                <a:solidFill>
                  <a:schemeClr val="tx1">
                    <a:lumMod val="75000"/>
                    <a:lumOff val="25000"/>
                  </a:schemeClr>
                </a:solidFill>
                <a:effectLst/>
                <a:latin typeface="Crimson Pro" panose="020B0604020202020204" charset="0"/>
                <a:ea typeface="Times New Roman" panose="02020603050405020304" pitchFamily="18" charset="0"/>
              </a:rPr>
              <a:t>Ou seja:</a:t>
            </a:r>
          </a:p>
          <a:p>
            <a:pPr algn="just"/>
            <a:endParaRPr lang="pt-BR" sz="2400" dirty="0">
              <a:solidFill>
                <a:schemeClr val="tx1">
                  <a:lumMod val="75000"/>
                  <a:lumOff val="25000"/>
                </a:schemeClr>
              </a:solidFill>
              <a:effectLst/>
              <a:latin typeface="Crimson Pro" panose="020B0604020202020204" charset="0"/>
              <a:ea typeface="Times New Roman" panose="02020603050405020304" pitchFamily="18" charset="0"/>
            </a:endParaRPr>
          </a:p>
          <a:p>
            <a:pPr algn="just"/>
            <a:r>
              <a:rPr lang="pt-BR" sz="2400" b="1" dirty="0">
                <a:solidFill>
                  <a:schemeClr val="tx1">
                    <a:lumMod val="75000"/>
                    <a:lumOff val="25000"/>
                  </a:schemeClr>
                </a:solidFill>
                <a:effectLst/>
                <a:latin typeface="Crimson Pro" panose="020B0604020202020204" charset="0"/>
                <a:ea typeface="Times New Roman" panose="02020603050405020304" pitchFamily="18" charset="0"/>
              </a:rPr>
              <a:t>EXᵢ</a:t>
            </a:r>
            <a:r>
              <a:rPr lang="pt-BR" sz="2400" dirty="0">
                <a:solidFill>
                  <a:schemeClr val="tx1">
                    <a:lumMod val="75000"/>
                    <a:lumOff val="25000"/>
                  </a:schemeClr>
                </a:solidFill>
                <a:effectLst/>
                <a:latin typeface="Crimson Pro" panose="020B0604020202020204" charset="0"/>
                <a:ea typeface="Times New Roman" panose="02020603050405020304" pitchFamily="18" charset="0"/>
              </a:rPr>
              <a:t>: índice de exposição composto do município </a:t>
            </a:r>
            <a:r>
              <a:rPr lang="pt-BR" sz="2400" b="1" dirty="0">
                <a:solidFill>
                  <a:schemeClr val="tx1">
                    <a:lumMod val="75000"/>
                    <a:lumOff val="25000"/>
                  </a:schemeClr>
                </a:solidFill>
                <a:effectLst/>
                <a:latin typeface="Crimson Pro" panose="020B0604020202020204" charset="0"/>
                <a:ea typeface="Times New Roman" panose="02020603050405020304" pitchFamily="18" charset="0"/>
              </a:rPr>
              <a:t>i</a:t>
            </a:r>
            <a:r>
              <a:rPr lang="pt-BR" sz="2400" dirty="0">
                <a:solidFill>
                  <a:schemeClr val="tx1">
                    <a:lumMod val="75000"/>
                    <a:lumOff val="25000"/>
                  </a:schemeClr>
                </a:solidFill>
                <a:effectLst/>
                <a:latin typeface="Crimson Pro" panose="020B0604020202020204" charset="0"/>
                <a:ea typeface="Times New Roman" panose="02020603050405020304" pitchFamily="18" charset="0"/>
              </a:rPr>
              <a:t>, calculado a partir da média ponderada dos atributos normalizados;</a:t>
            </a:r>
          </a:p>
          <a:p>
            <a:pPr algn="just"/>
            <a:r>
              <a:rPr lang="pt-BR" sz="2400" b="1" dirty="0">
                <a:solidFill>
                  <a:schemeClr val="tx1">
                    <a:lumMod val="75000"/>
                    <a:lumOff val="25000"/>
                  </a:schemeClr>
                </a:solidFill>
                <a:effectLst/>
                <a:latin typeface="Crimson Pro" panose="020B0604020202020204" charset="0"/>
                <a:ea typeface="Times New Roman" panose="02020603050405020304" pitchFamily="18" charset="0"/>
              </a:rPr>
              <a:t>Aᵢ</a:t>
            </a:r>
            <a:r>
              <a:rPr lang="pt-BR" sz="2400" dirty="0">
                <a:solidFill>
                  <a:schemeClr val="tx1">
                    <a:lumMod val="75000"/>
                    <a:lumOff val="25000"/>
                  </a:schemeClr>
                </a:solidFill>
                <a:effectLst/>
                <a:latin typeface="Crimson Pro" panose="020B0604020202020204" charset="0"/>
                <a:ea typeface="Times New Roman" panose="02020603050405020304" pitchFamily="18" charset="0"/>
              </a:rPr>
              <a:t>: proporção espacial de interseção entre o município </a:t>
            </a:r>
            <a:r>
              <a:rPr lang="pt-BR" sz="2400" b="1" dirty="0">
                <a:solidFill>
                  <a:schemeClr val="tx1">
                    <a:lumMod val="75000"/>
                    <a:lumOff val="25000"/>
                  </a:schemeClr>
                </a:solidFill>
                <a:effectLst/>
                <a:latin typeface="Crimson Pro" panose="020B0604020202020204" charset="0"/>
                <a:ea typeface="Times New Roman" panose="02020603050405020304" pitchFamily="18" charset="0"/>
              </a:rPr>
              <a:t>i</a:t>
            </a:r>
            <a:r>
              <a:rPr lang="pt-BR" sz="2400" dirty="0">
                <a:solidFill>
                  <a:schemeClr val="tx1">
                    <a:lumMod val="75000"/>
                    <a:lumOff val="25000"/>
                  </a:schemeClr>
                </a:solidFill>
                <a:effectLst/>
                <a:latin typeface="Crimson Pro" panose="020B0604020202020204" charset="0"/>
                <a:ea typeface="Times New Roman" panose="02020603050405020304" pitchFamily="18" charset="0"/>
              </a:rPr>
              <a:t> e a zona de amortecimento da UC, utilizada como fator de ponderação espacial.</a:t>
            </a:r>
          </a:p>
        </p:txBody>
      </p:sp>
    </p:spTree>
    <p:extLst>
      <p:ext uri="{BB962C8B-B14F-4D97-AF65-F5344CB8AC3E}">
        <p14:creationId xmlns:p14="http://schemas.microsoft.com/office/powerpoint/2010/main" val="1634574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9784379" y="2436423"/>
            <a:ext cx="265409" cy="256412"/>
          </a:xfrm>
          <a:prstGeom prst="rect">
            <a:avLst/>
          </a:prstGeom>
          <a:solidFill>
            <a:srgbClr val="393939"/>
          </a:solidFill>
        </p:spPr>
      </p:sp>
      <p:sp>
        <p:nvSpPr>
          <p:cNvPr id="6" name="TextBox 6"/>
          <p:cNvSpPr txBox="1"/>
          <p:nvPr/>
        </p:nvSpPr>
        <p:spPr>
          <a:xfrm>
            <a:off x="10829463" y="2231571"/>
            <a:ext cx="7674348" cy="539122"/>
          </a:xfrm>
          <a:prstGeom prst="rect">
            <a:avLst/>
          </a:prstGeom>
        </p:spPr>
        <p:txBody>
          <a:bodyPr lIns="0" tIns="0" rIns="0" bIns="0" rtlCol="0" anchor="t">
            <a:spAutoFit/>
          </a:bodyPr>
          <a:lstStyle/>
          <a:p>
            <a:pPr algn="l">
              <a:lnSpc>
                <a:spcPts val="4550"/>
              </a:lnSpc>
              <a:spcBef>
                <a:spcPct val="0"/>
              </a:spcBef>
            </a:pPr>
            <a:r>
              <a:rPr lang="en-US" sz="3250" b="1" dirty="0" err="1">
                <a:solidFill>
                  <a:srgbClr val="393939"/>
                </a:solidFill>
                <a:latin typeface="Crimson Pro Bold"/>
                <a:ea typeface="Crimson Pro Bold"/>
                <a:cs typeface="Crimson Pro Bold"/>
                <a:sym typeface="Crimson Pro Bold"/>
              </a:rPr>
              <a:t>Variáveis</a:t>
            </a:r>
            <a:r>
              <a:rPr lang="en-US" sz="3250" b="1" dirty="0">
                <a:solidFill>
                  <a:srgbClr val="393939"/>
                </a:solidFill>
                <a:latin typeface="Crimson Pro Bold"/>
                <a:ea typeface="Crimson Pro Bold"/>
                <a:cs typeface="Crimson Pro Bold"/>
                <a:sym typeface="Crimson Pro Bold"/>
              </a:rPr>
              <a:t> (</a:t>
            </a:r>
            <a:r>
              <a:rPr lang="en-US" sz="3250" b="1" dirty="0" err="1">
                <a:solidFill>
                  <a:srgbClr val="393939"/>
                </a:solidFill>
                <a:latin typeface="Crimson Pro Bold"/>
                <a:ea typeface="Crimson Pro Bold"/>
                <a:cs typeface="Crimson Pro Bold"/>
                <a:sym typeface="Crimson Pro Bold"/>
              </a:rPr>
              <a:t>Internas</a:t>
            </a:r>
            <a:r>
              <a:rPr lang="en-US" sz="3250" b="1" dirty="0">
                <a:solidFill>
                  <a:srgbClr val="393939"/>
                </a:solidFill>
                <a:latin typeface="Crimson Pro Bold"/>
                <a:ea typeface="Crimson Pro Bold"/>
                <a:cs typeface="Crimson Pro Bold"/>
                <a:sym typeface="Crimson Pro Bold"/>
              </a:rPr>
              <a:t>)</a:t>
            </a:r>
          </a:p>
        </p:txBody>
      </p:sp>
      <p:sp>
        <p:nvSpPr>
          <p:cNvPr id="7" name="TextBox 7"/>
          <p:cNvSpPr txBox="1"/>
          <p:nvPr/>
        </p:nvSpPr>
        <p:spPr>
          <a:xfrm>
            <a:off x="10524663" y="3374571"/>
            <a:ext cx="6997608" cy="7143622"/>
          </a:xfrm>
          <a:prstGeom prst="rect">
            <a:avLst/>
          </a:prstGeom>
        </p:spPr>
        <p:txBody>
          <a:bodyPr wrap="square" lIns="0" tIns="0" rIns="0" bIns="0" rtlCol="0" anchor="t">
            <a:spAutoFit/>
          </a:bodyPr>
          <a:lstStyle/>
          <a:p>
            <a:pPr marL="539748" lvl="1" indent="-269874" algn="l">
              <a:lnSpc>
                <a:spcPts val="3499"/>
              </a:lnSpc>
              <a:buFont typeface="Arial"/>
              <a:buChar char="•"/>
            </a:pPr>
            <a:r>
              <a:rPr lang="en-US" sz="2499" dirty="0" err="1">
                <a:solidFill>
                  <a:srgbClr val="393939"/>
                </a:solidFill>
                <a:latin typeface="Crimson Pro" panose="020B0604020202020204" charset="0"/>
                <a:ea typeface="Crimson Pro"/>
                <a:cs typeface="Crimson Pro"/>
                <a:sym typeface="Crimson Pro Bold"/>
              </a:rPr>
              <a:t>Infrações</a:t>
            </a:r>
            <a:r>
              <a:rPr lang="en-US" sz="2499" dirty="0">
                <a:solidFill>
                  <a:srgbClr val="393939"/>
                </a:solidFill>
                <a:latin typeface="Crimson Pro" panose="020B0604020202020204" charset="0"/>
                <a:ea typeface="Crimson Pro"/>
                <a:cs typeface="Crimson Pro"/>
                <a:sym typeface="Crimson Pro Bold"/>
              </a:rPr>
              <a:t> </a:t>
            </a:r>
            <a:r>
              <a:rPr lang="en-US" sz="2499" dirty="0" err="1">
                <a:solidFill>
                  <a:srgbClr val="393939"/>
                </a:solidFill>
                <a:latin typeface="Crimson Pro" panose="020B0604020202020204" charset="0"/>
                <a:ea typeface="Crimson Pro"/>
                <a:cs typeface="Crimson Pro"/>
                <a:sym typeface="Crimson Pro Bold"/>
              </a:rPr>
              <a:t>Ambientais</a:t>
            </a:r>
            <a:endParaRPr lang="en-US" sz="2499" dirty="0">
              <a:solidFill>
                <a:srgbClr val="393939"/>
              </a:solidFill>
              <a:latin typeface="Crimson Pro" panose="020B0604020202020204" charset="0"/>
              <a:ea typeface="Crimson Pro"/>
              <a:cs typeface="Crimson Pro"/>
              <a:sym typeface="Crimson Pro"/>
            </a:endParaRPr>
          </a:p>
          <a:p>
            <a:pPr marL="539748" lvl="1" indent="-269874" algn="l">
              <a:lnSpc>
                <a:spcPts val="3499"/>
              </a:lnSpc>
              <a:buFont typeface="Arial"/>
              <a:buChar char="•"/>
            </a:pPr>
            <a:r>
              <a:rPr lang="en-US" sz="2499" dirty="0" err="1">
                <a:solidFill>
                  <a:srgbClr val="393939"/>
                </a:solidFill>
                <a:latin typeface="Crimson Pro" panose="020B0604020202020204" charset="0"/>
                <a:ea typeface="Crimson Pro Bold"/>
                <a:cs typeface="Crimson Pro Bold"/>
                <a:sym typeface="Crimson Pro Bold"/>
              </a:rPr>
              <a:t>Intensidade</a:t>
            </a:r>
            <a:r>
              <a:rPr lang="en-US" sz="2499" dirty="0">
                <a:solidFill>
                  <a:srgbClr val="393939"/>
                </a:solidFill>
                <a:latin typeface="Crimson Pro" panose="020B0604020202020204" charset="0"/>
                <a:ea typeface="Crimson Pro Bold"/>
                <a:cs typeface="Crimson Pro Bold"/>
                <a:sym typeface="Crimson Pro Bold"/>
              </a:rPr>
              <a:t> da </a:t>
            </a:r>
            <a:r>
              <a:rPr lang="en-US" sz="2499" dirty="0" err="1">
                <a:solidFill>
                  <a:srgbClr val="393939"/>
                </a:solidFill>
                <a:latin typeface="Crimson Pro" panose="020B0604020202020204" charset="0"/>
                <a:ea typeface="Crimson Pro Bold"/>
                <a:cs typeface="Crimson Pro Bold"/>
                <a:sym typeface="Crimson Pro Bold"/>
              </a:rPr>
              <a:t>Supressão</a:t>
            </a:r>
            <a:r>
              <a:rPr lang="en-US" sz="2499" dirty="0">
                <a:solidFill>
                  <a:srgbClr val="393939"/>
                </a:solidFill>
                <a:latin typeface="Crimson Pro" panose="020B0604020202020204" charset="0"/>
                <a:ea typeface="Crimson Pro Bold"/>
                <a:cs typeface="Crimson Pro Bold"/>
                <a:sym typeface="Crimson Pro Bold"/>
              </a:rPr>
              <a:t> da </a:t>
            </a:r>
            <a:r>
              <a:rPr lang="en-US" sz="2499" dirty="0" err="1">
                <a:solidFill>
                  <a:srgbClr val="393939"/>
                </a:solidFill>
                <a:latin typeface="Crimson Pro" panose="020B0604020202020204" charset="0"/>
                <a:ea typeface="Crimson Pro Bold"/>
                <a:cs typeface="Crimson Pro Bold"/>
                <a:sym typeface="Crimson Pro Bold"/>
              </a:rPr>
              <a:t>Vegetação</a:t>
            </a:r>
            <a:r>
              <a:rPr lang="en-US" sz="2499" dirty="0">
                <a:solidFill>
                  <a:srgbClr val="393939"/>
                </a:solidFill>
                <a:latin typeface="Crimson Pro" panose="020B0604020202020204" charset="0"/>
                <a:ea typeface="Crimson Pro Bold"/>
                <a:cs typeface="Crimson Pro Bold"/>
                <a:sym typeface="Crimson Pro Bold"/>
              </a:rPr>
              <a:t> </a:t>
            </a:r>
            <a:r>
              <a:rPr lang="en-US" sz="2499" dirty="0" err="1">
                <a:solidFill>
                  <a:srgbClr val="393939"/>
                </a:solidFill>
                <a:latin typeface="Crimson Pro" panose="020B0604020202020204" charset="0"/>
                <a:ea typeface="Crimson Pro Bold"/>
                <a:cs typeface="Crimson Pro Bold"/>
                <a:sym typeface="Crimson Pro Bold"/>
              </a:rPr>
              <a:t>Nativa</a:t>
            </a:r>
            <a:endParaRPr lang="en-US" sz="2499" u="none" dirty="0">
              <a:solidFill>
                <a:srgbClr val="393939"/>
              </a:solidFill>
              <a:latin typeface="Crimson Pro" panose="020B0604020202020204" charset="0"/>
              <a:ea typeface="Crimson Pro Bold"/>
              <a:cs typeface="Crimson Pro Bold"/>
              <a:sym typeface="Crimson Pro Bold"/>
            </a:endParaRPr>
          </a:p>
          <a:p>
            <a:pPr marL="539748" lvl="1" indent="-269874" algn="l">
              <a:lnSpc>
                <a:spcPts val="3499"/>
              </a:lnSpc>
              <a:buFont typeface="Arial"/>
              <a:buChar char="•"/>
            </a:pPr>
            <a:r>
              <a:rPr lang="en-US" sz="2499" dirty="0" err="1">
                <a:solidFill>
                  <a:srgbClr val="393939"/>
                </a:solidFill>
                <a:latin typeface="Crimson Pro" panose="020B0604020202020204" charset="0"/>
                <a:ea typeface="Crimson Pro"/>
                <a:cs typeface="Crimson Pro"/>
                <a:sym typeface="Crimson Pro Bold"/>
              </a:rPr>
              <a:t>Focos</a:t>
            </a:r>
            <a:r>
              <a:rPr lang="en-US" sz="2499" dirty="0">
                <a:solidFill>
                  <a:srgbClr val="393939"/>
                </a:solidFill>
                <a:latin typeface="Crimson Pro" panose="020B0604020202020204" charset="0"/>
                <a:ea typeface="Crimson Pro"/>
                <a:cs typeface="Crimson Pro"/>
                <a:sym typeface="Crimson Pro Bold"/>
              </a:rPr>
              <a:t> de </a:t>
            </a:r>
            <a:r>
              <a:rPr lang="en-US" sz="2499" dirty="0" err="1">
                <a:solidFill>
                  <a:srgbClr val="393939"/>
                </a:solidFill>
                <a:latin typeface="Crimson Pro" panose="020B0604020202020204" charset="0"/>
                <a:ea typeface="Crimson Pro"/>
                <a:cs typeface="Crimson Pro"/>
                <a:sym typeface="Crimson Pro Bold"/>
              </a:rPr>
              <a:t>Queimada</a:t>
            </a:r>
            <a:endParaRPr lang="en-US" sz="2499" u="none" dirty="0">
              <a:solidFill>
                <a:srgbClr val="393939"/>
              </a:solidFill>
              <a:latin typeface="Crimson Pro" panose="020B0604020202020204" charset="0"/>
              <a:ea typeface="Crimson Pro"/>
              <a:cs typeface="Crimson Pro"/>
              <a:sym typeface="Crimson Pro"/>
            </a:endParaRPr>
          </a:p>
          <a:p>
            <a:pPr marL="539748" lvl="1" indent="-269874" algn="l">
              <a:lnSpc>
                <a:spcPts val="3499"/>
              </a:lnSpc>
              <a:buFont typeface="Arial"/>
              <a:buChar char="•"/>
            </a:pPr>
            <a:r>
              <a:rPr lang="en-US" sz="2499" u="none" dirty="0" err="1">
                <a:solidFill>
                  <a:srgbClr val="393939"/>
                </a:solidFill>
                <a:latin typeface="Crimson Pro" panose="020B0604020202020204" charset="0"/>
                <a:ea typeface="Crimson Pro Bold"/>
                <a:cs typeface="Crimson Pro Bold"/>
                <a:sym typeface="Crimson Pro Bold"/>
              </a:rPr>
              <a:t>Proporção</a:t>
            </a:r>
            <a:r>
              <a:rPr lang="en-US" sz="2499" u="none" dirty="0">
                <a:solidFill>
                  <a:srgbClr val="393939"/>
                </a:solidFill>
                <a:latin typeface="Crimson Pro" panose="020B0604020202020204" charset="0"/>
                <a:ea typeface="Crimson Pro Bold"/>
                <a:cs typeface="Crimson Pro Bold"/>
                <a:sym typeface="Crimson Pro Bold"/>
              </a:rPr>
              <a:t> de </a:t>
            </a:r>
            <a:r>
              <a:rPr lang="en-US" sz="2499" u="none" dirty="0" err="1">
                <a:solidFill>
                  <a:srgbClr val="393939"/>
                </a:solidFill>
                <a:latin typeface="Crimson Pro" panose="020B0604020202020204" charset="0"/>
                <a:ea typeface="Crimson Pro Bold"/>
                <a:cs typeface="Crimson Pro Bold"/>
                <a:sym typeface="Crimson Pro Bold"/>
              </a:rPr>
              <a:t>Vegetação</a:t>
            </a:r>
            <a:r>
              <a:rPr lang="en-US" sz="2499" u="none" dirty="0">
                <a:solidFill>
                  <a:srgbClr val="393939"/>
                </a:solidFill>
                <a:latin typeface="Crimson Pro" panose="020B0604020202020204" charset="0"/>
                <a:ea typeface="Crimson Pro Bold"/>
                <a:cs typeface="Crimson Pro Bold"/>
                <a:sym typeface="Crimson Pro Bold"/>
              </a:rPr>
              <a:t> </a:t>
            </a:r>
            <a:r>
              <a:rPr lang="en-US" sz="2499" u="none" dirty="0" err="1">
                <a:solidFill>
                  <a:srgbClr val="393939"/>
                </a:solidFill>
                <a:latin typeface="Crimson Pro" panose="020B0604020202020204" charset="0"/>
                <a:ea typeface="Crimson Pro Bold"/>
                <a:cs typeface="Crimson Pro Bold"/>
                <a:sym typeface="Crimson Pro Bold"/>
              </a:rPr>
              <a:t>Nativa</a:t>
            </a:r>
            <a:endParaRPr lang="en-US" sz="2499" u="none" dirty="0">
              <a:solidFill>
                <a:srgbClr val="393939"/>
              </a:solidFill>
              <a:latin typeface="Crimson Pro" panose="020B0604020202020204" charset="0"/>
              <a:ea typeface="Crimson Pro Bold"/>
              <a:cs typeface="Crimson Pro Bold"/>
              <a:sym typeface="Crimson Pro Bold"/>
            </a:endParaRPr>
          </a:p>
          <a:p>
            <a:pPr marL="539748" lvl="1" indent="-269874">
              <a:lnSpc>
                <a:spcPts val="3499"/>
              </a:lnSpc>
              <a:buFont typeface="Arial"/>
              <a:buChar char="•"/>
            </a:pPr>
            <a:r>
              <a:rPr lang="en-US" sz="2499" u="none" dirty="0" err="1">
                <a:solidFill>
                  <a:srgbClr val="393939"/>
                </a:solidFill>
                <a:latin typeface="Crimson Pro" panose="020B0604020202020204" charset="0"/>
                <a:ea typeface="Crimson Pro Bold"/>
                <a:cs typeface="Crimson Pro Bold"/>
                <a:sym typeface="Crimson Pro Bold"/>
              </a:rPr>
              <a:t>Densidade</a:t>
            </a:r>
            <a:r>
              <a:rPr lang="en-US" sz="2499" u="none" dirty="0">
                <a:solidFill>
                  <a:srgbClr val="393939"/>
                </a:solidFill>
                <a:latin typeface="Crimson Pro" panose="020B0604020202020204" charset="0"/>
                <a:ea typeface="Crimson Pro Bold"/>
                <a:cs typeface="Crimson Pro Bold"/>
                <a:sym typeface="Crimson Pro Bold"/>
              </a:rPr>
              <a:t> de </a:t>
            </a:r>
            <a:r>
              <a:rPr lang="en-US" sz="2499" u="none" dirty="0" err="1">
                <a:solidFill>
                  <a:srgbClr val="393939"/>
                </a:solidFill>
                <a:latin typeface="Crimson Pro" panose="020B0604020202020204" charset="0"/>
                <a:ea typeface="Crimson Pro Bold"/>
                <a:cs typeface="Crimson Pro Bold"/>
                <a:sym typeface="Crimson Pro Bold"/>
              </a:rPr>
              <a:t>Rodovias</a:t>
            </a:r>
            <a:r>
              <a:rPr lang="en-US" sz="2499" u="none" dirty="0">
                <a:solidFill>
                  <a:srgbClr val="393939"/>
                </a:solidFill>
                <a:latin typeface="Crimson Pro" panose="020B0604020202020204" charset="0"/>
                <a:ea typeface="Crimson Pro Bold"/>
                <a:cs typeface="Crimson Pro Bold"/>
                <a:sym typeface="Crimson Pro Bold"/>
              </a:rPr>
              <a:t> </a:t>
            </a:r>
            <a:endParaRPr lang="en-US" sz="2499" u="none" dirty="0">
              <a:solidFill>
                <a:srgbClr val="393939"/>
              </a:solidFill>
              <a:latin typeface="Crimson Pro" panose="020B0604020202020204" charset="0"/>
              <a:ea typeface="Crimson Pro"/>
              <a:cs typeface="Crimson Pro"/>
              <a:sym typeface="Crimson Pro"/>
            </a:endParaRPr>
          </a:p>
          <a:p>
            <a:pPr marL="539748" lvl="1" indent="-269874">
              <a:lnSpc>
                <a:spcPts val="3499"/>
              </a:lnSpc>
              <a:buFont typeface="Arial"/>
              <a:buChar char="•"/>
            </a:pPr>
            <a:r>
              <a:rPr lang="en-US" sz="2499" u="none" dirty="0" err="1">
                <a:solidFill>
                  <a:srgbClr val="393939"/>
                </a:solidFill>
                <a:latin typeface="Crimson Pro" panose="020B0604020202020204" charset="0"/>
                <a:ea typeface="Crimson Pro Bold"/>
                <a:cs typeface="Crimson Pro Bold"/>
                <a:sym typeface="Crimson Pro Bold"/>
              </a:rPr>
              <a:t>Densidade</a:t>
            </a:r>
            <a:r>
              <a:rPr lang="en-US" sz="2499" u="none" dirty="0">
                <a:solidFill>
                  <a:srgbClr val="393939"/>
                </a:solidFill>
                <a:latin typeface="Crimson Pro" panose="020B0604020202020204" charset="0"/>
                <a:ea typeface="Crimson Pro Bold"/>
                <a:cs typeface="Crimson Pro Bold"/>
                <a:sym typeface="Crimson Pro Bold"/>
              </a:rPr>
              <a:t> de </a:t>
            </a:r>
            <a:r>
              <a:rPr lang="en-US" sz="2499" u="none" dirty="0" err="1">
                <a:solidFill>
                  <a:srgbClr val="393939"/>
                </a:solidFill>
                <a:latin typeface="Crimson Pro" panose="020B0604020202020204" charset="0"/>
                <a:ea typeface="Crimson Pro Bold"/>
                <a:cs typeface="Crimson Pro Bold"/>
                <a:sym typeface="Crimson Pro Bold"/>
              </a:rPr>
              <a:t>Ferrovias</a:t>
            </a:r>
            <a:endParaRPr lang="en-US" sz="2499" u="none" dirty="0">
              <a:solidFill>
                <a:srgbClr val="393939"/>
              </a:solidFill>
              <a:latin typeface="Crimson Pro" panose="020B0604020202020204" charset="0"/>
              <a:ea typeface="Crimson Pro"/>
              <a:cs typeface="Crimson Pro"/>
              <a:sym typeface="Crimson Pro"/>
            </a:endParaRPr>
          </a:p>
          <a:p>
            <a:pPr marL="539748" lvl="1" indent="-269874">
              <a:lnSpc>
                <a:spcPts val="3499"/>
              </a:lnSpc>
              <a:buFont typeface="Arial"/>
              <a:buChar char="•"/>
            </a:pPr>
            <a:r>
              <a:rPr lang="en-US" sz="2499" u="none" dirty="0" err="1">
                <a:solidFill>
                  <a:srgbClr val="393939"/>
                </a:solidFill>
                <a:latin typeface="Crimson Pro" panose="020B0604020202020204" charset="0"/>
                <a:ea typeface="Crimson Pro Bold"/>
                <a:cs typeface="Crimson Pro Bold"/>
                <a:sym typeface="Crimson Pro Bold"/>
              </a:rPr>
              <a:t>Densidade</a:t>
            </a:r>
            <a:r>
              <a:rPr lang="en-US" sz="2499" u="none" dirty="0">
                <a:solidFill>
                  <a:srgbClr val="393939"/>
                </a:solidFill>
                <a:latin typeface="Crimson Pro" panose="020B0604020202020204" charset="0"/>
                <a:ea typeface="Crimson Pro Bold"/>
                <a:cs typeface="Crimson Pro Bold"/>
                <a:sym typeface="Crimson Pro Bold"/>
              </a:rPr>
              <a:t> de </a:t>
            </a:r>
            <a:r>
              <a:rPr lang="en-US" sz="2499" u="none" dirty="0" err="1">
                <a:solidFill>
                  <a:srgbClr val="393939"/>
                </a:solidFill>
                <a:latin typeface="Crimson Pro" panose="020B0604020202020204" charset="0"/>
                <a:ea typeface="Crimson Pro Bold"/>
                <a:cs typeface="Crimson Pro Bold"/>
                <a:sym typeface="Crimson Pro Bold"/>
              </a:rPr>
              <a:t>Dutovias</a:t>
            </a:r>
            <a:endParaRPr lang="en-US" sz="2499" u="none" dirty="0">
              <a:solidFill>
                <a:srgbClr val="393939"/>
              </a:solidFill>
              <a:latin typeface="Crimson Pro" panose="020B0604020202020204" charset="0"/>
              <a:ea typeface="Crimson Pro"/>
              <a:cs typeface="Crimson Pro"/>
              <a:sym typeface="Crimson Pro"/>
            </a:endParaRPr>
          </a:p>
          <a:p>
            <a:pPr marL="539748" lvl="1" indent="-269874">
              <a:lnSpc>
                <a:spcPts val="3499"/>
              </a:lnSpc>
              <a:buFont typeface="Arial"/>
              <a:buChar char="•"/>
            </a:pPr>
            <a:r>
              <a:rPr lang="en-US" sz="2499" u="none" dirty="0" err="1">
                <a:solidFill>
                  <a:srgbClr val="393939"/>
                </a:solidFill>
                <a:latin typeface="Crimson Pro" panose="020B0604020202020204" charset="0"/>
                <a:ea typeface="Crimson Pro Bold"/>
                <a:cs typeface="Crimson Pro Bold"/>
                <a:sym typeface="Crimson Pro Bold"/>
              </a:rPr>
              <a:t>Densidade</a:t>
            </a:r>
            <a:r>
              <a:rPr lang="en-US" sz="2499" u="none" dirty="0">
                <a:solidFill>
                  <a:srgbClr val="393939"/>
                </a:solidFill>
                <a:latin typeface="Crimson Pro" panose="020B0604020202020204" charset="0"/>
                <a:ea typeface="Crimson Pro Bold"/>
                <a:cs typeface="Crimson Pro Bold"/>
                <a:sym typeface="Crimson Pro Bold"/>
              </a:rPr>
              <a:t> de </a:t>
            </a:r>
            <a:r>
              <a:rPr lang="en-US" sz="2499" u="none" dirty="0" err="1">
                <a:solidFill>
                  <a:srgbClr val="393939"/>
                </a:solidFill>
                <a:latin typeface="Crimson Pro" panose="020B0604020202020204" charset="0"/>
                <a:ea typeface="Crimson Pro Bold"/>
                <a:cs typeface="Crimson Pro Bold"/>
                <a:sym typeface="Crimson Pro Bold"/>
              </a:rPr>
              <a:t>Linhas</a:t>
            </a:r>
            <a:r>
              <a:rPr lang="en-US" sz="2499" u="none" dirty="0">
                <a:solidFill>
                  <a:srgbClr val="393939"/>
                </a:solidFill>
                <a:latin typeface="Crimson Pro" panose="020B0604020202020204" charset="0"/>
                <a:ea typeface="Crimson Pro Bold"/>
                <a:cs typeface="Crimson Pro Bold"/>
                <a:sym typeface="Crimson Pro Bold"/>
              </a:rPr>
              <a:t> de </a:t>
            </a:r>
            <a:r>
              <a:rPr lang="en-US" sz="2499" u="none" dirty="0" err="1">
                <a:solidFill>
                  <a:srgbClr val="393939"/>
                </a:solidFill>
                <a:latin typeface="Crimson Pro" panose="020B0604020202020204" charset="0"/>
                <a:ea typeface="Crimson Pro Bold"/>
                <a:cs typeface="Crimson Pro Bold"/>
                <a:sym typeface="Crimson Pro Bold"/>
              </a:rPr>
              <a:t>Transmissão</a:t>
            </a:r>
            <a:endParaRPr lang="en-US" sz="2499" u="none" dirty="0">
              <a:solidFill>
                <a:srgbClr val="393939"/>
              </a:solidFill>
              <a:latin typeface="Crimson Pro" panose="020B0604020202020204" charset="0"/>
              <a:ea typeface="Crimson Pro Bold"/>
              <a:cs typeface="Crimson Pro Bold"/>
              <a:sym typeface="Crimson Pro Bold"/>
            </a:endParaRPr>
          </a:p>
          <a:p>
            <a:pPr marL="539748" lvl="1" indent="-269874">
              <a:lnSpc>
                <a:spcPts val="3499"/>
              </a:lnSpc>
              <a:buFont typeface="Arial"/>
              <a:buChar char="•"/>
            </a:pPr>
            <a:r>
              <a:rPr lang="en-US" sz="2499" dirty="0" err="1">
                <a:solidFill>
                  <a:srgbClr val="393939"/>
                </a:solidFill>
                <a:latin typeface="Crimson Pro" panose="020B0604020202020204" charset="0"/>
                <a:ea typeface="Crimson Pro"/>
                <a:cs typeface="Crimson Pro"/>
                <a:sym typeface="Crimson Pro Bold"/>
              </a:rPr>
              <a:t>Sobreposição</a:t>
            </a:r>
            <a:r>
              <a:rPr lang="en-US" sz="2499" dirty="0">
                <a:solidFill>
                  <a:srgbClr val="393939"/>
                </a:solidFill>
                <a:latin typeface="Crimson Pro" panose="020B0604020202020204" charset="0"/>
                <a:ea typeface="Crimson Pro"/>
                <a:cs typeface="Crimson Pro"/>
                <a:sym typeface="Crimson Pro Bold"/>
              </a:rPr>
              <a:t> entre </a:t>
            </a:r>
            <a:r>
              <a:rPr lang="en-US" sz="2499" dirty="0" err="1">
                <a:solidFill>
                  <a:srgbClr val="393939"/>
                </a:solidFill>
                <a:latin typeface="Crimson Pro" panose="020B0604020202020204" charset="0"/>
                <a:ea typeface="Crimson Pro"/>
                <a:cs typeface="Crimson Pro"/>
                <a:sym typeface="Crimson Pro Bold"/>
              </a:rPr>
              <a:t>Unidades</a:t>
            </a:r>
            <a:r>
              <a:rPr lang="en-US" sz="2499" dirty="0">
                <a:solidFill>
                  <a:srgbClr val="393939"/>
                </a:solidFill>
                <a:latin typeface="Crimson Pro" panose="020B0604020202020204" charset="0"/>
                <a:ea typeface="Crimson Pro"/>
                <a:cs typeface="Crimson Pro"/>
                <a:sym typeface="Crimson Pro Bold"/>
              </a:rPr>
              <a:t> de </a:t>
            </a:r>
            <a:r>
              <a:rPr lang="en-US" sz="2499" dirty="0" err="1">
                <a:solidFill>
                  <a:srgbClr val="393939"/>
                </a:solidFill>
                <a:latin typeface="Crimson Pro" panose="020B0604020202020204" charset="0"/>
                <a:ea typeface="Crimson Pro"/>
                <a:cs typeface="Crimson Pro"/>
                <a:sym typeface="Crimson Pro Bold"/>
              </a:rPr>
              <a:t>Conservação</a:t>
            </a:r>
            <a:endParaRPr lang="en-US" sz="2499" u="none" dirty="0">
              <a:solidFill>
                <a:srgbClr val="393939"/>
              </a:solidFill>
              <a:latin typeface="Crimson Pro" panose="020B0604020202020204" charset="0"/>
              <a:ea typeface="Crimson Pro"/>
              <a:cs typeface="Crimson Pro"/>
              <a:sym typeface="Crimson Pro"/>
            </a:endParaRPr>
          </a:p>
          <a:p>
            <a:pPr marL="539748" lvl="1" indent="-269874">
              <a:lnSpc>
                <a:spcPts val="3499"/>
              </a:lnSpc>
              <a:buFont typeface="Arial"/>
              <a:buChar char="•"/>
            </a:pPr>
            <a:r>
              <a:rPr lang="en-US" sz="2499" u="none" dirty="0" err="1">
                <a:solidFill>
                  <a:srgbClr val="393939"/>
                </a:solidFill>
                <a:latin typeface="Crimson Pro" panose="020B0604020202020204" charset="0"/>
                <a:ea typeface="Crimson Pro Bold"/>
                <a:cs typeface="Crimson Pro Bold"/>
                <a:sym typeface="Crimson Pro Bold"/>
              </a:rPr>
              <a:t>População</a:t>
            </a:r>
            <a:r>
              <a:rPr lang="en-US" sz="2499" u="none" dirty="0">
                <a:solidFill>
                  <a:srgbClr val="393939"/>
                </a:solidFill>
                <a:latin typeface="Crimson Pro" panose="020B0604020202020204" charset="0"/>
                <a:ea typeface="Crimson Pro Bold"/>
                <a:cs typeface="Crimson Pro Bold"/>
                <a:sym typeface="Crimson Pro Bold"/>
              </a:rPr>
              <a:t> </a:t>
            </a:r>
            <a:r>
              <a:rPr lang="en-US" sz="2499" u="none" dirty="0" err="1">
                <a:solidFill>
                  <a:srgbClr val="393939"/>
                </a:solidFill>
                <a:latin typeface="Crimson Pro" panose="020B0604020202020204" charset="0"/>
                <a:ea typeface="Crimson Pro Bold"/>
                <a:cs typeface="Crimson Pro Bold"/>
                <a:sym typeface="Crimson Pro Bold"/>
              </a:rPr>
              <a:t>Tradicional</a:t>
            </a:r>
            <a:endParaRPr lang="en-US" sz="2499" u="none" dirty="0">
              <a:solidFill>
                <a:srgbClr val="393939"/>
              </a:solidFill>
              <a:latin typeface="Crimson Pro" panose="020B0604020202020204" charset="0"/>
              <a:ea typeface="Crimson Pro Bold"/>
              <a:cs typeface="Crimson Pro Bold"/>
              <a:sym typeface="Crimson Pro Bold"/>
            </a:endParaRPr>
          </a:p>
          <a:p>
            <a:pPr marL="539748" lvl="1" indent="-269874">
              <a:lnSpc>
                <a:spcPts val="3499"/>
              </a:lnSpc>
              <a:buFont typeface="Arial"/>
              <a:buChar char="•"/>
            </a:pPr>
            <a:r>
              <a:rPr lang="en-US" sz="2499" dirty="0" err="1">
                <a:solidFill>
                  <a:srgbClr val="393939"/>
                </a:solidFill>
                <a:latin typeface="Crimson Pro" panose="020B0604020202020204" charset="0"/>
                <a:ea typeface="Crimson Pro"/>
                <a:cs typeface="Crimson Pro"/>
                <a:sym typeface="Crimson Pro Bold"/>
              </a:rPr>
              <a:t>Área</a:t>
            </a:r>
            <a:r>
              <a:rPr lang="en-US" sz="2499" dirty="0">
                <a:solidFill>
                  <a:srgbClr val="393939"/>
                </a:solidFill>
                <a:latin typeface="Crimson Pro" panose="020B0604020202020204" charset="0"/>
                <a:ea typeface="Crimson Pro"/>
                <a:cs typeface="Crimson Pro"/>
                <a:sym typeface="Crimson Pro Bold"/>
              </a:rPr>
              <a:t> da UC</a:t>
            </a:r>
            <a:endParaRPr lang="en-US" sz="2499" u="none" dirty="0">
              <a:solidFill>
                <a:srgbClr val="393939"/>
              </a:solidFill>
              <a:latin typeface="Crimson Pro" panose="020B0604020202020204" charset="0"/>
              <a:ea typeface="Crimson Pro"/>
              <a:cs typeface="Crimson Pro"/>
              <a:sym typeface="Crimson Pro"/>
            </a:endParaRPr>
          </a:p>
          <a:p>
            <a:pPr marL="539748" lvl="1" indent="-269874">
              <a:lnSpc>
                <a:spcPts val="3499"/>
              </a:lnSpc>
              <a:buFont typeface="Arial"/>
              <a:buChar char="•"/>
            </a:pPr>
            <a:r>
              <a:rPr lang="en-US" sz="2499" u="none" dirty="0" err="1">
                <a:solidFill>
                  <a:srgbClr val="393939"/>
                </a:solidFill>
                <a:latin typeface="Crimson Pro" panose="020B0604020202020204" charset="0"/>
                <a:ea typeface="Crimson Pro"/>
                <a:cs typeface="Crimson Pro"/>
                <a:sym typeface="Crimson Pro Bold"/>
              </a:rPr>
              <a:t>Fator</a:t>
            </a:r>
            <a:r>
              <a:rPr lang="en-US" sz="2499" u="none" dirty="0">
                <a:solidFill>
                  <a:srgbClr val="393939"/>
                </a:solidFill>
                <a:latin typeface="Crimson Pro" panose="020B0604020202020204" charset="0"/>
                <a:ea typeface="Crimson Pro"/>
                <a:cs typeface="Crimson Pro"/>
                <a:sym typeface="Crimson Pro Bold"/>
              </a:rPr>
              <a:t> de Forma  (</a:t>
            </a:r>
            <a:r>
              <a:rPr lang="pl-PL" sz="2499" u="none" dirty="0">
                <a:solidFill>
                  <a:srgbClr val="393939"/>
                </a:solidFill>
                <a:latin typeface="Crimson Pro" panose="020B0604020202020204" charset="0"/>
                <a:ea typeface="Crimson Pro"/>
                <a:cs typeface="Crimson Pro"/>
                <a:sym typeface="Crimson Pro Bold"/>
              </a:rPr>
              <a:t>IC = 20 / (2 * pi * 3)</a:t>
            </a:r>
            <a:r>
              <a:rPr lang="pt-BR" sz="2499" u="none" dirty="0">
                <a:solidFill>
                  <a:srgbClr val="393939"/>
                </a:solidFill>
                <a:latin typeface="Crimson Pro" panose="020B0604020202020204" charset="0"/>
                <a:ea typeface="Crimson Pro"/>
                <a:cs typeface="Crimson Pro"/>
                <a:sym typeface="Crimson Pro Bold"/>
              </a:rPr>
              <a:t>)</a:t>
            </a:r>
            <a:endParaRPr lang="en-US" sz="2499" u="none" dirty="0">
              <a:solidFill>
                <a:srgbClr val="393939"/>
              </a:solidFill>
              <a:latin typeface="Crimson Pro" panose="020B0604020202020204" charset="0"/>
              <a:ea typeface="Crimson Pro"/>
              <a:cs typeface="Crimson Pro"/>
              <a:sym typeface="Crimson Pro"/>
            </a:endParaRPr>
          </a:p>
          <a:p>
            <a:pPr marL="539748" lvl="1" indent="-269874">
              <a:lnSpc>
                <a:spcPts val="3499"/>
              </a:lnSpc>
              <a:buFont typeface="Arial"/>
              <a:buChar char="•"/>
            </a:pPr>
            <a:endParaRPr lang="en-US" sz="2499" u="none" dirty="0">
              <a:solidFill>
                <a:srgbClr val="393939"/>
              </a:solidFill>
              <a:latin typeface="Crimson Pro"/>
              <a:ea typeface="Crimson Pro"/>
              <a:cs typeface="Crimson Pro"/>
              <a:sym typeface="Crimson Pro"/>
            </a:endParaRPr>
          </a:p>
          <a:p>
            <a:pPr marL="539748" lvl="1" indent="-269874">
              <a:lnSpc>
                <a:spcPts val="3499"/>
              </a:lnSpc>
              <a:buFont typeface="Arial"/>
              <a:buChar char="•"/>
            </a:pPr>
            <a:endParaRPr lang="en-US" sz="2499" u="none" dirty="0">
              <a:solidFill>
                <a:srgbClr val="393939"/>
              </a:solidFill>
              <a:latin typeface="Crimson Pro"/>
              <a:ea typeface="Crimson Pro"/>
              <a:cs typeface="Crimson Pro"/>
              <a:sym typeface="Crimson Pro"/>
            </a:endParaRPr>
          </a:p>
          <a:p>
            <a:pPr marL="539748" lvl="1" indent="-269874" algn="l">
              <a:lnSpc>
                <a:spcPts val="3499"/>
              </a:lnSpc>
              <a:buFont typeface="Arial"/>
              <a:buChar char="•"/>
            </a:pPr>
            <a:endParaRPr lang="en-US" sz="2499" u="none" dirty="0">
              <a:solidFill>
                <a:srgbClr val="393939"/>
              </a:solidFill>
              <a:latin typeface="Crimson Pro"/>
              <a:ea typeface="Crimson Pro"/>
              <a:cs typeface="Crimson Pro"/>
              <a:sym typeface="Crimson Pro"/>
            </a:endParaRPr>
          </a:p>
          <a:p>
            <a:pPr marL="0" lvl="0" indent="0" algn="l">
              <a:lnSpc>
                <a:spcPts val="3499"/>
              </a:lnSpc>
            </a:pPr>
            <a:endParaRPr lang="en-US" sz="2499" u="none" dirty="0">
              <a:solidFill>
                <a:srgbClr val="393939"/>
              </a:solidFill>
              <a:latin typeface="Crimson Pro"/>
              <a:ea typeface="Crimson Pro"/>
              <a:cs typeface="Crimson Pro"/>
              <a:sym typeface="Crimson Pro"/>
            </a:endParaRPr>
          </a:p>
        </p:txBody>
      </p:sp>
      <p:sp>
        <p:nvSpPr>
          <p:cNvPr id="8" name="TextBox 8"/>
          <p:cNvSpPr txBox="1"/>
          <p:nvPr/>
        </p:nvSpPr>
        <p:spPr>
          <a:xfrm>
            <a:off x="981540" y="466587"/>
            <a:ext cx="9543123" cy="1333698"/>
          </a:xfrm>
          <a:prstGeom prst="rect">
            <a:avLst/>
          </a:prstGeom>
        </p:spPr>
        <p:txBody>
          <a:bodyPr wrap="square" lIns="0" tIns="0" rIns="0" bIns="0" rtlCol="0" anchor="t">
            <a:spAutoFit/>
          </a:bodyPr>
          <a:lstStyle/>
          <a:p>
            <a:pPr marL="0" lvl="0" indent="0" algn="l">
              <a:lnSpc>
                <a:spcPts val="10449"/>
              </a:lnSpc>
            </a:pPr>
            <a:r>
              <a:rPr lang="en-US" sz="9499" dirty="0" err="1">
                <a:solidFill>
                  <a:srgbClr val="393939"/>
                </a:solidFill>
                <a:latin typeface="Crimson Pro"/>
                <a:ea typeface="Crimson Pro"/>
                <a:cs typeface="Crimson Pro"/>
                <a:sym typeface="Crimson Pro"/>
              </a:rPr>
              <a:t>Sensibilidade</a:t>
            </a:r>
            <a:endParaRPr lang="en-US" sz="9499" dirty="0">
              <a:solidFill>
                <a:srgbClr val="393939"/>
              </a:solidFill>
              <a:latin typeface="Crimson Pro"/>
              <a:ea typeface="Crimson Pro"/>
              <a:cs typeface="Crimson Pro"/>
              <a:sym typeface="Crimson Pro"/>
            </a:endParaRPr>
          </a:p>
        </p:txBody>
      </p:sp>
      <p:sp>
        <p:nvSpPr>
          <p:cNvPr id="10" name="CaixaDeTexto 9">
            <a:extLst>
              <a:ext uri="{FF2B5EF4-FFF2-40B4-BE49-F238E27FC236}">
                <a16:creationId xmlns:a16="http://schemas.microsoft.com/office/drawing/2014/main" id="{B857454E-E9A7-45C9-A322-FE018EA5D43A}"/>
              </a:ext>
            </a:extLst>
          </p:cNvPr>
          <p:cNvSpPr txBox="1"/>
          <p:nvPr/>
        </p:nvSpPr>
        <p:spPr>
          <a:xfrm>
            <a:off x="981539" y="2247900"/>
            <a:ext cx="7674347" cy="6678751"/>
          </a:xfrm>
          <a:prstGeom prst="rect">
            <a:avLst/>
          </a:prstGeom>
          <a:noFill/>
        </p:spPr>
        <p:txBody>
          <a:bodyPr wrap="square">
            <a:spAutoFit/>
          </a:bodyPr>
          <a:lstStyle/>
          <a:p>
            <a:pPr algn="just"/>
            <a:r>
              <a:rPr lang="el-GR" sz="4400" b="1" dirty="0">
                <a:solidFill>
                  <a:schemeClr val="tx1">
                    <a:lumMod val="75000"/>
                    <a:lumOff val="25000"/>
                  </a:schemeClr>
                </a:solidFill>
                <a:effectLst/>
                <a:latin typeface="Crimson Pro" panose="020B0604020202020204" charset="0"/>
                <a:ea typeface="Times New Roman" panose="02020603050405020304" pitchFamily="18" charset="0"/>
              </a:rPr>
              <a:t>SE = Σ (Sⱼ × Wⱼ) / Σ Wⱼ</a:t>
            </a:r>
            <a:endParaRPr lang="pt-BR" sz="2000" dirty="0">
              <a:solidFill>
                <a:schemeClr val="tx1">
                  <a:lumMod val="75000"/>
                  <a:lumOff val="25000"/>
                </a:schemeClr>
              </a:solidFill>
              <a:effectLst/>
              <a:latin typeface="Crimson Pro" panose="020B0604020202020204" charset="0"/>
              <a:ea typeface="Times New Roman" panose="02020603050405020304" pitchFamily="18" charset="0"/>
            </a:endParaRPr>
          </a:p>
          <a:p>
            <a:pPr algn="just"/>
            <a:endParaRPr lang="pt-BR" sz="2400" dirty="0">
              <a:solidFill>
                <a:schemeClr val="tx1">
                  <a:lumMod val="75000"/>
                  <a:lumOff val="25000"/>
                </a:schemeClr>
              </a:solidFill>
              <a:effectLst/>
              <a:latin typeface="Crimson Pro" panose="020B0604020202020204" charset="0"/>
              <a:ea typeface="Times New Roman" panose="02020603050405020304" pitchFamily="18" charset="0"/>
            </a:endParaRPr>
          </a:p>
          <a:p>
            <a:pPr algn="just"/>
            <a:r>
              <a:rPr lang="pt-BR" sz="2400" dirty="0">
                <a:solidFill>
                  <a:schemeClr val="tx1">
                    <a:lumMod val="75000"/>
                    <a:lumOff val="25000"/>
                  </a:schemeClr>
                </a:solidFill>
                <a:latin typeface="Crimson Pro" panose="020B0604020202020204" charset="0"/>
                <a:ea typeface="Times New Roman" panose="02020603050405020304" pitchFamily="18" charset="0"/>
              </a:rPr>
              <a:t>Com:</a:t>
            </a:r>
          </a:p>
          <a:p>
            <a:pPr algn="just"/>
            <a:endParaRPr lang="pt-BR" sz="2400" dirty="0">
              <a:solidFill>
                <a:schemeClr val="tx1">
                  <a:lumMod val="75000"/>
                  <a:lumOff val="25000"/>
                </a:schemeClr>
              </a:solidFill>
              <a:latin typeface="Crimson Pro" panose="020B0604020202020204" charset="0"/>
              <a:ea typeface="Times New Roman" panose="02020603050405020304" pitchFamily="18" charset="0"/>
            </a:endParaRPr>
          </a:p>
          <a:p>
            <a:pPr algn="just"/>
            <a:r>
              <a:rPr lang="pt-BR" sz="2400" b="1" dirty="0">
                <a:solidFill>
                  <a:schemeClr val="tx1">
                    <a:lumMod val="75000"/>
                    <a:lumOff val="25000"/>
                  </a:schemeClr>
                </a:solidFill>
                <a:latin typeface="Crimson Pro" panose="020B0604020202020204" charset="0"/>
                <a:ea typeface="Times New Roman" panose="02020603050405020304" pitchFamily="18" charset="0"/>
              </a:rPr>
              <a:t>Sⱼ: </a:t>
            </a:r>
            <a:r>
              <a:rPr lang="pt-BR" sz="2400" dirty="0">
                <a:solidFill>
                  <a:schemeClr val="tx1">
                    <a:lumMod val="75000"/>
                    <a:lumOff val="25000"/>
                  </a:schemeClr>
                </a:solidFill>
                <a:latin typeface="Crimson Pro" panose="020B0604020202020204" charset="0"/>
                <a:ea typeface="Times New Roman" panose="02020603050405020304" pitchFamily="18" charset="0"/>
              </a:rPr>
              <a:t>valor do atributo j normalizado para a UC, calculado segundo a fórmula </a:t>
            </a:r>
            <a:r>
              <a:rPr lang="pt-BR" sz="2400" b="1" dirty="0">
                <a:solidFill>
                  <a:schemeClr val="tx1">
                    <a:lumMod val="75000"/>
                    <a:lumOff val="25000"/>
                  </a:schemeClr>
                </a:solidFill>
                <a:latin typeface="Crimson Pro" panose="020B0604020202020204" charset="0"/>
                <a:ea typeface="Times New Roman" panose="02020603050405020304" pitchFamily="18" charset="0"/>
              </a:rPr>
              <a:t>Sⱼ = (vⱼ - minⱼ) / (</a:t>
            </a:r>
            <a:r>
              <a:rPr lang="pt-BR" sz="2400" b="1" dirty="0" err="1">
                <a:solidFill>
                  <a:schemeClr val="tx1">
                    <a:lumMod val="75000"/>
                    <a:lumOff val="25000"/>
                  </a:schemeClr>
                </a:solidFill>
                <a:latin typeface="Crimson Pro" panose="020B0604020202020204" charset="0"/>
                <a:ea typeface="Times New Roman" panose="02020603050405020304" pitchFamily="18" charset="0"/>
              </a:rPr>
              <a:t>max</a:t>
            </a:r>
            <a:r>
              <a:rPr lang="pt-BR" sz="2400" b="1" dirty="0">
                <a:solidFill>
                  <a:schemeClr val="tx1">
                    <a:lumMod val="75000"/>
                    <a:lumOff val="25000"/>
                  </a:schemeClr>
                </a:solidFill>
                <a:latin typeface="Crimson Pro" panose="020B0604020202020204" charset="0"/>
                <a:ea typeface="Times New Roman" panose="02020603050405020304" pitchFamily="18" charset="0"/>
              </a:rPr>
              <a:t>ⱼ - minⱼ)</a:t>
            </a:r>
            <a:r>
              <a:rPr lang="pt-BR" sz="2400" dirty="0">
                <a:solidFill>
                  <a:schemeClr val="tx1">
                    <a:lumMod val="75000"/>
                    <a:lumOff val="25000"/>
                  </a:schemeClr>
                </a:solidFill>
                <a:latin typeface="Crimson Pro" panose="020B0604020202020204" charset="0"/>
                <a:ea typeface="Times New Roman" panose="02020603050405020304" pitchFamily="18" charset="0"/>
              </a:rPr>
              <a:t>, em que </a:t>
            </a:r>
            <a:r>
              <a:rPr lang="pt-BR" sz="2400" b="1" dirty="0">
                <a:solidFill>
                  <a:schemeClr val="tx1">
                    <a:lumMod val="75000"/>
                    <a:lumOff val="25000"/>
                  </a:schemeClr>
                </a:solidFill>
                <a:latin typeface="Crimson Pro" panose="020B0604020202020204" charset="0"/>
                <a:ea typeface="Times New Roman" panose="02020603050405020304" pitchFamily="18" charset="0"/>
              </a:rPr>
              <a:t>vⱼ</a:t>
            </a:r>
            <a:r>
              <a:rPr lang="pt-BR" sz="2400" dirty="0">
                <a:solidFill>
                  <a:schemeClr val="tx1">
                    <a:lumMod val="75000"/>
                    <a:lumOff val="25000"/>
                  </a:schemeClr>
                </a:solidFill>
                <a:latin typeface="Crimson Pro" panose="020B0604020202020204" charset="0"/>
                <a:ea typeface="Times New Roman" panose="02020603050405020304" pitchFamily="18" charset="0"/>
              </a:rPr>
              <a:t> é o valor bruto do atributo</a:t>
            </a:r>
            <a:r>
              <a:rPr lang="pt-BR" sz="2400" b="1" dirty="0">
                <a:solidFill>
                  <a:schemeClr val="tx1">
                    <a:lumMod val="75000"/>
                    <a:lumOff val="25000"/>
                  </a:schemeClr>
                </a:solidFill>
                <a:latin typeface="Crimson Pro" panose="020B0604020202020204" charset="0"/>
                <a:ea typeface="Times New Roman" panose="02020603050405020304" pitchFamily="18" charset="0"/>
              </a:rPr>
              <a:t> j</a:t>
            </a:r>
            <a:r>
              <a:rPr lang="pt-BR" sz="2400" dirty="0">
                <a:solidFill>
                  <a:schemeClr val="tx1">
                    <a:lumMod val="75000"/>
                    <a:lumOff val="25000"/>
                  </a:schemeClr>
                </a:solidFill>
                <a:latin typeface="Crimson Pro" panose="020B0604020202020204" charset="0"/>
                <a:ea typeface="Times New Roman" panose="02020603050405020304" pitchFamily="18" charset="0"/>
              </a:rPr>
              <a:t>, e </a:t>
            </a:r>
            <a:r>
              <a:rPr lang="pt-BR" sz="2400" b="1" dirty="0">
                <a:solidFill>
                  <a:schemeClr val="tx1">
                    <a:lumMod val="75000"/>
                    <a:lumOff val="25000"/>
                  </a:schemeClr>
                </a:solidFill>
                <a:latin typeface="Crimson Pro" panose="020B0604020202020204" charset="0"/>
                <a:ea typeface="Times New Roman" panose="02020603050405020304" pitchFamily="18" charset="0"/>
              </a:rPr>
              <a:t>minⱼ</a:t>
            </a:r>
            <a:r>
              <a:rPr lang="pt-BR" sz="2400" dirty="0">
                <a:solidFill>
                  <a:schemeClr val="tx1">
                    <a:lumMod val="75000"/>
                    <a:lumOff val="25000"/>
                  </a:schemeClr>
                </a:solidFill>
                <a:latin typeface="Crimson Pro" panose="020B0604020202020204" charset="0"/>
                <a:ea typeface="Times New Roman" panose="02020603050405020304" pitchFamily="18" charset="0"/>
              </a:rPr>
              <a:t> e</a:t>
            </a:r>
            <a:r>
              <a:rPr lang="pt-BR" sz="2400" b="1" dirty="0">
                <a:solidFill>
                  <a:schemeClr val="tx1">
                    <a:lumMod val="75000"/>
                    <a:lumOff val="25000"/>
                  </a:schemeClr>
                </a:solidFill>
                <a:latin typeface="Crimson Pro" panose="020B0604020202020204" charset="0"/>
                <a:ea typeface="Times New Roman" panose="02020603050405020304" pitchFamily="18" charset="0"/>
              </a:rPr>
              <a:t> </a:t>
            </a:r>
            <a:r>
              <a:rPr lang="pt-BR" sz="2400" b="1" dirty="0" err="1">
                <a:solidFill>
                  <a:schemeClr val="tx1">
                    <a:lumMod val="75000"/>
                    <a:lumOff val="25000"/>
                  </a:schemeClr>
                </a:solidFill>
                <a:latin typeface="Crimson Pro" panose="020B0604020202020204" charset="0"/>
                <a:ea typeface="Times New Roman" panose="02020603050405020304" pitchFamily="18" charset="0"/>
              </a:rPr>
              <a:t>max</a:t>
            </a:r>
            <a:r>
              <a:rPr lang="pt-BR" sz="2400" b="1" dirty="0">
                <a:solidFill>
                  <a:schemeClr val="tx1">
                    <a:lumMod val="75000"/>
                    <a:lumOff val="25000"/>
                  </a:schemeClr>
                </a:solidFill>
                <a:latin typeface="Crimson Pro" panose="020B0604020202020204" charset="0"/>
                <a:ea typeface="Times New Roman" panose="02020603050405020304" pitchFamily="18" charset="0"/>
              </a:rPr>
              <a:t>ⱼ </a:t>
            </a:r>
            <a:r>
              <a:rPr lang="pt-BR" sz="2400" dirty="0">
                <a:solidFill>
                  <a:schemeClr val="tx1">
                    <a:lumMod val="75000"/>
                    <a:lumOff val="25000"/>
                  </a:schemeClr>
                </a:solidFill>
                <a:latin typeface="Crimson Pro" panose="020B0604020202020204" charset="0"/>
                <a:ea typeface="Times New Roman" panose="02020603050405020304" pitchFamily="18" charset="0"/>
              </a:rPr>
              <a:t>são os valores mínimo e máximo observados para esse atributo no conjunto de UCs;</a:t>
            </a:r>
          </a:p>
          <a:p>
            <a:pPr algn="just"/>
            <a:endParaRPr lang="pt-BR" sz="2400" dirty="0">
              <a:solidFill>
                <a:schemeClr val="tx1">
                  <a:lumMod val="75000"/>
                  <a:lumOff val="25000"/>
                </a:schemeClr>
              </a:solidFill>
              <a:latin typeface="Crimson Pro" panose="020B0604020202020204" charset="0"/>
              <a:ea typeface="Times New Roman" panose="02020603050405020304" pitchFamily="18" charset="0"/>
            </a:endParaRPr>
          </a:p>
          <a:p>
            <a:pPr algn="just"/>
            <a:r>
              <a:rPr lang="pt-BR" sz="2400" b="1" dirty="0">
                <a:solidFill>
                  <a:schemeClr val="tx1">
                    <a:lumMod val="75000"/>
                    <a:lumOff val="25000"/>
                  </a:schemeClr>
                </a:solidFill>
                <a:latin typeface="Crimson Pro" panose="020B0604020202020204" charset="0"/>
                <a:ea typeface="Times New Roman" panose="02020603050405020304" pitchFamily="18" charset="0"/>
              </a:rPr>
              <a:t>Wⱼ</a:t>
            </a:r>
            <a:r>
              <a:rPr lang="pt-BR" sz="2400" dirty="0">
                <a:solidFill>
                  <a:schemeClr val="tx1">
                    <a:lumMod val="75000"/>
                    <a:lumOff val="25000"/>
                  </a:schemeClr>
                </a:solidFill>
                <a:latin typeface="Crimson Pro" panose="020B0604020202020204" charset="0"/>
                <a:ea typeface="Times New Roman" panose="02020603050405020304" pitchFamily="18" charset="0"/>
              </a:rPr>
              <a:t>: peso atribuído ao atributo j com base no AHP.</a:t>
            </a:r>
          </a:p>
          <a:p>
            <a:pPr algn="just"/>
            <a:endParaRPr lang="pt-BR" sz="2400" dirty="0">
              <a:solidFill>
                <a:schemeClr val="tx1">
                  <a:lumMod val="75000"/>
                  <a:lumOff val="25000"/>
                </a:schemeClr>
              </a:solidFill>
              <a:latin typeface="Crimson Pro" panose="020B0604020202020204" charset="0"/>
              <a:ea typeface="Times New Roman" panose="02020603050405020304" pitchFamily="18" charset="0"/>
            </a:endParaRPr>
          </a:p>
          <a:p>
            <a:pPr algn="just"/>
            <a:r>
              <a:rPr lang="pt-BR" sz="2400" dirty="0">
                <a:solidFill>
                  <a:schemeClr val="tx1">
                    <a:lumMod val="75000"/>
                    <a:lumOff val="25000"/>
                  </a:schemeClr>
                </a:solidFill>
                <a:latin typeface="Crimson Pro" panose="020B0604020202020204" charset="0"/>
                <a:ea typeface="Times New Roman" panose="02020603050405020304" pitchFamily="18" charset="0"/>
              </a:rPr>
              <a:t>Ou seja, o índice de sensibilidade de cada UC resulta da média ponderada dos seus atributos internos, considerando sua relevância relativa definida pelo método AHP. Como os dados são exclusivos da própria unidade, não há necessidade de agregação espacial adicional.</a:t>
            </a:r>
          </a:p>
          <a:p>
            <a:pPr algn="just"/>
            <a:endParaRPr lang="pt-BR" sz="2400" dirty="0">
              <a:solidFill>
                <a:schemeClr val="tx1">
                  <a:lumMod val="75000"/>
                  <a:lumOff val="25000"/>
                </a:schemeClr>
              </a:solidFill>
              <a:effectLst/>
              <a:latin typeface="Crimson Pro" panose="020B0604020202020204" charset="0"/>
              <a:ea typeface="Times New Roman" panose="02020603050405020304" pitchFamily="18" charset="0"/>
            </a:endParaRPr>
          </a:p>
        </p:txBody>
      </p:sp>
    </p:spTree>
    <p:extLst>
      <p:ext uri="{BB962C8B-B14F-4D97-AF65-F5344CB8AC3E}">
        <p14:creationId xmlns:p14="http://schemas.microsoft.com/office/powerpoint/2010/main" val="1176013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10003916" y="2452752"/>
            <a:ext cx="265409" cy="256412"/>
          </a:xfrm>
          <a:prstGeom prst="rect">
            <a:avLst/>
          </a:prstGeom>
          <a:solidFill>
            <a:srgbClr val="393939"/>
          </a:solidFill>
        </p:spPr>
      </p:sp>
      <p:sp>
        <p:nvSpPr>
          <p:cNvPr id="6" name="TextBox 6"/>
          <p:cNvSpPr txBox="1"/>
          <p:nvPr/>
        </p:nvSpPr>
        <p:spPr>
          <a:xfrm>
            <a:off x="11049000" y="2247900"/>
            <a:ext cx="6692808" cy="539122"/>
          </a:xfrm>
          <a:prstGeom prst="rect">
            <a:avLst/>
          </a:prstGeom>
        </p:spPr>
        <p:txBody>
          <a:bodyPr wrap="square" lIns="0" tIns="0" rIns="0" bIns="0" rtlCol="0" anchor="t">
            <a:spAutoFit/>
          </a:bodyPr>
          <a:lstStyle/>
          <a:p>
            <a:pPr algn="l">
              <a:lnSpc>
                <a:spcPts val="4550"/>
              </a:lnSpc>
              <a:spcBef>
                <a:spcPct val="0"/>
              </a:spcBef>
            </a:pPr>
            <a:r>
              <a:rPr lang="en-US" sz="3250" b="1" dirty="0" err="1">
                <a:solidFill>
                  <a:srgbClr val="393939"/>
                </a:solidFill>
                <a:latin typeface="Crimson Pro Bold"/>
                <a:ea typeface="Crimson Pro Bold"/>
                <a:cs typeface="Crimson Pro Bold"/>
                <a:sym typeface="Crimson Pro Bold"/>
              </a:rPr>
              <a:t>Variáveis</a:t>
            </a:r>
            <a:r>
              <a:rPr lang="en-US" sz="3250" b="1" dirty="0">
                <a:solidFill>
                  <a:srgbClr val="393939"/>
                </a:solidFill>
                <a:latin typeface="Crimson Pro Bold"/>
                <a:ea typeface="Crimson Pro Bold"/>
                <a:cs typeface="Crimson Pro Bold"/>
                <a:sym typeface="Crimson Pro Bold"/>
              </a:rPr>
              <a:t> (</a:t>
            </a:r>
            <a:r>
              <a:rPr lang="en-US" sz="3250" b="1" dirty="0" err="1">
                <a:solidFill>
                  <a:srgbClr val="393939"/>
                </a:solidFill>
                <a:latin typeface="Crimson Pro Bold"/>
                <a:ea typeface="Crimson Pro Bold"/>
                <a:cs typeface="Crimson Pro Bold"/>
                <a:sym typeface="Crimson Pro Bold"/>
              </a:rPr>
              <a:t>Externas</a:t>
            </a:r>
            <a:r>
              <a:rPr lang="en-US" sz="3250" b="1" dirty="0">
                <a:solidFill>
                  <a:srgbClr val="393939"/>
                </a:solidFill>
                <a:latin typeface="Crimson Pro Bold"/>
                <a:ea typeface="Crimson Pro Bold"/>
                <a:cs typeface="Crimson Pro Bold"/>
                <a:sym typeface="Crimson Pro Bold"/>
              </a:rPr>
              <a:t> e </a:t>
            </a:r>
            <a:r>
              <a:rPr lang="en-US" sz="3250" b="1" dirty="0" err="1">
                <a:solidFill>
                  <a:srgbClr val="393939"/>
                </a:solidFill>
                <a:latin typeface="Crimson Pro Bold"/>
                <a:ea typeface="Crimson Pro Bold"/>
                <a:cs typeface="Crimson Pro Bold"/>
                <a:sym typeface="Crimson Pro Bold"/>
              </a:rPr>
              <a:t>Internas</a:t>
            </a:r>
            <a:r>
              <a:rPr lang="en-US" sz="3250" b="1" dirty="0">
                <a:solidFill>
                  <a:srgbClr val="393939"/>
                </a:solidFill>
                <a:latin typeface="Crimson Pro Bold"/>
                <a:ea typeface="Crimson Pro Bold"/>
                <a:cs typeface="Crimson Pro Bold"/>
                <a:sym typeface="Crimson Pro Bold"/>
              </a:rPr>
              <a:t>)</a:t>
            </a:r>
          </a:p>
        </p:txBody>
      </p:sp>
      <p:sp>
        <p:nvSpPr>
          <p:cNvPr id="7" name="TextBox 7"/>
          <p:cNvSpPr txBox="1"/>
          <p:nvPr/>
        </p:nvSpPr>
        <p:spPr>
          <a:xfrm>
            <a:off x="10744200" y="3390900"/>
            <a:ext cx="6997608" cy="4899418"/>
          </a:xfrm>
          <a:prstGeom prst="rect">
            <a:avLst/>
          </a:prstGeom>
        </p:spPr>
        <p:txBody>
          <a:bodyPr wrap="square" lIns="0" tIns="0" rIns="0" bIns="0" rtlCol="0" anchor="t">
            <a:spAutoFit/>
          </a:bodyPr>
          <a:lstStyle/>
          <a:p>
            <a:pPr marL="539748" lvl="1" indent="-269874" algn="l">
              <a:lnSpc>
                <a:spcPts val="3499"/>
              </a:lnSpc>
              <a:buFont typeface="Arial"/>
              <a:buChar char="•"/>
            </a:pPr>
            <a:r>
              <a:rPr lang="en-US" sz="2499" dirty="0">
                <a:solidFill>
                  <a:srgbClr val="393939"/>
                </a:solidFill>
                <a:latin typeface="Crimson Pro" panose="020B0604020202020204" charset="0"/>
                <a:ea typeface="Crimson Pro"/>
                <a:cs typeface="Crimson Pro"/>
                <a:sym typeface="Crimson Pro Bold"/>
              </a:rPr>
              <a:t>Percentual de Coleta de </a:t>
            </a:r>
            <a:r>
              <a:rPr lang="en-US" sz="2499" dirty="0" err="1">
                <a:solidFill>
                  <a:srgbClr val="393939"/>
                </a:solidFill>
                <a:latin typeface="Crimson Pro" panose="020B0604020202020204" charset="0"/>
                <a:ea typeface="Crimson Pro"/>
                <a:cs typeface="Crimson Pro"/>
                <a:sym typeface="Crimson Pro Bold"/>
              </a:rPr>
              <a:t>Esgoto</a:t>
            </a:r>
            <a:endParaRPr lang="en-US" sz="2499" dirty="0">
              <a:solidFill>
                <a:srgbClr val="393939"/>
              </a:solidFill>
              <a:latin typeface="Crimson Pro" panose="020B0604020202020204" charset="0"/>
              <a:ea typeface="Crimson Pro"/>
              <a:cs typeface="Crimson Pro"/>
              <a:sym typeface="Crimson Pro Bold"/>
            </a:endParaRPr>
          </a:p>
          <a:p>
            <a:pPr marL="539748" lvl="1" indent="-269874" algn="l">
              <a:lnSpc>
                <a:spcPts val="3499"/>
              </a:lnSpc>
              <a:buFont typeface="Arial"/>
              <a:buChar char="•"/>
            </a:pPr>
            <a:r>
              <a:rPr lang="en-US" sz="2499" dirty="0">
                <a:solidFill>
                  <a:srgbClr val="393939"/>
                </a:solidFill>
                <a:latin typeface="Crimson Pro" panose="020B0604020202020204" charset="0"/>
                <a:ea typeface="Crimson Pro"/>
                <a:cs typeface="Crimson Pro"/>
                <a:sym typeface="Crimson Pro Bold"/>
              </a:rPr>
              <a:t>Percentual de Coleta de </a:t>
            </a:r>
            <a:r>
              <a:rPr lang="en-US" sz="2499" dirty="0" err="1">
                <a:solidFill>
                  <a:srgbClr val="393939"/>
                </a:solidFill>
                <a:latin typeface="Crimson Pro" panose="020B0604020202020204" charset="0"/>
                <a:ea typeface="Crimson Pro"/>
                <a:cs typeface="Crimson Pro"/>
                <a:sym typeface="Crimson Pro Bold"/>
              </a:rPr>
              <a:t>Resíduos</a:t>
            </a:r>
            <a:r>
              <a:rPr lang="en-US" sz="2499" dirty="0">
                <a:solidFill>
                  <a:srgbClr val="393939"/>
                </a:solidFill>
                <a:latin typeface="Crimson Pro" panose="020B0604020202020204" charset="0"/>
                <a:ea typeface="Crimson Pro"/>
                <a:cs typeface="Crimson Pro"/>
                <a:sym typeface="Crimson Pro Bold"/>
              </a:rPr>
              <a:t> </a:t>
            </a:r>
            <a:r>
              <a:rPr lang="en-US" sz="2499" dirty="0" err="1">
                <a:solidFill>
                  <a:srgbClr val="393939"/>
                </a:solidFill>
                <a:latin typeface="Crimson Pro" panose="020B0604020202020204" charset="0"/>
                <a:ea typeface="Crimson Pro"/>
                <a:cs typeface="Crimson Pro"/>
                <a:sym typeface="Crimson Pro Bold"/>
              </a:rPr>
              <a:t>Sólidos</a:t>
            </a:r>
            <a:endParaRPr lang="en-US" sz="2499" dirty="0">
              <a:solidFill>
                <a:srgbClr val="393939"/>
              </a:solidFill>
              <a:latin typeface="Crimson Pro" panose="020B0604020202020204" charset="0"/>
              <a:ea typeface="Crimson Pro"/>
              <a:cs typeface="Crimson Pro"/>
              <a:sym typeface="Crimson Pro"/>
            </a:endParaRPr>
          </a:p>
          <a:p>
            <a:pPr marL="539748" lvl="1" indent="-269874" algn="l">
              <a:lnSpc>
                <a:spcPts val="3499"/>
              </a:lnSpc>
              <a:buFont typeface="Arial"/>
              <a:buChar char="•"/>
            </a:pPr>
            <a:r>
              <a:rPr lang="en-US" sz="2499" dirty="0" err="1">
                <a:solidFill>
                  <a:srgbClr val="393939"/>
                </a:solidFill>
                <a:latin typeface="Crimson Pro" panose="020B0604020202020204" charset="0"/>
                <a:ea typeface="Crimson Pro Bold"/>
                <a:cs typeface="Crimson Pro Bold"/>
                <a:sym typeface="Crimson Pro Bold"/>
              </a:rPr>
              <a:t>Permanência</a:t>
            </a:r>
            <a:r>
              <a:rPr lang="en-US" sz="2499" dirty="0">
                <a:solidFill>
                  <a:srgbClr val="393939"/>
                </a:solidFill>
                <a:latin typeface="Crimson Pro" panose="020B0604020202020204" charset="0"/>
                <a:ea typeface="Crimson Pro Bold"/>
                <a:cs typeface="Crimson Pro Bold"/>
                <a:sym typeface="Crimson Pro Bold"/>
              </a:rPr>
              <a:t> Escolar</a:t>
            </a:r>
            <a:endParaRPr lang="en-US" sz="2499" u="none" dirty="0">
              <a:solidFill>
                <a:srgbClr val="393939"/>
              </a:solidFill>
              <a:latin typeface="Crimson Pro" panose="020B0604020202020204" charset="0"/>
              <a:ea typeface="Crimson Pro Bold"/>
              <a:cs typeface="Crimson Pro Bold"/>
              <a:sym typeface="Crimson Pro Bold"/>
            </a:endParaRPr>
          </a:p>
          <a:p>
            <a:pPr marL="539748" lvl="1" indent="-269874" algn="l">
              <a:lnSpc>
                <a:spcPts val="3499"/>
              </a:lnSpc>
              <a:buFont typeface="Arial"/>
              <a:buChar char="•"/>
            </a:pPr>
            <a:r>
              <a:rPr lang="en-US" sz="2499" u="none" dirty="0" err="1">
                <a:solidFill>
                  <a:srgbClr val="393939"/>
                </a:solidFill>
                <a:latin typeface="Crimson Pro" panose="020B0604020202020204" charset="0"/>
                <a:ea typeface="Crimson Pro"/>
                <a:cs typeface="Crimson Pro"/>
                <a:sym typeface="Crimson Pro Bold"/>
              </a:rPr>
              <a:t>Participação</a:t>
            </a:r>
            <a:r>
              <a:rPr lang="en-US" sz="2499" u="none" dirty="0">
                <a:solidFill>
                  <a:srgbClr val="393939"/>
                </a:solidFill>
                <a:latin typeface="Crimson Pro" panose="020B0604020202020204" charset="0"/>
                <a:ea typeface="Crimson Pro"/>
                <a:cs typeface="Crimson Pro"/>
                <a:sym typeface="Crimson Pro Bold"/>
              </a:rPr>
              <a:t> municipal </a:t>
            </a:r>
            <a:r>
              <a:rPr lang="en-US" sz="2499" u="none" dirty="0" err="1">
                <a:solidFill>
                  <a:srgbClr val="393939"/>
                </a:solidFill>
                <a:latin typeface="Crimson Pro" panose="020B0604020202020204" charset="0"/>
                <a:ea typeface="Crimson Pro"/>
                <a:cs typeface="Crimson Pro"/>
                <a:sym typeface="Crimson Pro Bold"/>
              </a:rPr>
              <a:t>em</a:t>
            </a:r>
            <a:r>
              <a:rPr lang="en-US" sz="2499" u="none" dirty="0">
                <a:solidFill>
                  <a:srgbClr val="393939"/>
                </a:solidFill>
                <a:latin typeface="Crimson Pro" panose="020B0604020202020204" charset="0"/>
                <a:ea typeface="Crimson Pro"/>
                <a:cs typeface="Crimson Pro"/>
                <a:sym typeface="Crimson Pro Bold"/>
              </a:rPr>
              <a:t> </a:t>
            </a:r>
            <a:r>
              <a:rPr lang="en-US" sz="2499" u="none" dirty="0" err="1">
                <a:solidFill>
                  <a:srgbClr val="393939"/>
                </a:solidFill>
                <a:latin typeface="Crimson Pro" panose="020B0604020202020204" charset="0"/>
                <a:ea typeface="Crimson Pro"/>
                <a:cs typeface="Crimson Pro"/>
                <a:sym typeface="Crimson Pro Bold"/>
              </a:rPr>
              <a:t>projetos</a:t>
            </a:r>
            <a:r>
              <a:rPr lang="en-US" sz="2499" u="none" dirty="0">
                <a:solidFill>
                  <a:srgbClr val="393939"/>
                </a:solidFill>
                <a:latin typeface="Crimson Pro" panose="020B0604020202020204" charset="0"/>
                <a:ea typeface="Crimson Pro"/>
                <a:cs typeface="Crimson Pro"/>
                <a:sym typeface="Crimson Pro Bold"/>
              </a:rPr>
              <a:t> de </a:t>
            </a:r>
            <a:r>
              <a:rPr lang="en-US" sz="2499" u="none" dirty="0" err="1">
                <a:solidFill>
                  <a:srgbClr val="393939"/>
                </a:solidFill>
                <a:latin typeface="Crimson Pro" panose="020B0604020202020204" charset="0"/>
                <a:ea typeface="Crimson Pro"/>
                <a:cs typeface="Crimson Pro"/>
                <a:sym typeface="Crimson Pro Bold"/>
              </a:rPr>
              <a:t>Educa</a:t>
            </a:r>
            <a:r>
              <a:rPr lang="en-US" sz="2499" dirty="0" err="1">
                <a:solidFill>
                  <a:srgbClr val="393939"/>
                </a:solidFill>
                <a:latin typeface="Crimson Pro" panose="020B0604020202020204" charset="0"/>
                <a:ea typeface="Crimson Pro"/>
                <a:cs typeface="Crimson Pro"/>
                <a:sym typeface="Crimson Pro Bold"/>
              </a:rPr>
              <a:t>ção</a:t>
            </a:r>
            <a:r>
              <a:rPr lang="en-US" sz="2499" dirty="0">
                <a:solidFill>
                  <a:srgbClr val="393939"/>
                </a:solidFill>
                <a:latin typeface="Crimson Pro" panose="020B0604020202020204" charset="0"/>
                <a:ea typeface="Crimson Pro"/>
                <a:cs typeface="Crimson Pro"/>
                <a:sym typeface="Crimson Pro Bold"/>
              </a:rPr>
              <a:t> Ambiental</a:t>
            </a:r>
            <a:endParaRPr lang="en-US" sz="2499" dirty="0">
              <a:solidFill>
                <a:srgbClr val="393939"/>
              </a:solidFill>
              <a:latin typeface="Crimson Pro" panose="020B0604020202020204" charset="0"/>
              <a:ea typeface="Crimson Pro"/>
              <a:cs typeface="Crimson Pro"/>
              <a:sym typeface="Crimson Pro"/>
            </a:endParaRPr>
          </a:p>
          <a:p>
            <a:pPr marL="539748" lvl="1" indent="-269874" algn="l">
              <a:lnSpc>
                <a:spcPts val="3499"/>
              </a:lnSpc>
              <a:buFont typeface="Arial"/>
              <a:buChar char="•"/>
            </a:pPr>
            <a:r>
              <a:rPr lang="en-US" sz="2499" dirty="0" err="1">
                <a:solidFill>
                  <a:srgbClr val="393939"/>
                </a:solidFill>
                <a:latin typeface="Crimson Pro" panose="020B0604020202020204" charset="0"/>
                <a:ea typeface="Crimson Pro"/>
                <a:cs typeface="Crimson Pro"/>
                <a:sym typeface="Crimson Pro"/>
              </a:rPr>
              <a:t>Presença</a:t>
            </a:r>
            <a:r>
              <a:rPr lang="en-US" sz="2499" dirty="0">
                <a:solidFill>
                  <a:srgbClr val="393939"/>
                </a:solidFill>
                <a:latin typeface="Crimson Pro" panose="020B0604020202020204" charset="0"/>
                <a:ea typeface="Crimson Pro"/>
                <a:cs typeface="Crimson Pro"/>
                <a:sym typeface="Crimson Pro"/>
              </a:rPr>
              <a:t> de </a:t>
            </a:r>
            <a:r>
              <a:rPr lang="en-US" sz="2499" dirty="0" err="1">
                <a:solidFill>
                  <a:srgbClr val="393939"/>
                </a:solidFill>
                <a:latin typeface="Crimson Pro" panose="020B0604020202020204" charset="0"/>
                <a:ea typeface="Crimson Pro"/>
                <a:cs typeface="Crimson Pro"/>
                <a:sym typeface="Crimson Pro"/>
              </a:rPr>
              <a:t>Secretaria</a:t>
            </a:r>
            <a:r>
              <a:rPr lang="en-US" sz="2499" dirty="0">
                <a:solidFill>
                  <a:srgbClr val="393939"/>
                </a:solidFill>
                <a:latin typeface="Crimson Pro" panose="020B0604020202020204" charset="0"/>
                <a:ea typeface="Crimson Pro"/>
                <a:cs typeface="Crimson Pro"/>
                <a:sym typeface="Crimson Pro"/>
              </a:rPr>
              <a:t> de </a:t>
            </a:r>
            <a:r>
              <a:rPr lang="en-US" sz="2499" dirty="0" err="1">
                <a:solidFill>
                  <a:srgbClr val="393939"/>
                </a:solidFill>
                <a:latin typeface="Crimson Pro" panose="020B0604020202020204" charset="0"/>
                <a:ea typeface="Crimson Pro"/>
                <a:cs typeface="Crimson Pro"/>
                <a:sym typeface="Crimson Pro"/>
              </a:rPr>
              <a:t>Meio</a:t>
            </a:r>
            <a:r>
              <a:rPr lang="en-US" sz="2499" dirty="0">
                <a:solidFill>
                  <a:srgbClr val="393939"/>
                </a:solidFill>
                <a:latin typeface="Crimson Pro" panose="020B0604020202020204" charset="0"/>
                <a:ea typeface="Crimson Pro"/>
                <a:cs typeface="Crimson Pro"/>
                <a:sym typeface="Crimson Pro"/>
              </a:rPr>
              <a:t> </a:t>
            </a:r>
            <a:r>
              <a:rPr lang="en-US" sz="2499" dirty="0" err="1">
                <a:solidFill>
                  <a:srgbClr val="393939"/>
                </a:solidFill>
                <a:latin typeface="Crimson Pro" panose="020B0604020202020204" charset="0"/>
                <a:ea typeface="Crimson Pro"/>
                <a:cs typeface="Crimson Pro"/>
                <a:sym typeface="Crimson Pro"/>
              </a:rPr>
              <a:t>Ambiente</a:t>
            </a:r>
            <a:r>
              <a:rPr lang="en-US" sz="2499" dirty="0">
                <a:solidFill>
                  <a:srgbClr val="393939"/>
                </a:solidFill>
                <a:latin typeface="Crimson Pro" panose="020B0604020202020204" charset="0"/>
                <a:ea typeface="Crimson Pro"/>
                <a:cs typeface="Crimson Pro"/>
                <a:sym typeface="Crimson Pro"/>
              </a:rPr>
              <a:t> no </a:t>
            </a:r>
            <a:r>
              <a:rPr lang="en-US" sz="2499" dirty="0" err="1">
                <a:solidFill>
                  <a:srgbClr val="393939"/>
                </a:solidFill>
                <a:latin typeface="Crimson Pro" panose="020B0604020202020204" charset="0"/>
                <a:ea typeface="Crimson Pro"/>
                <a:cs typeface="Crimson Pro"/>
                <a:sym typeface="Crimson Pro"/>
              </a:rPr>
              <a:t>Município</a:t>
            </a:r>
            <a:endParaRPr lang="en-US" sz="2499" dirty="0">
              <a:solidFill>
                <a:srgbClr val="393939"/>
              </a:solidFill>
              <a:latin typeface="Crimson Pro" panose="020B0604020202020204" charset="0"/>
              <a:ea typeface="Crimson Pro"/>
              <a:cs typeface="Crimson Pro"/>
              <a:sym typeface="Crimson Pro"/>
            </a:endParaRPr>
          </a:p>
          <a:p>
            <a:pPr marL="539748" lvl="1" indent="-269874" algn="l">
              <a:lnSpc>
                <a:spcPts val="3499"/>
              </a:lnSpc>
              <a:buFont typeface="Arial"/>
              <a:buChar char="•"/>
            </a:pPr>
            <a:r>
              <a:rPr lang="en-US" sz="2499" u="none" dirty="0">
                <a:solidFill>
                  <a:srgbClr val="393939"/>
                </a:solidFill>
                <a:latin typeface="Crimson Pro" panose="020B0604020202020204" charset="0"/>
                <a:ea typeface="Crimson Pro"/>
                <a:cs typeface="Crimson Pro"/>
                <a:sym typeface="Crimson Pro"/>
              </a:rPr>
              <a:t>Percentual e </a:t>
            </a:r>
            <a:r>
              <a:rPr lang="en-US" sz="2499" u="none" dirty="0" err="1">
                <a:solidFill>
                  <a:srgbClr val="393939"/>
                </a:solidFill>
                <a:latin typeface="Crimson Pro" panose="020B0604020202020204" charset="0"/>
                <a:ea typeface="Crimson Pro"/>
                <a:cs typeface="Crimson Pro"/>
                <a:sym typeface="Crimson Pro"/>
              </a:rPr>
              <a:t>área</a:t>
            </a:r>
            <a:r>
              <a:rPr lang="en-US" sz="2499" u="none" dirty="0">
                <a:solidFill>
                  <a:srgbClr val="393939"/>
                </a:solidFill>
                <a:latin typeface="Crimson Pro" panose="020B0604020202020204" charset="0"/>
                <a:ea typeface="Crimson Pro"/>
                <a:cs typeface="Crimson Pro"/>
                <a:sym typeface="Crimson Pro"/>
              </a:rPr>
              <a:t> de </a:t>
            </a:r>
            <a:r>
              <a:rPr lang="en-US" sz="2499" u="none" dirty="0" err="1">
                <a:solidFill>
                  <a:srgbClr val="393939"/>
                </a:solidFill>
                <a:latin typeface="Crimson Pro" panose="020B0604020202020204" charset="0"/>
                <a:ea typeface="Crimson Pro"/>
                <a:cs typeface="Crimson Pro"/>
                <a:sym typeface="Crimson Pro"/>
              </a:rPr>
              <a:t>Vegetação</a:t>
            </a:r>
            <a:r>
              <a:rPr lang="en-US" sz="2499" u="none" dirty="0">
                <a:solidFill>
                  <a:srgbClr val="393939"/>
                </a:solidFill>
                <a:latin typeface="Crimson Pro" panose="020B0604020202020204" charset="0"/>
                <a:ea typeface="Crimson Pro"/>
                <a:cs typeface="Crimson Pro"/>
                <a:sym typeface="Crimson Pro"/>
              </a:rPr>
              <a:t> </a:t>
            </a:r>
            <a:r>
              <a:rPr lang="en-US" sz="2499" u="none" dirty="0" err="1">
                <a:solidFill>
                  <a:srgbClr val="393939"/>
                </a:solidFill>
                <a:latin typeface="Crimson Pro" panose="020B0604020202020204" charset="0"/>
                <a:ea typeface="Crimson Pro"/>
                <a:cs typeface="Crimson Pro"/>
                <a:sym typeface="Crimson Pro"/>
              </a:rPr>
              <a:t>Nativa</a:t>
            </a:r>
            <a:endParaRPr lang="en-US" sz="2499" u="none" dirty="0">
              <a:solidFill>
                <a:srgbClr val="393939"/>
              </a:solidFill>
              <a:latin typeface="Crimson Pro"/>
              <a:ea typeface="Crimson Pro"/>
              <a:cs typeface="Crimson Pro"/>
              <a:sym typeface="Crimson Pro"/>
            </a:endParaRPr>
          </a:p>
          <a:p>
            <a:pPr marL="539748" lvl="1" indent="-269874">
              <a:lnSpc>
                <a:spcPts val="3499"/>
              </a:lnSpc>
              <a:buFont typeface="Arial"/>
              <a:buChar char="•"/>
            </a:pPr>
            <a:endParaRPr lang="en-US" sz="2499" u="none" dirty="0">
              <a:solidFill>
                <a:srgbClr val="393939"/>
              </a:solidFill>
              <a:latin typeface="Crimson Pro"/>
              <a:ea typeface="Crimson Pro"/>
              <a:cs typeface="Crimson Pro"/>
              <a:sym typeface="Crimson Pro"/>
            </a:endParaRPr>
          </a:p>
          <a:p>
            <a:pPr marL="539748" lvl="1" indent="-269874" algn="l">
              <a:lnSpc>
                <a:spcPts val="3499"/>
              </a:lnSpc>
              <a:buFont typeface="Arial"/>
              <a:buChar char="•"/>
            </a:pPr>
            <a:endParaRPr lang="en-US" sz="2499" u="none" dirty="0">
              <a:solidFill>
                <a:srgbClr val="393939"/>
              </a:solidFill>
              <a:latin typeface="Crimson Pro"/>
              <a:ea typeface="Crimson Pro"/>
              <a:cs typeface="Crimson Pro"/>
              <a:sym typeface="Crimson Pro"/>
            </a:endParaRPr>
          </a:p>
          <a:p>
            <a:pPr marL="0" lvl="0" indent="0" algn="l">
              <a:lnSpc>
                <a:spcPts val="3499"/>
              </a:lnSpc>
            </a:pPr>
            <a:endParaRPr lang="en-US" sz="2499" u="none" dirty="0">
              <a:solidFill>
                <a:srgbClr val="393939"/>
              </a:solidFill>
              <a:latin typeface="Crimson Pro"/>
              <a:ea typeface="Crimson Pro"/>
              <a:cs typeface="Crimson Pro"/>
              <a:sym typeface="Crimson Pro"/>
            </a:endParaRPr>
          </a:p>
        </p:txBody>
      </p:sp>
      <p:sp>
        <p:nvSpPr>
          <p:cNvPr id="8" name="TextBox 8"/>
          <p:cNvSpPr txBox="1"/>
          <p:nvPr/>
        </p:nvSpPr>
        <p:spPr>
          <a:xfrm>
            <a:off x="981540" y="466587"/>
            <a:ext cx="16540731" cy="1333698"/>
          </a:xfrm>
          <a:prstGeom prst="rect">
            <a:avLst/>
          </a:prstGeom>
        </p:spPr>
        <p:txBody>
          <a:bodyPr wrap="square" lIns="0" tIns="0" rIns="0" bIns="0" rtlCol="0" anchor="t">
            <a:spAutoFit/>
          </a:bodyPr>
          <a:lstStyle/>
          <a:p>
            <a:pPr marL="0" lvl="0" indent="0" algn="l">
              <a:lnSpc>
                <a:spcPts val="10449"/>
              </a:lnSpc>
            </a:pPr>
            <a:r>
              <a:rPr lang="en-US" sz="9499" dirty="0" err="1">
                <a:solidFill>
                  <a:srgbClr val="393939"/>
                </a:solidFill>
                <a:latin typeface="Crimson Pro"/>
                <a:ea typeface="Crimson Pro"/>
                <a:cs typeface="Crimson Pro"/>
                <a:sym typeface="Crimson Pro"/>
              </a:rPr>
              <a:t>Capacidade</a:t>
            </a:r>
            <a:r>
              <a:rPr lang="en-US" sz="9499" dirty="0">
                <a:solidFill>
                  <a:srgbClr val="393939"/>
                </a:solidFill>
                <a:latin typeface="Crimson Pro"/>
                <a:ea typeface="Crimson Pro"/>
                <a:cs typeface="Crimson Pro"/>
                <a:sym typeface="Crimson Pro"/>
              </a:rPr>
              <a:t> </a:t>
            </a:r>
            <a:r>
              <a:rPr lang="en-US" sz="9499" dirty="0" err="1">
                <a:solidFill>
                  <a:srgbClr val="393939"/>
                </a:solidFill>
                <a:latin typeface="Crimson Pro"/>
                <a:ea typeface="Crimson Pro"/>
                <a:cs typeface="Crimson Pro"/>
                <a:sym typeface="Crimson Pro"/>
              </a:rPr>
              <a:t>Adaptativa</a:t>
            </a:r>
            <a:endParaRPr lang="en-US" sz="9499" dirty="0">
              <a:solidFill>
                <a:srgbClr val="393939"/>
              </a:solidFill>
              <a:latin typeface="Crimson Pro"/>
              <a:ea typeface="Crimson Pro"/>
              <a:cs typeface="Crimson Pro"/>
              <a:sym typeface="Crimson Pro"/>
            </a:endParaRPr>
          </a:p>
        </p:txBody>
      </p:sp>
      <p:sp>
        <p:nvSpPr>
          <p:cNvPr id="10" name="CaixaDeTexto 9">
            <a:extLst>
              <a:ext uri="{FF2B5EF4-FFF2-40B4-BE49-F238E27FC236}">
                <a16:creationId xmlns:a16="http://schemas.microsoft.com/office/drawing/2014/main" id="{B857454E-E9A7-45C9-A322-FE018EA5D43A}"/>
              </a:ext>
            </a:extLst>
          </p:cNvPr>
          <p:cNvSpPr txBox="1"/>
          <p:nvPr/>
        </p:nvSpPr>
        <p:spPr>
          <a:xfrm>
            <a:off x="981539" y="2247900"/>
            <a:ext cx="7674347" cy="6309420"/>
          </a:xfrm>
          <a:prstGeom prst="rect">
            <a:avLst/>
          </a:prstGeom>
          <a:noFill/>
        </p:spPr>
        <p:txBody>
          <a:bodyPr wrap="square">
            <a:spAutoFit/>
          </a:bodyPr>
          <a:lstStyle/>
          <a:p>
            <a:pPr algn="just"/>
            <a:r>
              <a:rPr lang="el-GR" sz="4400" b="1" dirty="0">
                <a:solidFill>
                  <a:schemeClr val="tx1">
                    <a:lumMod val="75000"/>
                    <a:lumOff val="25000"/>
                  </a:schemeClr>
                </a:solidFill>
                <a:effectLst/>
                <a:latin typeface="Crimson Pro" panose="020B0604020202020204" charset="0"/>
                <a:ea typeface="Times New Roman" panose="02020603050405020304" pitchFamily="18" charset="0"/>
              </a:rPr>
              <a:t>AC = Σ (Aₖ × Pₖ × Eₖ) / Σ (Pₖ × Eₖ)</a:t>
            </a:r>
            <a:endParaRPr lang="pt-BR" sz="2000" dirty="0">
              <a:solidFill>
                <a:schemeClr val="tx1">
                  <a:lumMod val="75000"/>
                  <a:lumOff val="25000"/>
                </a:schemeClr>
              </a:solidFill>
              <a:effectLst/>
              <a:latin typeface="Crimson Pro" panose="020B0604020202020204" charset="0"/>
              <a:ea typeface="Times New Roman" panose="02020603050405020304" pitchFamily="18" charset="0"/>
            </a:endParaRPr>
          </a:p>
          <a:p>
            <a:pPr algn="just"/>
            <a:endParaRPr lang="pt-BR" sz="2400" dirty="0">
              <a:solidFill>
                <a:schemeClr val="tx1">
                  <a:lumMod val="75000"/>
                  <a:lumOff val="25000"/>
                </a:schemeClr>
              </a:solidFill>
              <a:effectLst/>
              <a:latin typeface="Crimson Pro" panose="020B0604020202020204" charset="0"/>
              <a:ea typeface="Times New Roman" panose="02020603050405020304" pitchFamily="18" charset="0"/>
            </a:endParaRPr>
          </a:p>
          <a:p>
            <a:pPr algn="just"/>
            <a:r>
              <a:rPr lang="pt-BR" sz="2400" dirty="0">
                <a:solidFill>
                  <a:schemeClr val="tx1">
                    <a:lumMod val="75000"/>
                    <a:lumOff val="25000"/>
                  </a:schemeClr>
                </a:solidFill>
                <a:effectLst/>
                <a:latin typeface="Crimson Pro" panose="020B0604020202020204" charset="0"/>
                <a:ea typeface="Times New Roman" panose="02020603050405020304" pitchFamily="18" charset="0"/>
              </a:rPr>
              <a:t>em que:</a:t>
            </a:r>
          </a:p>
          <a:p>
            <a:pPr algn="just"/>
            <a:endParaRPr lang="pt-BR" sz="2400" dirty="0">
              <a:solidFill>
                <a:schemeClr val="tx1">
                  <a:lumMod val="75000"/>
                  <a:lumOff val="25000"/>
                </a:schemeClr>
              </a:solidFill>
              <a:effectLst/>
              <a:latin typeface="Crimson Pro" panose="020B0604020202020204" charset="0"/>
              <a:ea typeface="Times New Roman" panose="02020603050405020304" pitchFamily="18" charset="0"/>
            </a:endParaRPr>
          </a:p>
          <a:p>
            <a:pPr algn="just"/>
            <a:r>
              <a:rPr lang="pt-BR" sz="2400" dirty="0">
                <a:solidFill>
                  <a:schemeClr val="tx1">
                    <a:lumMod val="75000"/>
                    <a:lumOff val="25000"/>
                  </a:schemeClr>
                </a:solidFill>
                <a:effectLst/>
                <a:latin typeface="Crimson Pro" panose="020B0604020202020204" charset="0"/>
                <a:ea typeface="Times New Roman" panose="02020603050405020304" pitchFamily="18" charset="0"/>
              </a:rPr>
              <a:t>Aₖ é o valor do atributo k (normalizado);</a:t>
            </a:r>
          </a:p>
          <a:p>
            <a:pPr algn="just"/>
            <a:endParaRPr lang="pt-BR" sz="2400" dirty="0">
              <a:solidFill>
                <a:schemeClr val="tx1">
                  <a:lumMod val="75000"/>
                  <a:lumOff val="25000"/>
                </a:schemeClr>
              </a:solidFill>
              <a:effectLst/>
              <a:latin typeface="Crimson Pro" panose="020B0604020202020204" charset="0"/>
              <a:ea typeface="Times New Roman" panose="02020603050405020304" pitchFamily="18" charset="0"/>
            </a:endParaRPr>
          </a:p>
          <a:p>
            <a:pPr algn="just"/>
            <a:r>
              <a:rPr lang="pt-BR" sz="2400" dirty="0">
                <a:solidFill>
                  <a:schemeClr val="tx1">
                    <a:lumMod val="75000"/>
                    <a:lumOff val="25000"/>
                  </a:schemeClr>
                </a:solidFill>
                <a:effectLst/>
                <a:latin typeface="Crimson Pro" panose="020B0604020202020204" charset="0"/>
                <a:ea typeface="Times New Roman" panose="02020603050405020304" pitchFamily="18" charset="0"/>
              </a:rPr>
              <a:t>Pₖ é o peso do atributo k definido pelo AHP;</a:t>
            </a:r>
          </a:p>
          <a:p>
            <a:pPr algn="just"/>
            <a:endParaRPr lang="pt-BR" sz="2400" dirty="0">
              <a:solidFill>
                <a:schemeClr val="tx1">
                  <a:lumMod val="75000"/>
                  <a:lumOff val="25000"/>
                </a:schemeClr>
              </a:solidFill>
              <a:effectLst/>
              <a:latin typeface="Crimson Pro" panose="020B0604020202020204" charset="0"/>
              <a:ea typeface="Times New Roman" panose="02020603050405020304" pitchFamily="18" charset="0"/>
            </a:endParaRPr>
          </a:p>
          <a:p>
            <a:pPr algn="just"/>
            <a:r>
              <a:rPr lang="pt-BR" sz="2400" dirty="0">
                <a:solidFill>
                  <a:schemeClr val="tx1">
                    <a:lumMod val="75000"/>
                    <a:lumOff val="25000"/>
                  </a:schemeClr>
                </a:solidFill>
                <a:effectLst/>
                <a:latin typeface="Crimson Pro" panose="020B0604020202020204" charset="0"/>
                <a:ea typeface="Times New Roman" panose="02020603050405020304" pitchFamily="18" charset="0"/>
              </a:rPr>
              <a:t>Eₖ é o fator de ponderação adicional associado à escala de análise do atributo k (local, municipal ou regional).</a:t>
            </a:r>
          </a:p>
          <a:p>
            <a:pPr algn="just"/>
            <a:endParaRPr lang="pt-BR" sz="2400" dirty="0">
              <a:solidFill>
                <a:schemeClr val="tx1">
                  <a:lumMod val="75000"/>
                  <a:lumOff val="25000"/>
                </a:schemeClr>
              </a:solidFill>
              <a:latin typeface="Crimson Pro" panose="020B0604020202020204" charset="0"/>
              <a:ea typeface="Times New Roman" panose="02020603050405020304" pitchFamily="18" charset="0"/>
            </a:endParaRPr>
          </a:p>
          <a:p>
            <a:pPr algn="just"/>
            <a:r>
              <a:rPr lang="pt-BR" sz="2400" dirty="0">
                <a:solidFill>
                  <a:schemeClr val="tx1">
                    <a:lumMod val="75000"/>
                    <a:lumOff val="25000"/>
                  </a:schemeClr>
                </a:solidFill>
                <a:effectLst/>
                <a:latin typeface="Crimson Pro" panose="020B0604020202020204" charset="0"/>
                <a:ea typeface="Times New Roman" panose="02020603050405020304" pitchFamily="18" charset="0"/>
              </a:rPr>
              <a:t>Dessa forma, a agregação final de AC levará em conta não apenas a importância relativa dos atributos (via AHP), mas também sua escala de análise, garantindo equilíbrio entre fatores locais e regionais na composição do índice. </a:t>
            </a:r>
          </a:p>
          <a:p>
            <a:pPr algn="just"/>
            <a:endParaRPr lang="pt-BR" sz="2400" dirty="0">
              <a:solidFill>
                <a:schemeClr val="tx1">
                  <a:lumMod val="75000"/>
                  <a:lumOff val="25000"/>
                </a:schemeClr>
              </a:solidFill>
              <a:effectLst/>
              <a:latin typeface="Crimson Pro" panose="020B0604020202020204" charset="0"/>
              <a:ea typeface="Times New Roman" panose="02020603050405020304" pitchFamily="18" charset="0"/>
            </a:endParaRPr>
          </a:p>
        </p:txBody>
      </p:sp>
    </p:spTree>
    <p:extLst>
      <p:ext uri="{BB962C8B-B14F-4D97-AF65-F5344CB8AC3E}">
        <p14:creationId xmlns:p14="http://schemas.microsoft.com/office/powerpoint/2010/main" val="2361922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E3FD5A6-6A78-4F69-BCF4-14A125E838D7}"/>
              </a:ext>
            </a:extLst>
          </p:cNvPr>
          <p:cNvPicPr>
            <a:picLocks noChangeAspect="1"/>
          </p:cNvPicPr>
          <p:nvPr/>
        </p:nvPicPr>
        <p:blipFill rotWithShape="1">
          <a:blip r:embed="rId2"/>
          <a:srcRect r="11164"/>
          <a:stretch/>
        </p:blipFill>
        <p:spPr>
          <a:xfrm>
            <a:off x="0" y="5442"/>
            <a:ext cx="18288000" cy="10281557"/>
          </a:xfrm>
          <a:prstGeom prst="rect">
            <a:avLst/>
          </a:prstGeom>
        </p:spPr>
      </p:pic>
    </p:spTree>
    <p:extLst>
      <p:ext uri="{BB962C8B-B14F-4D97-AF65-F5344CB8AC3E}">
        <p14:creationId xmlns:p14="http://schemas.microsoft.com/office/powerpoint/2010/main" val="1827781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reeform 2"/>
          <p:cNvSpPr/>
          <p:nvPr/>
        </p:nvSpPr>
        <p:spPr>
          <a:xfrm>
            <a:off x="0" y="0"/>
            <a:ext cx="7289898" cy="10287000"/>
          </a:xfrm>
          <a:custGeom>
            <a:avLst/>
            <a:gdLst/>
            <a:ahLst/>
            <a:cxnLst/>
            <a:rect l="l" t="t" r="r" b="b"/>
            <a:pathLst>
              <a:path w="7289898" h="10287000">
                <a:moveTo>
                  <a:pt x="0" y="0"/>
                </a:moveTo>
                <a:lnTo>
                  <a:pt x="7289898" y="0"/>
                </a:lnTo>
                <a:lnTo>
                  <a:pt x="7289898" y="10287000"/>
                </a:lnTo>
                <a:lnTo>
                  <a:pt x="0" y="10287000"/>
                </a:lnTo>
                <a:lnTo>
                  <a:pt x="0" y="0"/>
                </a:lnTo>
                <a:close/>
              </a:path>
            </a:pathLst>
          </a:custGeom>
          <a:blipFill>
            <a:blip r:embed="rId2"/>
            <a:stretch>
              <a:fillRect l="-50631" r="-52044"/>
            </a:stretch>
          </a:blipFill>
        </p:spPr>
      </p:sp>
      <p:sp>
        <p:nvSpPr>
          <p:cNvPr id="3" name="TextBox 3"/>
          <p:cNvSpPr txBox="1"/>
          <p:nvPr/>
        </p:nvSpPr>
        <p:spPr>
          <a:xfrm>
            <a:off x="10134600" y="4432938"/>
            <a:ext cx="6227779" cy="1421124"/>
          </a:xfrm>
          <a:prstGeom prst="rect">
            <a:avLst/>
          </a:prstGeom>
        </p:spPr>
        <p:txBody>
          <a:bodyPr lIns="0" tIns="0" rIns="0" bIns="0" rtlCol="0" anchor="t">
            <a:spAutoFit/>
          </a:bodyPr>
          <a:lstStyle/>
          <a:p>
            <a:pPr marL="0" lvl="0" indent="0" algn="l">
              <a:lnSpc>
                <a:spcPts val="10889"/>
              </a:lnSpc>
            </a:pPr>
            <a:r>
              <a:rPr lang="en-US" sz="9899" dirty="0" err="1">
                <a:solidFill>
                  <a:schemeClr val="bg1"/>
                </a:solidFill>
                <a:latin typeface="Crimson Pro"/>
                <a:ea typeface="Crimson Pro"/>
                <a:cs typeface="Crimson Pro"/>
                <a:sym typeface="Crimson Pro"/>
              </a:rPr>
              <a:t>Resultados</a:t>
            </a:r>
            <a:endParaRPr lang="en-US" sz="9899" dirty="0">
              <a:solidFill>
                <a:schemeClr val="bg1"/>
              </a:solidFill>
              <a:latin typeface="Crimson Pro"/>
              <a:ea typeface="Crimson Pro"/>
              <a:cs typeface="Crimson Pro"/>
              <a:sym typeface="Crimson Pro"/>
            </a:endParaRPr>
          </a:p>
        </p:txBody>
      </p:sp>
      <p:sp>
        <p:nvSpPr>
          <p:cNvPr id="4" name="TextBox 6">
            <a:extLst>
              <a:ext uri="{FF2B5EF4-FFF2-40B4-BE49-F238E27FC236}">
                <a16:creationId xmlns:a16="http://schemas.microsoft.com/office/drawing/2014/main" id="{9B54E9B5-7C29-477A-BDBD-ED7B7B5CA99C}"/>
              </a:ext>
            </a:extLst>
          </p:cNvPr>
          <p:cNvSpPr txBox="1"/>
          <p:nvPr/>
        </p:nvSpPr>
        <p:spPr>
          <a:xfrm>
            <a:off x="304752" y="9899560"/>
            <a:ext cx="5486448" cy="129138"/>
          </a:xfrm>
          <a:prstGeom prst="rect">
            <a:avLst/>
          </a:prstGeom>
        </p:spPr>
        <p:txBody>
          <a:bodyPr wrap="square" lIns="0" tIns="0" rIns="0" bIns="0" rtlCol="0" anchor="t">
            <a:spAutoFit/>
          </a:bodyPr>
          <a:lstStyle/>
          <a:p>
            <a:pPr algn="l">
              <a:lnSpc>
                <a:spcPts val="1120"/>
              </a:lnSpc>
            </a:pPr>
            <a:r>
              <a:rPr lang="en-US" sz="800" u="sng" dirty="0">
                <a:solidFill>
                  <a:schemeClr val="bg1"/>
                </a:solidFill>
                <a:latin typeface="Arimo"/>
                <a:ea typeface="Arimo"/>
                <a:cs typeface="Arimo"/>
                <a:sym typeface="Arimo"/>
                <a:hlinkClick r:id="rId3" tooltip="https://www.tasnimnews.com/en/news/2018/07/23/1779387/oshtoran-kooh-mountain-in-western-iran">
                  <a:extLst>
                    <a:ext uri="{A12FA001-AC4F-418D-AE19-62706E023703}">
                      <ahyp:hlinkClr xmlns:ahyp="http://schemas.microsoft.com/office/drawing/2018/hyperlinkcolor" val="tx"/>
                    </a:ext>
                  </a:extLst>
                </a:hlinkClick>
              </a:rPr>
              <a:t>https://www.tasnimnews.com/en/news/2018/07/23/1779387/oshtoran-kooh-mountain-in-western-iran</a:t>
            </a:r>
          </a:p>
        </p:txBody>
      </p:sp>
      <p:pic>
        <p:nvPicPr>
          <p:cNvPr id="6" name="Imagem 5">
            <a:extLst>
              <a:ext uri="{FF2B5EF4-FFF2-40B4-BE49-F238E27FC236}">
                <a16:creationId xmlns:a16="http://schemas.microsoft.com/office/drawing/2014/main" id="{126DE543-CB51-457F-B693-899BB9AC1DDF}"/>
              </a:ext>
            </a:extLst>
          </p:cNvPr>
          <p:cNvPicPr>
            <a:picLocks noChangeAspect="1"/>
          </p:cNvPicPr>
          <p:nvPr/>
        </p:nvPicPr>
        <p:blipFill rotWithShape="1">
          <a:blip r:embed="rId4">
            <a:extLst>
              <a:ext uri="{28A0092B-C50C-407E-A947-70E740481C1C}">
                <a14:useLocalDpi xmlns:a14="http://schemas.microsoft.com/office/drawing/2010/main" val="0"/>
              </a:ext>
            </a:extLst>
          </a:blip>
          <a:srcRect l="5691" r="5691"/>
          <a:stretch/>
        </p:blipFill>
        <p:spPr>
          <a:xfrm>
            <a:off x="1" y="0"/>
            <a:ext cx="7289898" cy="10287000"/>
          </a:xfrm>
          <a:prstGeom prst="rect">
            <a:avLst/>
          </a:prstGeom>
        </p:spPr>
      </p:pic>
      <p:sp>
        <p:nvSpPr>
          <p:cNvPr id="7" name="CaixaDeTexto 6">
            <a:extLst>
              <a:ext uri="{FF2B5EF4-FFF2-40B4-BE49-F238E27FC236}">
                <a16:creationId xmlns:a16="http://schemas.microsoft.com/office/drawing/2014/main" id="{AD94D3E9-A885-4A03-9B8B-0A023C0F4A76}"/>
              </a:ext>
            </a:extLst>
          </p:cNvPr>
          <p:cNvSpPr txBox="1"/>
          <p:nvPr/>
        </p:nvSpPr>
        <p:spPr>
          <a:xfrm>
            <a:off x="21771" y="9964129"/>
            <a:ext cx="2209800" cy="276999"/>
          </a:xfrm>
          <a:prstGeom prst="rect">
            <a:avLst/>
          </a:prstGeom>
          <a:noFill/>
        </p:spPr>
        <p:txBody>
          <a:bodyPr wrap="square">
            <a:spAutoFit/>
          </a:bodyPr>
          <a:lstStyle/>
          <a:p>
            <a:r>
              <a:rPr lang="en-US" sz="1200" dirty="0">
                <a:solidFill>
                  <a:schemeClr val="bg1"/>
                </a:solidFill>
                <a:latin typeface="Crimson Pro"/>
                <a:sym typeface="Crimson Pro"/>
              </a:rPr>
              <a:t>Fonte: </a:t>
            </a:r>
            <a:r>
              <a:rPr lang="en-US" sz="1200" dirty="0" err="1">
                <a:solidFill>
                  <a:schemeClr val="bg1"/>
                </a:solidFill>
                <a:latin typeface="Crimson Pro"/>
                <a:sym typeface="Crimson Pro"/>
              </a:rPr>
              <a:t>Acervo</a:t>
            </a:r>
            <a:r>
              <a:rPr lang="en-US" sz="1200" dirty="0">
                <a:solidFill>
                  <a:schemeClr val="bg1"/>
                </a:solidFill>
                <a:latin typeface="Crimson Pro"/>
                <a:sym typeface="Crimson Pro"/>
              </a:rPr>
              <a:t> </a:t>
            </a:r>
            <a:r>
              <a:rPr lang="en-US" sz="1200" dirty="0" err="1">
                <a:solidFill>
                  <a:schemeClr val="bg1"/>
                </a:solidFill>
                <a:latin typeface="Crimson Pro"/>
                <a:sym typeface="Crimson Pro"/>
              </a:rPr>
              <a:t>pessoal</a:t>
            </a:r>
            <a:r>
              <a:rPr lang="en-US" sz="1200" dirty="0">
                <a:solidFill>
                  <a:schemeClr val="bg1"/>
                </a:solidFill>
                <a:latin typeface="Crimson Pro"/>
                <a:sym typeface="Crimson Pro"/>
              </a:rPr>
              <a:t>.</a:t>
            </a:r>
            <a:endParaRPr lang="pt-BR" sz="12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2" name="TextBox 2"/>
          <p:cNvSpPr txBox="1"/>
          <p:nvPr/>
        </p:nvSpPr>
        <p:spPr>
          <a:xfrm>
            <a:off x="1207212" y="4020343"/>
            <a:ext cx="6151579" cy="2263775"/>
          </a:xfrm>
          <a:prstGeom prst="rect">
            <a:avLst/>
          </a:prstGeom>
        </p:spPr>
        <p:txBody>
          <a:bodyPr lIns="0" tIns="0" rIns="0" bIns="0" rtlCol="0" anchor="t">
            <a:spAutoFit/>
          </a:bodyPr>
          <a:lstStyle/>
          <a:p>
            <a:pPr marL="0" lvl="0" indent="0" algn="l">
              <a:lnSpc>
                <a:spcPts val="8800"/>
              </a:lnSpc>
            </a:pPr>
            <a:r>
              <a:rPr lang="en-US" sz="8000" dirty="0" err="1">
                <a:solidFill>
                  <a:srgbClr val="FFFFFF"/>
                </a:solidFill>
                <a:latin typeface="Crimson Pro"/>
                <a:ea typeface="Crimson Pro"/>
                <a:cs typeface="Crimson Pro"/>
                <a:sym typeface="Crimson Pro"/>
              </a:rPr>
              <a:t>Roteiro</a:t>
            </a:r>
            <a:r>
              <a:rPr lang="en-US" sz="8000" dirty="0">
                <a:solidFill>
                  <a:srgbClr val="FFFFFF"/>
                </a:solidFill>
                <a:latin typeface="Crimson Pro"/>
                <a:ea typeface="Crimson Pro"/>
                <a:cs typeface="Crimson Pro"/>
                <a:sym typeface="Crimson Pro"/>
              </a:rPr>
              <a:t> da </a:t>
            </a:r>
            <a:r>
              <a:rPr lang="en-US" sz="8000" dirty="0" err="1">
                <a:solidFill>
                  <a:srgbClr val="FFFFFF"/>
                </a:solidFill>
                <a:latin typeface="Crimson Pro"/>
                <a:ea typeface="Crimson Pro"/>
                <a:cs typeface="Crimson Pro"/>
                <a:sym typeface="Crimson Pro"/>
              </a:rPr>
              <a:t>apresentação</a:t>
            </a:r>
            <a:endParaRPr lang="en-US" sz="8000" dirty="0">
              <a:solidFill>
                <a:srgbClr val="FFFFFF"/>
              </a:solidFill>
              <a:latin typeface="Crimson Pro"/>
              <a:ea typeface="Crimson Pro"/>
              <a:cs typeface="Crimson Pro"/>
              <a:sym typeface="Crimson Pro"/>
            </a:endParaRPr>
          </a:p>
        </p:txBody>
      </p:sp>
      <p:sp>
        <p:nvSpPr>
          <p:cNvPr id="3" name="TextBox 3"/>
          <p:cNvSpPr txBox="1"/>
          <p:nvPr/>
        </p:nvSpPr>
        <p:spPr>
          <a:xfrm>
            <a:off x="13003527" y="2168025"/>
            <a:ext cx="4054401" cy="498475"/>
          </a:xfrm>
          <a:prstGeom prst="rect">
            <a:avLst/>
          </a:prstGeom>
        </p:spPr>
        <p:txBody>
          <a:bodyPr lIns="0" tIns="0" rIns="0" bIns="0" rtlCol="0" anchor="t">
            <a:spAutoFit/>
          </a:bodyPr>
          <a:lstStyle/>
          <a:p>
            <a:pPr algn="l">
              <a:lnSpc>
                <a:spcPts val="4025"/>
              </a:lnSpc>
              <a:spcBef>
                <a:spcPct val="0"/>
              </a:spcBef>
            </a:pPr>
            <a:r>
              <a:rPr lang="en-US" sz="2875" b="1">
                <a:solidFill>
                  <a:srgbClr val="FFFFFF"/>
                </a:solidFill>
                <a:latin typeface="Crimson Pro Bold"/>
                <a:ea typeface="Crimson Pro Bold"/>
                <a:cs typeface="Crimson Pro Bold"/>
                <a:sym typeface="Crimson Pro Bold"/>
              </a:rPr>
              <a:t>Introdução e Objetivos</a:t>
            </a:r>
          </a:p>
        </p:txBody>
      </p:sp>
      <p:sp>
        <p:nvSpPr>
          <p:cNvPr id="5" name="TextBox 5"/>
          <p:cNvSpPr txBox="1"/>
          <p:nvPr/>
        </p:nvSpPr>
        <p:spPr>
          <a:xfrm>
            <a:off x="13003527" y="1098754"/>
            <a:ext cx="4054401" cy="619125"/>
          </a:xfrm>
          <a:prstGeom prst="rect">
            <a:avLst/>
          </a:prstGeom>
        </p:spPr>
        <p:txBody>
          <a:bodyPr lIns="0" tIns="0" rIns="0" bIns="0" rtlCol="0" anchor="t">
            <a:spAutoFit/>
          </a:bodyPr>
          <a:lstStyle/>
          <a:p>
            <a:pPr marL="0" lvl="0" indent="0" algn="l">
              <a:lnSpc>
                <a:spcPts val="4800"/>
              </a:lnSpc>
            </a:pPr>
            <a:r>
              <a:rPr lang="en-US" sz="4000" dirty="0">
                <a:solidFill>
                  <a:srgbClr val="DFD4CB"/>
                </a:solidFill>
                <a:latin typeface="Crimson Pro"/>
                <a:ea typeface="Crimson Pro"/>
                <a:cs typeface="Crimson Pro"/>
                <a:sym typeface="Crimson Pro"/>
              </a:rPr>
              <a:t>01</a:t>
            </a:r>
          </a:p>
        </p:txBody>
      </p:sp>
      <p:sp>
        <p:nvSpPr>
          <p:cNvPr id="6" name="TextBox 6"/>
          <p:cNvSpPr txBox="1"/>
          <p:nvPr/>
        </p:nvSpPr>
        <p:spPr>
          <a:xfrm>
            <a:off x="13003527" y="6221502"/>
            <a:ext cx="4054401" cy="498475"/>
          </a:xfrm>
          <a:prstGeom prst="rect">
            <a:avLst/>
          </a:prstGeom>
        </p:spPr>
        <p:txBody>
          <a:bodyPr lIns="0" tIns="0" rIns="0" bIns="0" rtlCol="0" anchor="t">
            <a:spAutoFit/>
          </a:bodyPr>
          <a:lstStyle/>
          <a:p>
            <a:pPr algn="l">
              <a:lnSpc>
                <a:spcPts val="4025"/>
              </a:lnSpc>
              <a:spcBef>
                <a:spcPct val="0"/>
              </a:spcBef>
            </a:pPr>
            <a:r>
              <a:rPr lang="en-US" sz="2875" b="1" dirty="0" err="1">
                <a:solidFill>
                  <a:srgbClr val="FFFFFF"/>
                </a:solidFill>
                <a:latin typeface="Crimson Pro Bold"/>
                <a:ea typeface="Crimson Pro Bold"/>
                <a:cs typeface="Crimson Pro Bold"/>
                <a:sym typeface="Crimson Pro Bold"/>
              </a:rPr>
              <a:t>Resultados</a:t>
            </a:r>
            <a:endParaRPr lang="en-US" sz="2875" b="1" dirty="0">
              <a:solidFill>
                <a:srgbClr val="FFFFFF"/>
              </a:solidFill>
              <a:latin typeface="Crimson Pro Bold"/>
              <a:ea typeface="Crimson Pro Bold"/>
              <a:cs typeface="Crimson Pro Bold"/>
              <a:sym typeface="Crimson Pro Bold"/>
            </a:endParaRPr>
          </a:p>
        </p:txBody>
      </p:sp>
      <p:sp>
        <p:nvSpPr>
          <p:cNvPr id="8" name="TextBox 8"/>
          <p:cNvSpPr txBox="1"/>
          <p:nvPr/>
        </p:nvSpPr>
        <p:spPr>
          <a:xfrm>
            <a:off x="13003527" y="5152231"/>
            <a:ext cx="4054401" cy="619125"/>
          </a:xfrm>
          <a:prstGeom prst="rect">
            <a:avLst/>
          </a:prstGeom>
        </p:spPr>
        <p:txBody>
          <a:bodyPr lIns="0" tIns="0" rIns="0" bIns="0" rtlCol="0" anchor="t">
            <a:spAutoFit/>
          </a:bodyPr>
          <a:lstStyle/>
          <a:p>
            <a:pPr marL="0" lvl="0" indent="0" algn="l">
              <a:lnSpc>
                <a:spcPts val="4800"/>
              </a:lnSpc>
            </a:pPr>
            <a:r>
              <a:rPr lang="en-US" sz="4000" dirty="0">
                <a:solidFill>
                  <a:srgbClr val="DFD4CB"/>
                </a:solidFill>
                <a:latin typeface="Crimson Pro"/>
                <a:ea typeface="Crimson Pro"/>
                <a:cs typeface="Crimson Pro"/>
                <a:sym typeface="Crimson Pro"/>
              </a:rPr>
              <a:t>03</a:t>
            </a:r>
          </a:p>
        </p:txBody>
      </p:sp>
      <p:sp>
        <p:nvSpPr>
          <p:cNvPr id="9" name="TextBox 9"/>
          <p:cNvSpPr txBox="1"/>
          <p:nvPr/>
        </p:nvSpPr>
        <p:spPr>
          <a:xfrm>
            <a:off x="13003527" y="4187915"/>
            <a:ext cx="4054401" cy="498475"/>
          </a:xfrm>
          <a:prstGeom prst="rect">
            <a:avLst/>
          </a:prstGeom>
        </p:spPr>
        <p:txBody>
          <a:bodyPr lIns="0" tIns="0" rIns="0" bIns="0" rtlCol="0" anchor="t">
            <a:spAutoFit/>
          </a:bodyPr>
          <a:lstStyle/>
          <a:p>
            <a:pPr algn="l">
              <a:lnSpc>
                <a:spcPts val="4025"/>
              </a:lnSpc>
              <a:spcBef>
                <a:spcPct val="0"/>
              </a:spcBef>
            </a:pPr>
            <a:r>
              <a:rPr lang="en-US" sz="2875" b="1" dirty="0" err="1">
                <a:solidFill>
                  <a:srgbClr val="FFFFFF"/>
                </a:solidFill>
                <a:latin typeface="Crimson Pro Bold"/>
                <a:ea typeface="Crimson Pro Bold"/>
                <a:cs typeface="Crimson Pro Bold"/>
                <a:sym typeface="Crimson Pro Bold"/>
              </a:rPr>
              <a:t>Materiais</a:t>
            </a:r>
            <a:r>
              <a:rPr lang="en-US" sz="2875" b="1" dirty="0">
                <a:solidFill>
                  <a:srgbClr val="FFFFFF"/>
                </a:solidFill>
                <a:latin typeface="Crimson Pro Bold"/>
                <a:ea typeface="Crimson Pro Bold"/>
                <a:cs typeface="Crimson Pro Bold"/>
                <a:sym typeface="Crimson Pro Bold"/>
              </a:rPr>
              <a:t> e </a:t>
            </a:r>
            <a:r>
              <a:rPr lang="en-US" sz="2875" b="1" dirty="0" err="1">
                <a:solidFill>
                  <a:srgbClr val="FFFFFF"/>
                </a:solidFill>
                <a:latin typeface="Crimson Pro Bold"/>
                <a:ea typeface="Crimson Pro Bold"/>
                <a:cs typeface="Crimson Pro Bold"/>
                <a:sym typeface="Crimson Pro Bold"/>
              </a:rPr>
              <a:t>Métodos</a:t>
            </a:r>
            <a:endParaRPr lang="en-US" sz="2875" b="1" dirty="0">
              <a:solidFill>
                <a:srgbClr val="FFFFFF"/>
              </a:solidFill>
              <a:latin typeface="Crimson Pro Bold"/>
              <a:ea typeface="Crimson Pro Bold"/>
              <a:cs typeface="Crimson Pro Bold"/>
              <a:sym typeface="Crimson Pro Bold"/>
            </a:endParaRPr>
          </a:p>
        </p:txBody>
      </p:sp>
      <p:sp>
        <p:nvSpPr>
          <p:cNvPr id="11" name="TextBox 11"/>
          <p:cNvSpPr txBox="1"/>
          <p:nvPr/>
        </p:nvSpPr>
        <p:spPr>
          <a:xfrm>
            <a:off x="13003527" y="3118644"/>
            <a:ext cx="4054401" cy="619125"/>
          </a:xfrm>
          <a:prstGeom prst="rect">
            <a:avLst/>
          </a:prstGeom>
        </p:spPr>
        <p:txBody>
          <a:bodyPr lIns="0" tIns="0" rIns="0" bIns="0" rtlCol="0" anchor="t">
            <a:spAutoFit/>
          </a:bodyPr>
          <a:lstStyle/>
          <a:p>
            <a:pPr marL="0" lvl="0" indent="0" algn="l">
              <a:lnSpc>
                <a:spcPts val="4800"/>
              </a:lnSpc>
            </a:pPr>
            <a:r>
              <a:rPr lang="en-US" sz="4000">
                <a:solidFill>
                  <a:srgbClr val="DFD4CB"/>
                </a:solidFill>
                <a:latin typeface="Crimson Pro"/>
                <a:ea typeface="Crimson Pro"/>
                <a:cs typeface="Crimson Pro"/>
                <a:sym typeface="Crimson Pro"/>
              </a:rPr>
              <a:t>02</a:t>
            </a:r>
          </a:p>
        </p:txBody>
      </p:sp>
      <p:sp>
        <p:nvSpPr>
          <p:cNvPr id="12" name="TextBox 12"/>
          <p:cNvSpPr txBox="1"/>
          <p:nvPr/>
        </p:nvSpPr>
        <p:spPr>
          <a:xfrm>
            <a:off x="12973047" y="8258175"/>
            <a:ext cx="4054401" cy="498475"/>
          </a:xfrm>
          <a:prstGeom prst="rect">
            <a:avLst/>
          </a:prstGeom>
        </p:spPr>
        <p:txBody>
          <a:bodyPr lIns="0" tIns="0" rIns="0" bIns="0" rtlCol="0" anchor="t">
            <a:spAutoFit/>
          </a:bodyPr>
          <a:lstStyle/>
          <a:p>
            <a:pPr algn="l">
              <a:lnSpc>
                <a:spcPts val="4025"/>
              </a:lnSpc>
              <a:spcBef>
                <a:spcPct val="0"/>
              </a:spcBef>
            </a:pPr>
            <a:r>
              <a:rPr lang="en-US" sz="2875" b="1" dirty="0" err="1">
                <a:solidFill>
                  <a:srgbClr val="FFFFFF"/>
                </a:solidFill>
                <a:latin typeface="Crimson Pro Bold"/>
                <a:ea typeface="Crimson Pro Bold"/>
                <a:cs typeface="Crimson Pro Bold"/>
                <a:sym typeface="Crimson Pro Bold"/>
              </a:rPr>
              <a:t>Conclusões</a:t>
            </a:r>
            <a:r>
              <a:rPr lang="en-US" sz="2875" b="1" dirty="0">
                <a:solidFill>
                  <a:srgbClr val="FFFFFF"/>
                </a:solidFill>
                <a:latin typeface="Crimson Pro Bold"/>
                <a:ea typeface="Crimson Pro Bold"/>
                <a:cs typeface="Crimson Pro Bold"/>
                <a:sym typeface="Crimson Pro Bold"/>
              </a:rPr>
              <a:t> e </a:t>
            </a:r>
            <a:r>
              <a:rPr lang="en-US" sz="2875" b="1" dirty="0" err="1">
                <a:solidFill>
                  <a:srgbClr val="FFFFFF"/>
                </a:solidFill>
                <a:latin typeface="Crimson Pro Bold"/>
                <a:ea typeface="Crimson Pro Bold"/>
                <a:cs typeface="Crimson Pro Bold"/>
                <a:sym typeface="Crimson Pro Bold"/>
              </a:rPr>
              <a:t>Discussão</a:t>
            </a:r>
            <a:endParaRPr lang="en-US" sz="2875" b="1" dirty="0">
              <a:solidFill>
                <a:srgbClr val="FFFFFF"/>
              </a:solidFill>
              <a:latin typeface="Crimson Pro Bold"/>
              <a:ea typeface="Crimson Pro Bold"/>
              <a:cs typeface="Crimson Pro Bold"/>
              <a:sym typeface="Crimson Pro Bold"/>
            </a:endParaRPr>
          </a:p>
        </p:txBody>
      </p:sp>
      <p:sp>
        <p:nvSpPr>
          <p:cNvPr id="14" name="TextBox 14"/>
          <p:cNvSpPr txBox="1"/>
          <p:nvPr/>
        </p:nvSpPr>
        <p:spPr>
          <a:xfrm>
            <a:off x="12973047" y="7188904"/>
            <a:ext cx="4054401" cy="619125"/>
          </a:xfrm>
          <a:prstGeom prst="rect">
            <a:avLst/>
          </a:prstGeom>
        </p:spPr>
        <p:txBody>
          <a:bodyPr lIns="0" tIns="0" rIns="0" bIns="0" rtlCol="0" anchor="t">
            <a:spAutoFit/>
          </a:bodyPr>
          <a:lstStyle/>
          <a:p>
            <a:pPr marL="0" lvl="0" indent="0" algn="l">
              <a:lnSpc>
                <a:spcPts val="4800"/>
              </a:lnSpc>
            </a:pPr>
            <a:r>
              <a:rPr lang="en-US" sz="4000">
                <a:solidFill>
                  <a:srgbClr val="DFD4CB"/>
                </a:solidFill>
                <a:latin typeface="Crimson Pro"/>
                <a:ea typeface="Crimson Pro"/>
                <a:cs typeface="Crimson Pro"/>
                <a:sym typeface="Crimson Pro"/>
              </a:rPr>
              <a:t>04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0C55F8F-4EA8-4EE6-94F1-B4492C7AAA0C}"/>
              </a:ext>
            </a:extLst>
          </p:cNvPr>
          <p:cNvPicPr>
            <a:picLocks noChangeAspect="1"/>
          </p:cNvPicPr>
          <p:nvPr/>
        </p:nvPicPr>
        <p:blipFill rotWithShape="1">
          <a:blip r:embed="rId2">
            <a:extLst>
              <a:ext uri="{28A0092B-C50C-407E-A947-70E740481C1C}">
                <a14:useLocalDpi xmlns:a14="http://schemas.microsoft.com/office/drawing/2010/main" val="0"/>
              </a:ext>
            </a:extLst>
          </a:blip>
          <a:srcRect t="5628"/>
          <a:stretch/>
        </p:blipFill>
        <p:spPr>
          <a:xfrm>
            <a:off x="0" y="2400300"/>
            <a:ext cx="18266229" cy="6791843"/>
          </a:xfrm>
          <a:prstGeom prst="rect">
            <a:avLst/>
          </a:prstGeom>
        </p:spPr>
      </p:pic>
      <p:sp>
        <p:nvSpPr>
          <p:cNvPr id="5" name="TextBox 8">
            <a:extLst>
              <a:ext uri="{FF2B5EF4-FFF2-40B4-BE49-F238E27FC236}">
                <a16:creationId xmlns:a16="http://schemas.microsoft.com/office/drawing/2014/main" id="{832AE00F-8907-40E1-9F10-FA157F2BD7E2}"/>
              </a:ext>
            </a:extLst>
          </p:cNvPr>
          <p:cNvSpPr txBox="1"/>
          <p:nvPr/>
        </p:nvSpPr>
        <p:spPr>
          <a:xfrm>
            <a:off x="6651124" y="723900"/>
            <a:ext cx="4985751" cy="1333698"/>
          </a:xfrm>
          <a:prstGeom prst="rect">
            <a:avLst/>
          </a:prstGeom>
        </p:spPr>
        <p:txBody>
          <a:bodyPr wrap="square" lIns="0" tIns="0" rIns="0" bIns="0" rtlCol="0" anchor="t">
            <a:spAutoFit/>
          </a:bodyPr>
          <a:lstStyle/>
          <a:p>
            <a:pPr marL="0" lvl="0" indent="0" algn="l">
              <a:lnSpc>
                <a:spcPts val="10449"/>
              </a:lnSpc>
            </a:pPr>
            <a:r>
              <a:rPr lang="en-US" sz="9499" dirty="0" err="1">
                <a:solidFill>
                  <a:srgbClr val="393939"/>
                </a:solidFill>
                <a:latin typeface="Crimson Pro"/>
                <a:ea typeface="Crimson Pro"/>
                <a:cs typeface="Crimson Pro"/>
                <a:sym typeface="Crimson Pro"/>
              </a:rPr>
              <a:t>Exposição</a:t>
            </a:r>
            <a:endParaRPr lang="en-US" sz="9499" dirty="0">
              <a:solidFill>
                <a:srgbClr val="393939"/>
              </a:solidFill>
              <a:latin typeface="Crimson Pro"/>
              <a:ea typeface="Crimson Pro"/>
              <a:cs typeface="Crimson Pro"/>
              <a:sym typeface="Crimson Pr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B71A20A-F93B-4CAA-BA2E-E8F006968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47707"/>
            <a:ext cx="16764000" cy="9591585"/>
          </a:xfrm>
          <a:prstGeom prst="rect">
            <a:avLst/>
          </a:prstGeom>
        </p:spPr>
      </p:pic>
    </p:spTree>
    <p:extLst>
      <p:ext uri="{BB962C8B-B14F-4D97-AF65-F5344CB8AC3E}">
        <p14:creationId xmlns:p14="http://schemas.microsoft.com/office/powerpoint/2010/main" val="794418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E683EC1-51B3-4DD5-B164-F7A6399F8EA7}"/>
              </a:ext>
            </a:extLst>
          </p:cNvPr>
          <p:cNvPicPr>
            <a:picLocks noChangeAspect="1"/>
          </p:cNvPicPr>
          <p:nvPr/>
        </p:nvPicPr>
        <p:blipFill rotWithShape="1">
          <a:blip r:embed="rId2">
            <a:extLst>
              <a:ext uri="{28A0092B-C50C-407E-A947-70E740481C1C}">
                <a14:useLocalDpi xmlns:a14="http://schemas.microsoft.com/office/drawing/2010/main" val="0"/>
              </a:ext>
            </a:extLst>
          </a:blip>
          <a:srcRect t="5628"/>
          <a:stretch/>
        </p:blipFill>
        <p:spPr>
          <a:xfrm>
            <a:off x="-28870" y="2552700"/>
            <a:ext cx="18316870" cy="6810673"/>
          </a:xfrm>
          <a:prstGeom prst="rect">
            <a:avLst/>
          </a:prstGeom>
        </p:spPr>
      </p:pic>
      <p:sp>
        <p:nvSpPr>
          <p:cNvPr id="5" name="TextBox 8">
            <a:extLst>
              <a:ext uri="{FF2B5EF4-FFF2-40B4-BE49-F238E27FC236}">
                <a16:creationId xmlns:a16="http://schemas.microsoft.com/office/drawing/2014/main" id="{BAA4661D-405E-4461-8DFD-7B67C6DB071E}"/>
              </a:ext>
            </a:extLst>
          </p:cNvPr>
          <p:cNvSpPr txBox="1"/>
          <p:nvPr/>
        </p:nvSpPr>
        <p:spPr>
          <a:xfrm>
            <a:off x="5824770" y="923627"/>
            <a:ext cx="6638460" cy="1333698"/>
          </a:xfrm>
          <a:prstGeom prst="rect">
            <a:avLst/>
          </a:prstGeom>
        </p:spPr>
        <p:txBody>
          <a:bodyPr wrap="square" lIns="0" tIns="0" rIns="0" bIns="0" rtlCol="0" anchor="t">
            <a:spAutoFit/>
          </a:bodyPr>
          <a:lstStyle/>
          <a:p>
            <a:pPr marL="0" lvl="0" indent="0" algn="l">
              <a:lnSpc>
                <a:spcPts val="10449"/>
              </a:lnSpc>
            </a:pPr>
            <a:r>
              <a:rPr lang="en-US" sz="9499" dirty="0" err="1">
                <a:solidFill>
                  <a:srgbClr val="393939"/>
                </a:solidFill>
                <a:latin typeface="Crimson Pro"/>
                <a:ea typeface="Crimson Pro"/>
                <a:cs typeface="Crimson Pro"/>
                <a:sym typeface="Crimson Pro"/>
              </a:rPr>
              <a:t>Sensibilidade</a:t>
            </a:r>
            <a:endParaRPr lang="en-US" sz="9499" dirty="0">
              <a:solidFill>
                <a:srgbClr val="393939"/>
              </a:solidFill>
              <a:latin typeface="Crimson Pro"/>
              <a:ea typeface="Crimson Pro"/>
              <a:cs typeface="Crimson Pro"/>
              <a:sym typeface="Crimson Pro"/>
            </a:endParaRPr>
          </a:p>
        </p:txBody>
      </p:sp>
    </p:spTree>
    <p:extLst>
      <p:ext uri="{BB962C8B-B14F-4D97-AF65-F5344CB8AC3E}">
        <p14:creationId xmlns:p14="http://schemas.microsoft.com/office/powerpoint/2010/main" val="801017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E9C4A6A-624A-4A04-B32D-FCEDE77457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739"/>
            <a:ext cx="18287999" cy="10384478"/>
          </a:xfrm>
          <a:prstGeom prst="rect">
            <a:avLst/>
          </a:prstGeom>
        </p:spPr>
      </p:pic>
    </p:spTree>
    <p:extLst>
      <p:ext uri="{BB962C8B-B14F-4D97-AF65-F5344CB8AC3E}">
        <p14:creationId xmlns:p14="http://schemas.microsoft.com/office/powerpoint/2010/main" val="1489091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38ED139-7E2C-405B-B422-9F3C94FCCB63}"/>
              </a:ext>
            </a:extLst>
          </p:cNvPr>
          <p:cNvPicPr>
            <a:picLocks noChangeAspect="1"/>
          </p:cNvPicPr>
          <p:nvPr/>
        </p:nvPicPr>
        <p:blipFill rotWithShape="1">
          <a:blip r:embed="rId2">
            <a:extLst>
              <a:ext uri="{28A0092B-C50C-407E-A947-70E740481C1C}">
                <a14:useLocalDpi xmlns:a14="http://schemas.microsoft.com/office/drawing/2010/main" val="0"/>
              </a:ext>
            </a:extLst>
          </a:blip>
          <a:srcRect t="6796"/>
          <a:stretch/>
        </p:blipFill>
        <p:spPr>
          <a:xfrm>
            <a:off x="0" y="2324100"/>
            <a:ext cx="18292061" cy="6717293"/>
          </a:xfrm>
          <a:prstGeom prst="rect">
            <a:avLst/>
          </a:prstGeom>
        </p:spPr>
      </p:pic>
      <p:sp>
        <p:nvSpPr>
          <p:cNvPr id="5" name="TextBox 8">
            <a:extLst>
              <a:ext uri="{FF2B5EF4-FFF2-40B4-BE49-F238E27FC236}">
                <a16:creationId xmlns:a16="http://schemas.microsoft.com/office/drawing/2014/main" id="{3788B178-7FD2-44A8-91AF-1508AA69736D}"/>
              </a:ext>
            </a:extLst>
          </p:cNvPr>
          <p:cNvSpPr txBox="1"/>
          <p:nvPr/>
        </p:nvSpPr>
        <p:spPr>
          <a:xfrm>
            <a:off x="3386370" y="728536"/>
            <a:ext cx="11515259" cy="1333698"/>
          </a:xfrm>
          <a:prstGeom prst="rect">
            <a:avLst/>
          </a:prstGeom>
        </p:spPr>
        <p:txBody>
          <a:bodyPr wrap="square" lIns="0" tIns="0" rIns="0" bIns="0" rtlCol="0" anchor="t">
            <a:spAutoFit/>
          </a:bodyPr>
          <a:lstStyle/>
          <a:p>
            <a:pPr marL="0" lvl="0" indent="0" algn="l">
              <a:lnSpc>
                <a:spcPts val="10449"/>
              </a:lnSpc>
            </a:pPr>
            <a:r>
              <a:rPr lang="en-US" sz="9499" dirty="0" err="1">
                <a:solidFill>
                  <a:srgbClr val="393939"/>
                </a:solidFill>
                <a:latin typeface="Crimson Pro"/>
                <a:ea typeface="Crimson Pro"/>
                <a:cs typeface="Crimson Pro"/>
                <a:sym typeface="Crimson Pro"/>
              </a:rPr>
              <a:t>Capacidade</a:t>
            </a:r>
            <a:r>
              <a:rPr lang="en-US" sz="9499" dirty="0">
                <a:solidFill>
                  <a:srgbClr val="393939"/>
                </a:solidFill>
                <a:latin typeface="Crimson Pro"/>
                <a:ea typeface="Crimson Pro"/>
                <a:cs typeface="Crimson Pro"/>
                <a:sym typeface="Crimson Pro"/>
              </a:rPr>
              <a:t> </a:t>
            </a:r>
            <a:r>
              <a:rPr lang="en-US" sz="9499" dirty="0" err="1">
                <a:solidFill>
                  <a:srgbClr val="393939"/>
                </a:solidFill>
                <a:latin typeface="Crimson Pro"/>
                <a:ea typeface="Crimson Pro"/>
                <a:cs typeface="Crimson Pro"/>
                <a:sym typeface="Crimson Pro"/>
              </a:rPr>
              <a:t>Adaptativa</a:t>
            </a:r>
            <a:endParaRPr lang="en-US" sz="9499" dirty="0">
              <a:solidFill>
                <a:srgbClr val="393939"/>
              </a:solidFill>
              <a:latin typeface="Crimson Pro"/>
              <a:ea typeface="Crimson Pro"/>
              <a:cs typeface="Crimson Pro"/>
              <a:sym typeface="Crimson Pro"/>
            </a:endParaRPr>
          </a:p>
        </p:txBody>
      </p:sp>
    </p:spTree>
    <p:extLst>
      <p:ext uri="{BB962C8B-B14F-4D97-AF65-F5344CB8AC3E}">
        <p14:creationId xmlns:p14="http://schemas.microsoft.com/office/powerpoint/2010/main" val="554243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B29E601-097D-4157-9DF1-39290D324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19"/>
            <a:ext cx="18288000" cy="10302915"/>
          </a:xfrm>
          <a:prstGeom prst="rect">
            <a:avLst/>
          </a:prstGeom>
        </p:spPr>
      </p:pic>
    </p:spTree>
    <p:extLst>
      <p:ext uri="{BB962C8B-B14F-4D97-AF65-F5344CB8AC3E}">
        <p14:creationId xmlns:p14="http://schemas.microsoft.com/office/powerpoint/2010/main" val="1534377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2C2570C-E7B6-415E-8A5E-A8D62FA1E0A6}"/>
              </a:ext>
            </a:extLst>
          </p:cNvPr>
          <p:cNvPicPr>
            <a:picLocks noChangeAspect="1"/>
          </p:cNvPicPr>
          <p:nvPr/>
        </p:nvPicPr>
        <p:blipFill rotWithShape="1">
          <a:blip r:embed="rId2">
            <a:extLst>
              <a:ext uri="{28A0092B-C50C-407E-A947-70E740481C1C}">
                <a14:useLocalDpi xmlns:a14="http://schemas.microsoft.com/office/drawing/2010/main" val="0"/>
              </a:ext>
            </a:extLst>
          </a:blip>
          <a:srcRect t="5628"/>
          <a:stretch/>
        </p:blipFill>
        <p:spPr>
          <a:xfrm>
            <a:off x="21771" y="1997727"/>
            <a:ext cx="18288001" cy="6799939"/>
          </a:xfrm>
          <a:prstGeom prst="rect">
            <a:avLst/>
          </a:prstGeom>
        </p:spPr>
      </p:pic>
      <p:sp>
        <p:nvSpPr>
          <p:cNvPr id="5" name="TextBox 8">
            <a:extLst>
              <a:ext uri="{FF2B5EF4-FFF2-40B4-BE49-F238E27FC236}">
                <a16:creationId xmlns:a16="http://schemas.microsoft.com/office/drawing/2014/main" id="{B661D851-6DA0-4FE1-A8D7-8B7379D8B64D}"/>
              </a:ext>
            </a:extLst>
          </p:cNvPr>
          <p:cNvSpPr txBox="1"/>
          <p:nvPr/>
        </p:nvSpPr>
        <p:spPr>
          <a:xfrm>
            <a:off x="5275041" y="419100"/>
            <a:ext cx="7781459" cy="1333698"/>
          </a:xfrm>
          <a:prstGeom prst="rect">
            <a:avLst/>
          </a:prstGeom>
        </p:spPr>
        <p:txBody>
          <a:bodyPr wrap="square" lIns="0" tIns="0" rIns="0" bIns="0" rtlCol="0" anchor="t">
            <a:spAutoFit/>
          </a:bodyPr>
          <a:lstStyle/>
          <a:p>
            <a:pPr marL="0" lvl="0" indent="0" algn="l">
              <a:lnSpc>
                <a:spcPts val="10449"/>
              </a:lnSpc>
            </a:pPr>
            <a:r>
              <a:rPr lang="en-US" sz="9499" dirty="0" err="1">
                <a:solidFill>
                  <a:srgbClr val="393939"/>
                </a:solidFill>
                <a:latin typeface="Crimson Pro"/>
                <a:ea typeface="Crimson Pro"/>
                <a:cs typeface="Crimson Pro"/>
                <a:sym typeface="Crimson Pro"/>
              </a:rPr>
              <a:t>Vulnerabilidade</a:t>
            </a:r>
            <a:endParaRPr lang="en-US" sz="9499" dirty="0">
              <a:solidFill>
                <a:srgbClr val="393939"/>
              </a:solidFill>
              <a:latin typeface="Crimson Pro"/>
              <a:ea typeface="Crimson Pro"/>
              <a:cs typeface="Crimson Pro"/>
              <a:sym typeface="Crimson Pro"/>
            </a:endParaRPr>
          </a:p>
        </p:txBody>
      </p:sp>
    </p:spTree>
    <p:extLst>
      <p:ext uri="{BB962C8B-B14F-4D97-AF65-F5344CB8AC3E}">
        <p14:creationId xmlns:p14="http://schemas.microsoft.com/office/powerpoint/2010/main" val="3856069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D72D6E5-FD83-4717-A013-BC2C11573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84478"/>
          </a:xfrm>
          <a:prstGeom prst="rect">
            <a:avLst/>
          </a:prstGeom>
        </p:spPr>
      </p:pic>
    </p:spTree>
    <p:extLst>
      <p:ext uri="{BB962C8B-B14F-4D97-AF65-F5344CB8AC3E}">
        <p14:creationId xmlns:p14="http://schemas.microsoft.com/office/powerpoint/2010/main" val="579660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22586" y="1"/>
            <a:ext cx="9566586" cy="10287000"/>
          </a:xfrm>
          <a:prstGeom prst="rect">
            <a:avLst/>
          </a:prstGeom>
          <a:solidFill>
            <a:srgbClr val="393939"/>
          </a:solidFill>
        </p:spPr>
      </p:sp>
      <p:sp>
        <p:nvSpPr>
          <p:cNvPr id="3" name="TextBox 3"/>
          <p:cNvSpPr txBox="1"/>
          <p:nvPr/>
        </p:nvSpPr>
        <p:spPr>
          <a:xfrm>
            <a:off x="1600200" y="4602163"/>
            <a:ext cx="6189679" cy="1149350"/>
          </a:xfrm>
          <a:prstGeom prst="rect">
            <a:avLst/>
          </a:prstGeom>
        </p:spPr>
        <p:txBody>
          <a:bodyPr lIns="0" tIns="0" rIns="0" bIns="0" rtlCol="0" anchor="t">
            <a:spAutoFit/>
          </a:bodyPr>
          <a:lstStyle/>
          <a:p>
            <a:pPr marL="0" lvl="0" indent="0" algn="l">
              <a:lnSpc>
                <a:spcPts val="8800"/>
              </a:lnSpc>
            </a:pPr>
            <a:r>
              <a:rPr lang="en-US" sz="8000" dirty="0" err="1">
                <a:solidFill>
                  <a:srgbClr val="FFFFFF"/>
                </a:solidFill>
                <a:latin typeface="Crimson Pro"/>
                <a:ea typeface="Crimson Pro"/>
                <a:cs typeface="Crimson Pro"/>
                <a:sym typeface="Crimson Pro"/>
              </a:rPr>
              <a:t>Conclusões</a:t>
            </a:r>
            <a:endParaRPr lang="en-US" sz="8000" dirty="0">
              <a:solidFill>
                <a:srgbClr val="FFFFFF"/>
              </a:solidFill>
              <a:latin typeface="Crimson Pro"/>
              <a:ea typeface="Crimson Pro"/>
              <a:cs typeface="Crimson Pro"/>
              <a:sym typeface="Crimson Pro"/>
            </a:endParaRPr>
          </a:p>
        </p:txBody>
      </p:sp>
      <p:sp>
        <p:nvSpPr>
          <p:cNvPr id="4" name="TextBox 4"/>
          <p:cNvSpPr txBox="1"/>
          <p:nvPr/>
        </p:nvSpPr>
        <p:spPr>
          <a:xfrm>
            <a:off x="11991465" y="678691"/>
            <a:ext cx="6296535" cy="1129027"/>
          </a:xfrm>
          <a:prstGeom prst="rect">
            <a:avLst/>
          </a:prstGeom>
        </p:spPr>
        <p:txBody>
          <a:bodyPr wrap="square" lIns="0" tIns="0" rIns="0" bIns="0" rtlCol="0" anchor="t">
            <a:spAutoFit/>
          </a:bodyPr>
          <a:lstStyle/>
          <a:p>
            <a:pPr algn="l">
              <a:lnSpc>
                <a:spcPts val="4550"/>
              </a:lnSpc>
              <a:spcBef>
                <a:spcPct val="0"/>
              </a:spcBef>
            </a:pPr>
            <a:r>
              <a:rPr lang="pt-BR" sz="3250" b="1" dirty="0">
                <a:solidFill>
                  <a:srgbClr val="393939"/>
                </a:solidFill>
                <a:latin typeface="Crimson Pro Bold"/>
                <a:ea typeface="Crimson Pro Bold"/>
                <a:cs typeface="Crimson Pro Bold"/>
                <a:sym typeface="Crimson Pro Bold"/>
              </a:rPr>
              <a:t>Vulnerabilidade associada à gestão e contexto territorial</a:t>
            </a:r>
            <a:endParaRPr lang="en-US" sz="3250" b="1" dirty="0">
              <a:solidFill>
                <a:srgbClr val="393939"/>
              </a:solidFill>
              <a:latin typeface="Crimson Pro Bold"/>
              <a:ea typeface="Crimson Pro Bold"/>
              <a:cs typeface="Crimson Pro Bold"/>
              <a:sym typeface="Crimson Pro Bold"/>
            </a:endParaRPr>
          </a:p>
        </p:txBody>
      </p:sp>
      <p:sp>
        <p:nvSpPr>
          <p:cNvPr id="5" name="TextBox 5"/>
          <p:cNvSpPr txBox="1"/>
          <p:nvPr/>
        </p:nvSpPr>
        <p:spPr>
          <a:xfrm>
            <a:off x="11983845" y="1884812"/>
            <a:ext cx="5234647" cy="1828962"/>
          </a:xfrm>
          <a:prstGeom prst="rect">
            <a:avLst/>
          </a:prstGeom>
        </p:spPr>
        <p:txBody>
          <a:bodyPr lIns="0" tIns="0" rIns="0" bIns="0" rtlCol="0" anchor="t">
            <a:spAutoFit/>
          </a:bodyPr>
          <a:lstStyle/>
          <a:p>
            <a:pPr marL="0" lvl="0" indent="0" algn="just">
              <a:lnSpc>
                <a:spcPts val="2940"/>
              </a:lnSpc>
            </a:pPr>
            <a:r>
              <a:rPr lang="pt-BR" sz="2100" dirty="0">
                <a:solidFill>
                  <a:srgbClr val="393939"/>
                </a:solidFill>
                <a:latin typeface="Crimson Pro"/>
                <a:ea typeface="Crimson Pro"/>
                <a:cs typeface="Crimson Pro"/>
                <a:sym typeface="Crimson Pro"/>
              </a:rPr>
              <a:t>UCs estaduais e de uso sustentável tendem a apresentar níveis mais elevados de exposição e sensibilidade, revelando desigualdades estruturais relacionadas à capacidade de implementação de políticas ambientais.</a:t>
            </a:r>
            <a:endParaRPr lang="en-US" sz="2100" u="none" dirty="0">
              <a:solidFill>
                <a:srgbClr val="393939"/>
              </a:solidFill>
              <a:latin typeface="Crimson Pro"/>
              <a:ea typeface="Crimson Pro"/>
              <a:cs typeface="Crimson Pro"/>
              <a:sym typeface="Crimson Pro"/>
            </a:endParaRPr>
          </a:p>
        </p:txBody>
      </p:sp>
      <p:sp>
        <p:nvSpPr>
          <p:cNvPr id="6" name="TextBox 6"/>
          <p:cNvSpPr txBox="1"/>
          <p:nvPr/>
        </p:nvSpPr>
        <p:spPr>
          <a:xfrm>
            <a:off x="11991465" y="3870142"/>
            <a:ext cx="6067935" cy="1129027"/>
          </a:xfrm>
          <a:prstGeom prst="rect">
            <a:avLst/>
          </a:prstGeom>
        </p:spPr>
        <p:txBody>
          <a:bodyPr wrap="square" lIns="0" tIns="0" rIns="0" bIns="0" rtlCol="0" anchor="t">
            <a:spAutoFit/>
          </a:bodyPr>
          <a:lstStyle/>
          <a:p>
            <a:pPr algn="l">
              <a:lnSpc>
                <a:spcPts val="4550"/>
              </a:lnSpc>
              <a:spcBef>
                <a:spcPct val="0"/>
              </a:spcBef>
            </a:pPr>
            <a:r>
              <a:rPr lang="pt-BR" sz="3250" b="1" dirty="0">
                <a:solidFill>
                  <a:srgbClr val="393939"/>
                </a:solidFill>
                <a:latin typeface="Crimson Pro Bold"/>
                <a:ea typeface="Crimson Pro Bold"/>
                <a:cs typeface="Crimson Pro Bold"/>
                <a:sym typeface="Crimson Pro Bold"/>
              </a:rPr>
              <a:t>Sensibilidade a diferentes arranjos institucionais</a:t>
            </a:r>
            <a:endParaRPr lang="en-US" sz="3250" b="1" dirty="0">
              <a:solidFill>
                <a:srgbClr val="393939"/>
              </a:solidFill>
              <a:latin typeface="Crimson Pro Bold"/>
              <a:ea typeface="Crimson Pro Bold"/>
              <a:cs typeface="Crimson Pro Bold"/>
              <a:sym typeface="Crimson Pro Bold"/>
            </a:endParaRPr>
          </a:p>
        </p:txBody>
      </p:sp>
      <p:sp>
        <p:nvSpPr>
          <p:cNvPr id="7" name="TextBox 7"/>
          <p:cNvSpPr txBox="1"/>
          <p:nvPr/>
        </p:nvSpPr>
        <p:spPr>
          <a:xfrm>
            <a:off x="11991465" y="4979294"/>
            <a:ext cx="5234647" cy="1828962"/>
          </a:xfrm>
          <a:prstGeom prst="rect">
            <a:avLst/>
          </a:prstGeom>
        </p:spPr>
        <p:txBody>
          <a:bodyPr lIns="0" tIns="0" rIns="0" bIns="0" rtlCol="0" anchor="t">
            <a:spAutoFit/>
          </a:bodyPr>
          <a:lstStyle/>
          <a:p>
            <a:pPr marL="0" lvl="0" indent="0" algn="just">
              <a:lnSpc>
                <a:spcPts val="2940"/>
              </a:lnSpc>
            </a:pPr>
            <a:r>
              <a:rPr lang="pt-BR" sz="2100" u="none" dirty="0">
                <a:solidFill>
                  <a:srgbClr val="393939"/>
                </a:solidFill>
                <a:latin typeface="Crimson Pro"/>
                <a:ea typeface="Crimson Pro"/>
                <a:cs typeface="Crimson Pro"/>
                <a:sym typeface="Crimson Pro"/>
              </a:rPr>
              <a:t>▪️ A divergência entre os resultados de AHP e FAHP foi maior em UCs com menor estrutura de governança, evidenciando a necessidade de incorporar dados objetivos em contextos com baixa clareza técnica.</a:t>
            </a:r>
            <a:endParaRPr lang="en-US" sz="2100" u="none" dirty="0">
              <a:solidFill>
                <a:srgbClr val="393939"/>
              </a:solidFill>
              <a:latin typeface="Crimson Pro"/>
              <a:ea typeface="Crimson Pro"/>
              <a:cs typeface="Crimson Pro"/>
              <a:sym typeface="Crimson Pro"/>
            </a:endParaRPr>
          </a:p>
        </p:txBody>
      </p:sp>
      <p:sp>
        <p:nvSpPr>
          <p:cNvPr id="8" name="TextBox 8"/>
          <p:cNvSpPr txBox="1"/>
          <p:nvPr/>
        </p:nvSpPr>
        <p:spPr>
          <a:xfrm>
            <a:off x="11991465" y="6902302"/>
            <a:ext cx="6067935" cy="1129027"/>
          </a:xfrm>
          <a:prstGeom prst="rect">
            <a:avLst/>
          </a:prstGeom>
        </p:spPr>
        <p:txBody>
          <a:bodyPr wrap="square" lIns="0" tIns="0" rIns="0" bIns="0" rtlCol="0" anchor="t">
            <a:spAutoFit/>
          </a:bodyPr>
          <a:lstStyle/>
          <a:p>
            <a:pPr algn="l">
              <a:lnSpc>
                <a:spcPts val="4550"/>
              </a:lnSpc>
              <a:spcBef>
                <a:spcPct val="0"/>
              </a:spcBef>
            </a:pPr>
            <a:r>
              <a:rPr lang="en-US" sz="3250" b="1" dirty="0" err="1">
                <a:solidFill>
                  <a:srgbClr val="393939"/>
                </a:solidFill>
                <a:latin typeface="Crimson Pro Bold"/>
                <a:ea typeface="Crimson Pro Bold"/>
                <a:cs typeface="Crimson Pro Bold"/>
                <a:sym typeface="Crimson Pro Bold"/>
              </a:rPr>
              <a:t>Necessidade</a:t>
            </a:r>
            <a:r>
              <a:rPr lang="en-US" sz="3250" b="1" dirty="0">
                <a:solidFill>
                  <a:srgbClr val="393939"/>
                </a:solidFill>
                <a:latin typeface="Crimson Pro Bold"/>
                <a:ea typeface="Crimson Pro Bold"/>
                <a:cs typeface="Crimson Pro Bold"/>
                <a:sym typeface="Crimson Pro Bold"/>
              </a:rPr>
              <a:t> de </a:t>
            </a:r>
            <a:r>
              <a:rPr lang="en-US" sz="3250" b="1" dirty="0" err="1">
                <a:solidFill>
                  <a:srgbClr val="393939"/>
                </a:solidFill>
                <a:latin typeface="Crimson Pro Bold"/>
                <a:ea typeface="Crimson Pro Bold"/>
                <a:cs typeface="Crimson Pro Bold"/>
                <a:sym typeface="Crimson Pro Bold"/>
              </a:rPr>
              <a:t>abordagens</a:t>
            </a:r>
            <a:r>
              <a:rPr lang="en-US" sz="3250" b="1" dirty="0">
                <a:solidFill>
                  <a:srgbClr val="393939"/>
                </a:solidFill>
                <a:latin typeface="Crimson Pro Bold"/>
                <a:ea typeface="Crimson Pro Bold"/>
                <a:cs typeface="Crimson Pro Bold"/>
                <a:sym typeface="Crimson Pro Bold"/>
              </a:rPr>
              <a:t> </a:t>
            </a:r>
            <a:r>
              <a:rPr lang="en-US" sz="3250" b="1" dirty="0" err="1">
                <a:solidFill>
                  <a:srgbClr val="393939"/>
                </a:solidFill>
                <a:latin typeface="Crimson Pro Bold"/>
                <a:ea typeface="Crimson Pro Bold"/>
                <a:cs typeface="Crimson Pro Bold"/>
                <a:sym typeface="Crimson Pro Bold"/>
              </a:rPr>
              <a:t>multiescalares</a:t>
            </a:r>
            <a:r>
              <a:rPr lang="en-US" sz="3250" b="1" dirty="0">
                <a:solidFill>
                  <a:srgbClr val="393939"/>
                </a:solidFill>
                <a:latin typeface="Crimson Pro Bold"/>
                <a:ea typeface="Crimson Pro Bold"/>
                <a:cs typeface="Crimson Pro Bold"/>
                <a:sym typeface="Crimson Pro Bold"/>
              </a:rPr>
              <a:t> e </a:t>
            </a:r>
            <a:r>
              <a:rPr lang="en-US" sz="3250" b="1" dirty="0" err="1">
                <a:solidFill>
                  <a:srgbClr val="393939"/>
                </a:solidFill>
                <a:latin typeface="Crimson Pro Bold"/>
                <a:ea typeface="Crimson Pro Bold"/>
                <a:cs typeface="Crimson Pro Bold"/>
                <a:sym typeface="Crimson Pro Bold"/>
              </a:rPr>
              <a:t>específicas</a:t>
            </a:r>
            <a:endParaRPr lang="en-US" sz="3250" b="1" dirty="0">
              <a:solidFill>
                <a:srgbClr val="393939"/>
              </a:solidFill>
              <a:latin typeface="Crimson Pro Bold"/>
              <a:ea typeface="Crimson Pro Bold"/>
              <a:cs typeface="Crimson Pro Bold"/>
              <a:sym typeface="Crimson Pro Bold"/>
            </a:endParaRPr>
          </a:p>
        </p:txBody>
      </p:sp>
      <p:sp>
        <p:nvSpPr>
          <p:cNvPr id="9" name="TextBox 9"/>
          <p:cNvSpPr txBox="1"/>
          <p:nvPr/>
        </p:nvSpPr>
        <p:spPr>
          <a:xfrm>
            <a:off x="11991465" y="8042399"/>
            <a:ext cx="5234647" cy="1457066"/>
          </a:xfrm>
          <a:prstGeom prst="rect">
            <a:avLst/>
          </a:prstGeom>
        </p:spPr>
        <p:txBody>
          <a:bodyPr lIns="0" tIns="0" rIns="0" bIns="0" rtlCol="0" anchor="t">
            <a:spAutoFit/>
          </a:bodyPr>
          <a:lstStyle/>
          <a:p>
            <a:pPr marL="0" lvl="0" indent="0" algn="just">
              <a:lnSpc>
                <a:spcPts val="2940"/>
              </a:lnSpc>
            </a:pPr>
            <a:r>
              <a:rPr lang="pt-BR" sz="2100" u="none" dirty="0">
                <a:solidFill>
                  <a:srgbClr val="393939"/>
                </a:solidFill>
                <a:latin typeface="Crimson Pro"/>
                <a:ea typeface="Crimson Pro"/>
                <a:cs typeface="Crimson Pro"/>
                <a:sym typeface="Crimson Pro"/>
              </a:rPr>
              <a:t>Os padrões espaciais de vulnerabilidade variam fortemente entre biomas, regiões administrativas e esferas institucionais, reforçando a importância de análises que englobem especificidades</a:t>
            </a:r>
            <a:r>
              <a:rPr lang="en-US" sz="2100" u="none" dirty="0">
                <a:solidFill>
                  <a:srgbClr val="393939"/>
                </a:solidFill>
                <a:latin typeface="Crimson Pro"/>
                <a:ea typeface="Crimson Pro"/>
                <a:cs typeface="Crimson Pro"/>
                <a:sym typeface="Crimson Pro"/>
              </a:rPr>
              <a:t>.</a:t>
            </a:r>
          </a:p>
        </p:txBody>
      </p:sp>
      <p:sp>
        <p:nvSpPr>
          <p:cNvPr id="10" name="AutoShape 10"/>
          <p:cNvSpPr/>
          <p:nvPr/>
        </p:nvSpPr>
        <p:spPr>
          <a:xfrm>
            <a:off x="10786357" y="883542"/>
            <a:ext cx="265409" cy="256412"/>
          </a:xfrm>
          <a:prstGeom prst="rect">
            <a:avLst/>
          </a:prstGeom>
          <a:solidFill>
            <a:srgbClr val="393939"/>
          </a:solidFill>
        </p:spPr>
      </p:sp>
      <p:sp>
        <p:nvSpPr>
          <p:cNvPr id="11" name="AutoShape 11"/>
          <p:cNvSpPr/>
          <p:nvPr/>
        </p:nvSpPr>
        <p:spPr>
          <a:xfrm>
            <a:off x="10786357" y="4074993"/>
            <a:ext cx="265409" cy="256412"/>
          </a:xfrm>
          <a:prstGeom prst="rect">
            <a:avLst/>
          </a:prstGeom>
          <a:solidFill>
            <a:srgbClr val="393939"/>
          </a:solidFill>
        </p:spPr>
      </p:sp>
      <p:sp>
        <p:nvSpPr>
          <p:cNvPr id="12" name="AutoShape 12"/>
          <p:cNvSpPr/>
          <p:nvPr/>
        </p:nvSpPr>
        <p:spPr>
          <a:xfrm>
            <a:off x="10793977" y="7107153"/>
            <a:ext cx="265409" cy="256412"/>
          </a:xfrm>
          <a:prstGeom prst="rect">
            <a:avLst/>
          </a:prstGeom>
          <a:solidFill>
            <a:srgbClr val="393939"/>
          </a:solid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F87DA004-6AFB-4942-9449-934BF4360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2185220"/>
          </a:xfrm>
          <a:prstGeom prst="rect">
            <a:avLst/>
          </a:prstGeom>
        </p:spPr>
      </p:pic>
      <p:sp>
        <p:nvSpPr>
          <p:cNvPr id="3" name="TextBox 3"/>
          <p:cNvSpPr txBox="1"/>
          <p:nvPr/>
        </p:nvSpPr>
        <p:spPr>
          <a:xfrm>
            <a:off x="12420600" y="1181100"/>
            <a:ext cx="5715000" cy="1077218"/>
          </a:xfrm>
          <a:prstGeom prst="rect">
            <a:avLst/>
          </a:prstGeom>
        </p:spPr>
        <p:txBody>
          <a:bodyPr wrap="square" lIns="0" tIns="0" rIns="0" bIns="0" rtlCol="0" anchor="t">
            <a:spAutoFit/>
          </a:bodyPr>
          <a:lstStyle/>
          <a:p>
            <a:pPr algn="l">
              <a:lnSpc>
                <a:spcPts val="8370"/>
              </a:lnSpc>
            </a:pPr>
            <a:r>
              <a:rPr lang="en-US" sz="8800" b="1" dirty="0" err="1">
                <a:solidFill>
                  <a:schemeClr val="tx1">
                    <a:lumMod val="75000"/>
                    <a:lumOff val="25000"/>
                  </a:schemeClr>
                </a:solidFill>
                <a:latin typeface="Crimson Pro" panose="020B0604020202020204" charset="0"/>
                <a:ea typeface="Crimson Pro Bold"/>
                <a:cs typeface="Crimson Pro Bold"/>
                <a:sym typeface="Crimson Pro Bold"/>
              </a:rPr>
              <a:t>Obrigado</a:t>
            </a:r>
            <a:r>
              <a:rPr lang="en-US" sz="8800" b="1" dirty="0">
                <a:solidFill>
                  <a:schemeClr val="tx1">
                    <a:lumMod val="75000"/>
                    <a:lumOff val="25000"/>
                  </a:schemeClr>
                </a:solidFill>
                <a:latin typeface="Crimson Pro Bold"/>
                <a:ea typeface="Crimson Pro Bold"/>
                <a:cs typeface="Crimson Pro Bold"/>
                <a:sym typeface="Crimson Pro Bold"/>
              </a:rPr>
              <a:t>!!</a:t>
            </a:r>
          </a:p>
        </p:txBody>
      </p:sp>
      <p:sp>
        <p:nvSpPr>
          <p:cNvPr id="4" name="TextBox 6">
            <a:extLst>
              <a:ext uri="{FF2B5EF4-FFF2-40B4-BE49-F238E27FC236}">
                <a16:creationId xmlns:a16="http://schemas.microsoft.com/office/drawing/2014/main" id="{5F5CB42B-0AE9-491E-B524-16E606655E2D}"/>
              </a:ext>
            </a:extLst>
          </p:cNvPr>
          <p:cNvSpPr txBox="1"/>
          <p:nvPr/>
        </p:nvSpPr>
        <p:spPr>
          <a:xfrm>
            <a:off x="228600" y="11239500"/>
            <a:ext cx="5257848" cy="129138"/>
          </a:xfrm>
          <a:prstGeom prst="rect">
            <a:avLst/>
          </a:prstGeom>
        </p:spPr>
        <p:txBody>
          <a:bodyPr wrap="square" lIns="0" tIns="0" rIns="0" bIns="0" rtlCol="0" anchor="t">
            <a:spAutoFit/>
          </a:bodyPr>
          <a:lstStyle/>
          <a:p>
            <a:pPr algn="l">
              <a:lnSpc>
                <a:spcPts val="1120"/>
              </a:lnSpc>
            </a:pPr>
            <a:r>
              <a:rPr lang="en-US" sz="800" u="sng" dirty="0">
                <a:solidFill>
                  <a:schemeClr val="bg1"/>
                </a:solidFill>
                <a:latin typeface="Arimo"/>
                <a:ea typeface="Arimo"/>
                <a:cs typeface="Arimo"/>
                <a:sym typeface="Arimo"/>
                <a:hlinkClick r:id="rId3" tooltip="https://www.tasnimnews.com/en/news/2018/07/23/1779387/oshtoran-kooh-mountain-in-western-iran">
                  <a:extLst>
                    <a:ext uri="{A12FA001-AC4F-418D-AE19-62706E023703}">
                      <ahyp:hlinkClr xmlns:ahyp="http://schemas.microsoft.com/office/drawing/2018/hyperlinkcolor" val="tx"/>
                    </a:ext>
                  </a:extLst>
                </a:hlinkClick>
              </a:rPr>
              <a:t>https://www.tasnimnews.com/en/news/2018/07/23/1779387/oshtoran-kooh-mountain-in-western-iran</a:t>
            </a:r>
          </a:p>
        </p:txBody>
      </p:sp>
      <p:sp>
        <p:nvSpPr>
          <p:cNvPr id="10" name="CaixaDeTexto 9">
            <a:extLst>
              <a:ext uri="{FF2B5EF4-FFF2-40B4-BE49-F238E27FC236}">
                <a16:creationId xmlns:a16="http://schemas.microsoft.com/office/drawing/2014/main" id="{A1B78241-3C83-4126-B503-FA051F924B99}"/>
              </a:ext>
            </a:extLst>
          </p:cNvPr>
          <p:cNvSpPr txBox="1"/>
          <p:nvPr/>
        </p:nvSpPr>
        <p:spPr>
          <a:xfrm>
            <a:off x="198120" y="10782300"/>
            <a:ext cx="2209800" cy="276999"/>
          </a:xfrm>
          <a:prstGeom prst="rect">
            <a:avLst/>
          </a:prstGeom>
          <a:noFill/>
        </p:spPr>
        <p:txBody>
          <a:bodyPr wrap="square">
            <a:spAutoFit/>
          </a:bodyPr>
          <a:lstStyle/>
          <a:p>
            <a:r>
              <a:rPr lang="en-US" sz="1200" dirty="0">
                <a:solidFill>
                  <a:schemeClr val="bg1"/>
                </a:solidFill>
                <a:latin typeface="Crimson Pro"/>
                <a:sym typeface="Crimson Pro"/>
              </a:rPr>
              <a:t>Fonte: </a:t>
            </a:r>
            <a:r>
              <a:rPr lang="en-US" sz="1200" dirty="0" err="1">
                <a:solidFill>
                  <a:schemeClr val="bg1"/>
                </a:solidFill>
                <a:latin typeface="Crimson Pro"/>
                <a:sym typeface="Crimson Pro"/>
              </a:rPr>
              <a:t>Acervo</a:t>
            </a:r>
            <a:r>
              <a:rPr lang="en-US" sz="1200" dirty="0">
                <a:solidFill>
                  <a:schemeClr val="bg1"/>
                </a:solidFill>
                <a:latin typeface="Crimson Pro"/>
                <a:sym typeface="Crimson Pro"/>
              </a:rPr>
              <a:t> </a:t>
            </a:r>
            <a:r>
              <a:rPr lang="en-US" sz="1200" dirty="0" err="1">
                <a:solidFill>
                  <a:schemeClr val="bg1"/>
                </a:solidFill>
                <a:latin typeface="Crimson Pro"/>
                <a:sym typeface="Crimson Pro"/>
              </a:rPr>
              <a:t>pessoal</a:t>
            </a:r>
            <a:r>
              <a:rPr lang="en-US" sz="1200" dirty="0">
                <a:solidFill>
                  <a:schemeClr val="bg1"/>
                </a:solidFill>
                <a:latin typeface="Crimson Pro"/>
                <a:sym typeface="Crimson Pro"/>
              </a:rPr>
              <a:t>.</a:t>
            </a:r>
            <a:endParaRPr lang="pt-BR" sz="12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32CCA73D-8CDF-4B02-88BE-56649DE3B827}"/>
              </a:ext>
            </a:extLst>
          </p:cNvPr>
          <p:cNvPicPr>
            <a:picLocks noChangeAspect="1"/>
          </p:cNvPicPr>
          <p:nvPr/>
        </p:nvPicPr>
        <p:blipFill rotWithShape="1">
          <a:blip r:embed="rId2">
            <a:extLst>
              <a:ext uri="{28A0092B-C50C-407E-A947-70E740481C1C}">
                <a14:useLocalDpi xmlns:a14="http://schemas.microsoft.com/office/drawing/2010/main" val="0"/>
              </a:ext>
            </a:extLst>
          </a:blip>
          <a:srcRect b="3058"/>
          <a:stretch/>
        </p:blipFill>
        <p:spPr>
          <a:xfrm>
            <a:off x="0" y="0"/>
            <a:ext cx="7068447" cy="10287000"/>
          </a:xfrm>
          <a:prstGeom prst="rect">
            <a:avLst/>
          </a:prstGeom>
        </p:spPr>
      </p:pic>
      <p:sp>
        <p:nvSpPr>
          <p:cNvPr id="4" name="TextBox 4"/>
          <p:cNvSpPr txBox="1"/>
          <p:nvPr/>
        </p:nvSpPr>
        <p:spPr>
          <a:xfrm>
            <a:off x="10190853" y="3848100"/>
            <a:ext cx="7068447" cy="2581275"/>
          </a:xfrm>
          <a:prstGeom prst="rect">
            <a:avLst/>
          </a:prstGeom>
        </p:spPr>
        <p:txBody>
          <a:bodyPr lIns="0" tIns="0" rIns="0" bIns="0" rtlCol="0" anchor="t">
            <a:spAutoFit/>
          </a:bodyPr>
          <a:lstStyle/>
          <a:p>
            <a:pPr algn="r">
              <a:lnSpc>
                <a:spcPts val="10169"/>
              </a:lnSpc>
            </a:pPr>
            <a:r>
              <a:rPr lang="en-US" sz="8474" b="1">
                <a:solidFill>
                  <a:srgbClr val="272928"/>
                </a:solidFill>
                <a:latin typeface="Crimson Pro Bold"/>
                <a:ea typeface="Crimson Pro Bold"/>
                <a:cs typeface="Crimson Pro Bold"/>
                <a:sym typeface="Crimson Pro Bold"/>
              </a:rPr>
              <a:t>Introdução e Objetivos</a:t>
            </a:r>
          </a:p>
        </p:txBody>
      </p:sp>
      <p:sp>
        <p:nvSpPr>
          <p:cNvPr id="9" name="CaixaDeTexto 8">
            <a:extLst>
              <a:ext uri="{FF2B5EF4-FFF2-40B4-BE49-F238E27FC236}">
                <a16:creationId xmlns:a16="http://schemas.microsoft.com/office/drawing/2014/main" id="{6C5EF95B-1D10-4609-AABA-9D88EDD11D26}"/>
              </a:ext>
            </a:extLst>
          </p:cNvPr>
          <p:cNvSpPr txBox="1"/>
          <p:nvPr/>
        </p:nvSpPr>
        <p:spPr>
          <a:xfrm>
            <a:off x="7071201" y="10010001"/>
            <a:ext cx="2209800" cy="276999"/>
          </a:xfrm>
          <a:prstGeom prst="rect">
            <a:avLst/>
          </a:prstGeom>
          <a:noFill/>
        </p:spPr>
        <p:txBody>
          <a:bodyPr wrap="square">
            <a:spAutoFit/>
          </a:bodyPr>
          <a:lstStyle/>
          <a:p>
            <a:r>
              <a:rPr lang="en-US" sz="1200" dirty="0">
                <a:solidFill>
                  <a:srgbClr val="393939"/>
                </a:solidFill>
                <a:latin typeface="Crimson Pro"/>
                <a:sym typeface="Crimson Pro"/>
              </a:rPr>
              <a:t>Fonte: </a:t>
            </a:r>
            <a:r>
              <a:rPr lang="en-US" sz="1200" dirty="0" err="1">
                <a:solidFill>
                  <a:srgbClr val="393939"/>
                </a:solidFill>
                <a:latin typeface="Crimson Pro"/>
                <a:sym typeface="Crimson Pro"/>
              </a:rPr>
              <a:t>Acervo</a:t>
            </a:r>
            <a:r>
              <a:rPr lang="en-US" sz="1200" dirty="0">
                <a:solidFill>
                  <a:srgbClr val="393939"/>
                </a:solidFill>
                <a:latin typeface="Crimson Pro"/>
                <a:sym typeface="Crimson Pro"/>
              </a:rPr>
              <a:t> </a:t>
            </a:r>
            <a:r>
              <a:rPr lang="en-US" sz="1200" dirty="0" err="1">
                <a:solidFill>
                  <a:srgbClr val="393939"/>
                </a:solidFill>
                <a:latin typeface="Crimson Pro"/>
                <a:sym typeface="Crimson Pro"/>
              </a:rPr>
              <a:t>pessoal</a:t>
            </a:r>
            <a:r>
              <a:rPr lang="en-US" sz="1200" dirty="0">
                <a:solidFill>
                  <a:srgbClr val="393939"/>
                </a:solidFill>
                <a:latin typeface="Crimson Pro"/>
                <a:sym typeface="Crimson Pro"/>
              </a:rPr>
              <a:t>.</a:t>
            </a:r>
            <a:endParaRPr lang="pt-BR"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a:extLst>
              <a:ext uri="{FF2B5EF4-FFF2-40B4-BE49-F238E27FC236}">
                <a16:creationId xmlns:a16="http://schemas.microsoft.com/office/drawing/2014/main" id="{3AAAD023-CAE5-4BC3-AF1E-05EA411065B1}"/>
              </a:ext>
            </a:extLst>
          </p:cNvPr>
          <p:cNvPicPr>
            <a:picLocks noChangeAspect="1"/>
          </p:cNvPicPr>
          <p:nvPr/>
        </p:nvPicPr>
        <p:blipFill rotWithShape="1">
          <a:blip r:embed="rId2">
            <a:extLst>
              <a:ext uri="{28A0092B-C50C-407E-A947-70E740481C1C}">
                <a14:useLocalDpi xmlns:a14="http://schemas.microsoft.com/office/drawing/2010/main" val="0"/>
              </a:ext>
            </a:extLst>
          </a:blip>
          <a:srcRect l="27238" t="1112" r="26702" b="-1112"/>
          <a:stretch/>
        </p:blipFill>
        <p:spPr>
          <a:xfrm>
            <a:off x="7620" y="4841"/>
            <a:ext cx="7239558" cy="10472659"/>
          </a:xfrm>
          <a:prstGeom prst="rect">
            <a:avLst/>
          </a:prstGeom>
        </p:spPr>
      </p:pic>
      <p:sp>
        <p:nvSpPr>
          <p:cNvPr id="3" name="AutoShape 3"/>
          <p:cNvSpPr/>
          <p:nvPr/>
        </p:nvSpPr>
        <p:spPr>
          <a:xfrm>
            <a:off x="8523553" y="1157351"/>
            <a:ext cx="265409" cy="256412"/>
          </a:xfrm>
          <a:prstGeom prst="rect">
            <a:avLst/>
          </a:prstGeom>
          <a:solidFill>
            <a:srgbClr val="393939"/>
          </a:solidFill>
        </p:spPr>
      </p:sp>
      <p:sp>
        <p:nvSpPr>
          <p:cNvPr id="4" name="AutoShape 4"/>
          <p:cNvSpPr/>
          <p:nvPr/>
        </p:nvSpPr>
        <p:spPr>
          <a:xfrm>
            <a:off x="8523553" y="4137530"/>
            <a:ext cx="265409" cy="256412"/>
          </a:xfrm>
          <a:prstGeom prst="rect">
            <a:avLst/>
          </a:prstGeom>
          <a:solidFill>
            <a:srgbClr val="393939"/>
          </a:solidFill>
        </p:spPr>
      </p:sp>
      <p:sp>
        <p:nvSpPr>
          <p:cNvPr id="5" name="AutoShape 5"/>
          <p:cNvSpPr/>
          <p:nvPr/>
        </p:nvSpPr>
        <p:spPr>
          <a:xfrm>
            <a:off x="8523553" y="7117709"/>
            <a:ext cx="265409" cy="256412"/>
          </a:xfrm>
          <a:prstGeom prst="rect">
            <a:avLst/>
          </a:prstGeom>
          <a:solidFill>
            <a:srgbClr val="393939"/>
          </a:solidFill>
        </p:spPr>
      </p:sp>
      <p:sp>
        <p:nvSpPr>
          <p:cNvPr id="7" name="TextBox 7"/>
          <p:cNvSpPr txBox="1"/>
          <p:nvPr/>
        </p:nvSpPr>
        <p:spPr>
          <a:xfrm>
            <a:off x="9728660" y="952500"/>
            <a:ext cx="7530639" cy="539122"/>
          </a:xfrm>
          <a:prstGeom prst="rect">
            <a:avLst/>
          </a:prstGeom>
        </p:spPr>
        <p:txBody>
          <a:bodyPr wrap="square" lIns="0" tIns="0" rIns="0" bIns="0" rtlCol="0" anchor="t">
            <a:spAutoFit/>
          </a:bodyPr>
          <a:lstStyle/>
          <a:p>
            <a:pPr algn="l">
              <a:lnSpc>
                <a:spcPts val="4550"/>
              </a:lnSpc>
              <a:spcBef>
                <a:spcPct val="0"/>
              </a:spcBef>
            </a:pPr>
            <a:r>
              <a:rPr lang="en-US" sz="3250" b="1" dirty="0">
                <a:solidFill>
                  <a:srgbClr val="393939"/>
                </a:solidFill>
                <a:latin typeface="Crimson Pro Bold"/>
                <a:ea typeface="Crimson Pro Bold"/>
                <a:cs typeface="Crimson Pro Bold"/>
                <a:sym typeface="Crimson Pro Bold"/>
              </a:rPr>
              <a:t> </a:t>
            </a:r>
            <a:r>
              <a:rPr lang="en-US" sz="3250" b="1" dirty="0" err="1">
                <a:solidFill>
                  <a:srgbClr val="393939"/>
                </a:solidFill>
                <a:latin typeface="Crimson Pro Bold"/>
                <a:ea typeface="Crimson Pro Bold"/>
                <a:cs typeface="Crimson Pro Bold"/>
                <a:sym typeface="Crimson Pro Bold"/>
              </a:rPr>
              <a:t>Relevância</a:t>
            </a:r>
            <a:r>
              <a:rPr lang="en-US" sz="3250" b="1" dirty="0">
                <a:solidFill>
                  <a:srgbClr val="393939"/>
                </a:solidFill>
                <a:latin typeface="Crimson Pro Bold"/>
                <a:ea typeface="Crimson Pro Bold"/>
                <a:cs typeface="Crimson Pro Bold"/>
                <a:sym typeface="Crimson Pro Bold"/>
              </a:rPr>
              <a:t> das </a:t>
            </a:r>
            <a:r>
              <a:rPr lang="en-US" sz="3250" b="1" dirty="0" err="1">
                <a:solidFill>
                  <a:srgbClr val="393939"/>
                </a:solidFill>
                <a:latin typeface="Crimson Pro Bold"/>
                <a:ea typeface="Crimson Pro Bold"/>
                <a:cs typeface="Crimson Pro Bold"/>
                <a:sym typeface="Crimson Pro Bold"/>
              </a:rPr>
              <a:t>Unidades</a:t>
            </a:r>
            <a:r>
              <a:rPr lang="en-US" sz="3250" b="1" dirty="0">
                <a:solidFill>
                  <a:srgbClr val="393939"/>
                </a:solidFill>
                <a:latin typeface="Crimson Pro Bold"/>
                <a:ea typeface="Crimson Pro Bold"/>
                <a:cs typeface="Crimson Pro Bold"/>
                <a:sym typeface="Crimson Pro Bold"/>
              </a:rPr>
              <a:t> de </a:t>
            </a:r>
            <a:r>
              <a:rPr lang="en-US" sz="3250" b="1" dirty="0" err="1">
                <a:solidFill>
                  <a:srgbClr val="393939"/>
                </a:solidFill>
                <a:latin typeface="Crimson Pro Bold"/>
                <a:ea typeface="Crimson Pro Bold"/>
                <a:cs typeface="Crimson Pro Bold"/>
                <a:sym typeface="Crimson Pro Bold"/>
              </a:rPr>
              <a:t>Conservação</a:t>
            </a:r>
            <a:endParaRPr lang="en-US" sz="3250" b="1" dirty="0">
              <a:solidFill>
                <a:srgbClr val="393939"/>
              </a:solidFill>
              <a:latin typeface="Crimson Pro Bold"/>
              <a:ea typeface="Crimson Pro Bold"/>
              <a:cs typeface="Crimson Pro Bold"/>
              <a:sym typeface="Crimson Pro Bold"/>
            </a:endParaRPr>
          </a:p>
        </p:txBody>
      </p:sp>
      <p:sp>
        <p:nvSpPr>
          <p:cNvPr id="8" name="TextBox 8"/>
          <p:cNvSpPr txBox="1"/>
          <p:nvPr/>
        </p:nvSpPr>
        <p:spPr>
          <a:xfrm>
            <a:off x="9728661" y="1787912"/>
            <a:ext cx="6910192" cy="1861185"/>
          </a:xfrm>
          <a:prstGeom prst="rect">
            <a:avLst/>
          </a:prstGeom>
        </p:spPr>
        <p:txBody>
          <a:bodyPr lIns="0" tIns="0" rIns="0" bIns="0" rtlCol="0" anchor="t">
            <a:spAutoFit/>
          </a:bodyPr>
          <a:lstStyle/>
          <a:p>
            <a:pPr marL="0" lvl="0" indent="0" algn="just">
              <a:lnSpc>
                <a:spcPts val="2939"/>
              </a:lnSpc>
            </a:pPr>
            <a:r>
              <a:rPr lang="en-US" sz="2099" dirty="0">
                <a:solidFill>
                  <a:srgbClr val="393939"/>
                </a:solidFill>
                <a:latin typeface="Crimson Pro"/>
                <a:ea typeface="Crimson Pro"/>
                <a:cs typeface="Crimson Pro"/>
                <a:sym typeface="Crimson Pro"/>
              </a:rPr>
              <a:t>As </a:t>
            </a:r>
            <a:r>
              <a:rPr lang="en-US" sz="2099" dirty="0" err="1">
                <a:solidFill>
                  <a:srgbClr val="393939"/>
                </a:solidFill>
                <a:latin typeface="Crimson Pro"/>
                <a:ea typeface="Crimson Pro"/>
                <a:cs typeface="Crimson Pro"/>
                <a:sym typeface="Crimson Pro"/>
              </a:rPr>
              <a:t>Unidades</a:t>
            </a:r>
            <a:r>
              <a:rPr lang="en-US" sz="2099" dirty="0">
                <a:solidFill>
                  <a:srgbClr val="393939"/>
                </a:solidFill>
                <a:latin typeface="Crimson Pro"/>
                <a:ea typeface="Crimson Pro"/>
                <a:cs typeface="Crimson Pro"/>
                <a:sym typeface="Crimson Pro"/>
              </a:rPr>
              <a:t> de </a:t>
            </a:r>
            <a:r>
              <a:rPr lang="en-US" sz="2099" dirty="0" err="1">
                <a:solidFill>
                  <a:srgbClr val="393939"/>
                </a:solidFill>
                <a:latin typeface="Crimson Pro"/>
                <a:ea typeface="Crimson Pro"/>
                <a:cs typeface="Crimson Pro"/>
                <a:sym typeface="Crimson Pro"/>
              </a:rPr>
              <a:t>Conservação</a:t>
            </a:r>
            <a:r>
              <a:rPr lang="en-US" sz="2099" dirty="0">
                <a:solidFill>
                  <a:srgbClr val="393939"/>
                </a:solidFill>
                <a:latin typeface="Crimson Pro"/>
                <a:ea typeface="Crimson Pro"/>
                <a:cs typeface="Crimson Pro"/>
                <a:sym typeface="Crimson Pro"/>
              </a:rPr>
              <a:t> </a:t>
            </a:r>
            <a:r>
              <a:rPr lang="en-US" sz="2099" u="none" dirty="0" err="1">
                <a:solidFill>
                  <a:srgbClr val="393939"/>
                </a:solidFill>
                <a:latin typeface="Crimson Pro"/>
                <a:ea typeface="Crimson Pro"/>
                <a:cs typeface="Crimson Pro"/>
                <a:sym typeface="Crimson Pro"/>
              </a:rPr>
              <a:t>constituem</a:t>
            </a:r>
            <a:r>
              <a:rPr lang="en-US" sz="2099" u="none" dirty="0">
                <a:solidFill>
                  <a:srgbClr val="393939"/>
                </a:solidFill>
                <a:latin typeface="Crimson Pro"/>
                <a:ea typeface="Crimson Pro"/>
                <a:cs typeface="Crimson Pro"/>
                <a:sym typeface="Crimson Pro"/>
              </a:rPr>
              <a:t> </a:t>
            </a:r>
            <a:r>
              <a:rPr lang="en-US" sz="2099" u="none" dirty="0" err="1">
                <a:solidFill>
                  <a:srgbClr val="393939"/>
                </a:solidFill>
                <a:latin typeface="Crimson Pro"/>
                <a:ea typeface="Crimson Pro"/>
                <a:cs typeface="Crimson Pro"/>
                <a:sym typeface="Crimson Pro"/>
              </a:rPr>
              <a:t>elementos</a:t>
            </a:r>
            <a:r>
              <a:rPr lang="en-US" sz="2099" u="none" dirty="0">
                <a:solidFill>
                  <a:srgbClr val="393939"/>
                </a:solidFill>
                <a:latin typeface="Crimson Pro"/>
                <a:ea typeface="Crimson Pro"/>
                <a:cs typeface="Crimson Pro"/>
                <a:sym typeface="Crimson Pro"/>
              </a:rPr>
              <a:t> </a:t>
            </a:r>
            <a:r>
              <a:rPr lang="en-US" sz="2099" u="none" dirty="0" err="1">
                <a:solidFill>
                  <a:srgbClr val="393939"/>
                </a:solidFill>
                <a:latin typeface="Crimson Pro"/>
                <a:ea typeface="Crimson Pro"/>
                <a:cs typeface="Crimson Pro"/>
                <a:sym typeface="Crimson Pro"/>
              </a:rPr>
              <a:t>centrais</a:t>
            </a:r>
            <a:r>
              <a:rPr lang="en-US" sz="2099" u="none" dirty="0">
                <a:solidFill>
                  <a:srgbClr val="393939"/>
                </a:solidFill>
                <a:latin typeface="Crimson Pro"/>
                <a:ea typeface="Crimson Pro"/>
                <a:cs typeface="Crimson Pro"/>
                <a:sym typeface="Crimson Pro"/>
              </a:rPr>
              <a:t> para a </a:t>
            </a:r>
            <a:r>
              <a:rPr lang="en-US" sz="2099" u="none" dirty="0" err="1">
                <a:solidFill>
                  <a:srgbClr val="393939"/>
                </a:solidFill>
                <a:latin typeface="Crimson Pro"/>
                <a:ea typeface="Crimson Pro"/>
                <a:cs typeface="Crimson Pro"/>
                <a:sym typeface="Crimson Pro"/>
              </a:rPr>
              <a:t>manutenção</a:t>
            </a:r>
            <a:r>
              <a:rPr lang="en-US" sz="2099" u="none" dirty="0">
                <a:solidFill>
                  <a:srgbClr val="393939"/>
                </a:solidFill>
                <a:latin typeface="Crimson Pro"/>
                <a:ea typeface="Crimson Pro"/>
                <a:cs typeface="Crimson Pro"/>
                <a:sym typeface="Crimson Pro"/>
              </a:rPr>
              <a:t> da </a:t>
            </a:r>
            <a:r>
              <a:rPr lang="en-US" sz="2099" u="none" dirty="0" err="1">
                <a:solidFill>
                  <a:srgbClr val="393939"/>
                </a:solidFill>
                <a:latin typeface="Crimson Pro"/>
                <a:ea typeface="Crimson Pro"/>
                <a:cs typeface="Crimson Pro"/>
                <a:sym typeface="Crimson Pro"/>
              </a:rPr>
              <a:t>biodiversidade</a:t>
            </a:r>
            <a:r>
              <a:rPr lang="en-US" sz="2099" u="none" dirty="0">
                <a:solidFill>
                  <a:srgbClr val="393939"/>
                </a:solidFill>
                <a:latin typeface="Crimson Pro"/>
                <a:ea typeface="Crimson Pro"/>
                <a:cs typeface="Crimson Pro"/>
                <a:sym typeface="Crimson Pro"/>
              </a:rPr>
              <a:t> e dos </a:t>
            </a:r>
            <a:r>
              <a:rPr lang="en-US" sz="2099" u="none" dirty="0" err="1">
                <a:solidFill>
                  <a:srgbClr val="393939"/>
                </a:solidFill>
                <a:latin typeface="Crimson Pro"/>
                <a:ea typeface="Crimson Pro"/>
                <a:cs typeface="Crimson Pro"/>
                <a:sym typeface="Crimson Pro"/>
              </a:rPr>
              <a:t>serviços</a:t>
            </a:r>
            <a:r>
              <a:rPr lang="en-US" sz="2099" u="none" dirty="0">
                <a:solidFill>
                  <a:srgbClr val="393939"/>
                </a:solidFill>
                <a:latin typeface="Crimson Pro"/>
                <a:ea typeface="Crimson Pro"/>
                <a:cs typeface="Crimson Pro"/>
                <a:sym typeface="Crimson Pro"/>
              </a:rPr>
              <a:t> </a:t>
            </a:r>
            <a:r>
              <a:rPr lang="en-US" sz="2099" u="none" dirty="0" err="1">
                <a:solidFill>
                  <a:srgbClr val="393939"/>
                </a:solidFill>
                <a:latin typeface="Crimson Pro"/>
                <a:ea typeface="Crimson Pro"/>
                <a:cs typeface="Crimson Pro"/>
                <a:sym typeface="Crimson Pro"/>
              </a:rPr>
              <a:t>ecossistêmicos</a:t>
            </a:r>
            <a:r>
              <a:rPr lang="en-US" sz="2099" u="none" dirty="0">
                <a:solidFill>
                  <a:srgbClr val="393939"/>
                </a:solidFill>
                <a:latin typeface="Crimson Pro"/>
                <a:ea typeface="Crimson Pro"/>
                <a:cs typeface="Crimson Pro"/>
                <a:sym typeface="Crimson Pro"/>
              </a:rPr>
              <a:t>, mas </a:t>
            </a:r>
            <a:r>
              <a:rPr lang="en-US" sz="2099" u="none" dirty="0" err="1">
                <a:solidFill>
                  <a:srgbClr val="393939"/>
                </a:solidFill>
                <a:latin typeface="Crimson Pro"/>
                <a:ea typeface="Crimson Pro"/>
                <a:cs typeface="Crimson Pro"/>
                <a:sym typeface="Crimson Pro"/>
              </a:rPr>
              <a:t>têm</a:t>
            </a:r>
            <a:r>
              <a:rPr lang="en-US" sz="2099" u="none" dirty="0">
                <a:solidFill>
                  <a:srgbClr val="393939"/>
                </a:solidFill>
                <a:latin typeface="Crimson Pro"/>
                <a:ea typeface="Crimson Pro"/>
                <a:cs typeface="Crimson Pro"/>
                <a:sym typeface="Crimson Pro"/>
              </a:rPr>
              <a:t> </a:t>
            </a:r>
            <a:r>
              <a:rPr lang="en-US" sz="2099" u="none" dirty="0" err="1">
                <a:solidFill>
                  <a:srgbClr val="393939"/>
                </a:solidFill>
                <a:latin typeface="Crimson Pro"/>
                <a:ea typeface="Crimson Pro"/>
                <a:cs typeface="Crimson Pro"/>
                <a:sym typeface="Crimson Pro"/>
              </a:rPr>
              <a:t>sua</a:t>
            </a:r>
            <a:r>
              <a:rPr lang="en-US" sz="2099" u="none" dirty="0">
                <a:solidFill>
                  <a:srgbClr val="393939"/>
                </a:solidFill>
                <a:latin typeface="Crimson Pro"/>
                <a:ea typeface="Crimson Pro"/>
                <a:cs typeface="Crimson Pro"/>
                <a:sym typeface="Crimson Pro"/>
              </a:rPr>
              <a:t> </a:t>
            </a:r>
            <a:r>
              <a:rPr lang="en-US" sz="2099" u="none" dirty="0" err="1">
                <a:solidFill>
                  <a:srgbClr val="393939"/>
                </a:solidFill>
                <a:latin typeface="Crimson Pro"/>
                <a:ea typeface="Crimson Pro"/>
                <a:cs typeface="Crimson Pro"/>
                <a:sym typeface="Crimson Pro"/>
              </a:rPr>
              <a:t>efetividade</a:t>
            </a:r>
            <a:r>
              <a:rPr lang="en-US" sz="2099" u="none" dirty="0">
                <a:solidFill>
                  <a:srgbClr val="393939"/>
                </a:solidFill>
                <a:latin typeface="Crimson Pro"/>
                <a:ea typeface="Crimson Pro"/>
                <a:cs typeface="Crimson Pro"/>
                <a:sym typeface="Crimson Pro"/>
              </a:rPr>
              <a:t> </a:t>
            </a:r>
            <a:r>
              <a:rPr lang="en-US" sz="2099" u="none" dirty="0" err="1">
                <a:solidFill>
                  <a:srgbClr val="393939"/>
                </a:solidFill>
                <a:latin typeface="Crimson Pro"/>
                <a:ea typeface="Crimson Pro"/>
                <a:cs typeface="Crimson Pro"/>
                <a:sym typeface="Crimson Pro"/>
              </a:rPr>
              <a:t>progressivamente</a:t>
            </a:r>
            <a:r>
              <a:rPr lang="en-US" sz="2099" u="none" dirty="0">
                <a:solidFill>
                  <a:srgbClr val="393939"/>
                </a:solidFill>
                <a:latin typeface="Crimson Pro"/>
                <a:ea typeface="Crimson Pro"/>
                <a:cs typeface="Crimson Pro"/>
                <a:sym typeface="Crimson Pro"/>
              </a:rPr>
              <a:t> </a:t>
            </a:r>
            <a:r>
              <a:rPr lang="en-US" sz="2099" u="none" dirty="0" err="1">
                <a:solidFill>
                  <a:srgbClr val="393939"/>
                </a:solidFill>
                <a:latin typeface="Crimson Pro"/>
                <a:ea typeface="Crimson Pro"/>
                <a:cs typeface="Crimson Pro"/>
                <a:sym typeface="Crimson Pro"/>
              </a:rPr>
              <a:t>comprometida</a:t>
            </a:r>
            <a:r>
              <a:rPr lang="en-US" sz="2099" u="none" dirty="0">
                <a:solidFill>
                  <a:srgbClr val="393939"/>
                </a:solidFill>
                <a:latin typeface="Crimson Pro"/>
                <a:ea typeface="Crimson Pro"/>
                <a:cs typeface="Crimson Pro"/>
                <a:sym typeface="Crimson Pro"/>
              </a:rPr>
              <a:t> por </a:t>
            </a:r>
            <a:r>
              <a:rPr lang="en-US" sz="2099" u="none" dirty="0" err="1">
                <a:solidFill>
                  <a:srgbClr val="393939"/>
                </a:solidFill>
                <a:latin typeface="Crimson Pro"/>
                <a:ea typeface="Crimson Pro"/>
                <a:cs typeface="Crimson Pro"/>
                <a:sym typeface="Crimson Pro"/>
              </a:rPr>
              <a:t>pressões</a:t>
            </a:r>
            <a:r>
              <a:rPr lang="en-US" sz="2099" u="none" dirty="0">
                <a:solidFill>
                  <a:srgbClr val="393939"/>
                </a:solidFill>
                <a:latin typeface="Crimson Pro"/>
                <a:ea typeface="Crimson Pro"/>
                <a:cs typeface="Crimson Pro"/>
                <a:sym typeface="Crimson Pro"/>
              </a:rPr>
              <a:t> </a:t>
            </a:r>
            <a:r>
              <a:rPr lang="en-US" sz="2099" u="none" dirty="0" err="1">
                <a:solidFill>
                  <a:srgbClr val="393939"/>
                </a:solidFill>
                <a:latin typeface="Crimson Pro"/>
                <a:ea typeface="Crimson Pro"/>
                <a:cs typeface="Crimson Pro"/>
                <a:sym typeface="Crimson Pro"/>
              </a:rPr>
              <a:t>antrópicas</a:t>
            </a:r>
            <a:r>
              <a:rPr lang="en-US" sz="2099" u="none" dirty="0">
                <a:solidFill>
                  <a:srgbClr val="393939"/>
                </a:solidFill>
                <a:latin typeface="Crimson Pro"/>
                <a:ea typeface="Crimson Pro"/>
                <a:cs typeface="Crimson Pro"/>
                <a:sym typeface="Crimson Pro"/>
              </a:rPr>
              <a:t> e </a:t>
            </a:r>
            <a:r>
              <a:rPr lang="en-US" sz="2099" u="none" dirty="0" err="1">
                <a:solidFill>
                  <a:srgbClr val="393939"/>
                </a:solidFill>
                <a:latin typeface="Crimson Pro"/>
                <a:ea typeface="Crimson Pro"/>
                <a:cs typeface="Crimson Pro"/>
                <a:sym typeface="Crimson Pro"/>
              </a:rPr>
              <a:t>naturais</a:t>
            </a:r>
            <a:r>
              <a:rPr lang="en-US" sz="2099" u="none" dirty="0">
                <a:solidFill>
                  <a:srgbClr val="393939"/>
                </a:solidFill>
                <a:latin typeface="Crimson Pro"/>
                <a:ea typeface="Crimson Pro"/>
                <a:cs typeface="Crimson Pro"/>
                <a:sym typeface="Crimson Pro"/>
              </a:rPr>
              <a:t>, </a:t>
            </a:r>
            <a:r>
              <a:rPr lang="en-US" sz="2099" u="none" dirty="0" err="1">
                <a:solidFill>
                  <a:srgbClr val="393939"/>
                </a:solidFill>
                <a:latin typeface="Crimson Pro"/>
                <a:ea typeface="Crimson Pro"/>
                <a:cs typeface="Crimson Pro"/>
                <a:sym typeface="Crimson Pro"/>
              </a:rPr>
              <a:t>incluindo</a:t>
            </a:r>
            <a:r>
              <a:rPr lang="en-US" sz="2099" u="none" dirty="0">
                <a:solidFill>
                  <a:srgbClr val="393939"/>
                </a:solidFill>
                <a:latin typeface="Crimson Pro"/>
                <a:ea typeface="Crimson Pro"/>
                <a:cs typeface="Crimson Pro"/>
                <a:sym typeface="Crimson Pro"/>
              </a:rPr>
              <a:t> </a:t>
            </a:r>
            <a:r>
              <a:rPr lang="en-US" sz="2099" u="none" dirty="0" err="1">
                <a:solidFill>
                  <a:srgbClr val="393939"/>
                </a:solidFill>
                <a:latin typeface="Crimson Pro"/>
                <a:ea typeface="Crimson Pro"/>
                <a:cs typeface="Crimson Pro"/>
                <a:sym typeface="Crimson Pro"/>
              </a:rPr>
              <a:t>alterações</a:t>
            </a:r>
            <a:r>
              <a:rPr lang="en-US" sz="2099" u="none" dirty="0">
                <a:solidFill>
                  <a:srgbClr val="393939"/>
                </a:solidFill>
                <a:latin typeface="Crimson Pro"/>
                <a:ea typeface="Crimson Pro"/>
                <a:cs typeface="Crimson Pro"/>
                <a:sym typeface="Crimson Pro"/>
              </a:rPr>
              <a:t> </a:t>
            </a:r>
            <a:r>
              <a:rPr lang="en-US" sz="2099" u="none" dirty="0" err="1">
                <a:solidFill>
                  <a:srgbClr val="393939"/>
                </a:solidFill>
                <a:latin typeface="Crimson Pro"/>
                <a:ea typeface="Crimson Pro"/>
                <a:cs typeface="Crimson Pro"/>
                <a:sym typeface="Crimson Pro"/>
              </a:rPr>
              <a:t>climáticas</a:t>
            </a:r>
            <a:r>
              <a:rPr lang="en-US" sz="2099" u="none" dirty="0">
                <a:solidFill>
                  <a:srgbClr val="393939"/>
                </a:solidFill>
                <a:latin typeface="Crimson Pro"/>
                <a:ea typeface="Crimson Pro"/>
                <a:cs typeface="Crimson Pro"/>
                <a:sym typeface="Crimson Pro"/>
              </a:rPr>
              <a:t>, </a:t>
            </a:r>
            <a:r>
              <a:rPr lang="en-US" sz="2099" u="none" dirty="0" err="1">
                <a:solidFill>
                  <a:srgbClr val="393939"/>
                </a:solidFill>
                <a:latin typeface="Crimson Pro"/>
                <a:ea typeface="Crimson Pro"/>
                <a:cs typeface="Crimson Pro"/>
                <a:sym typeface="Crimson Pro"/>
              </a:rPr>
              <a:t>desmatamento</a:t>
            </a:r>
            <a:r>
              <a:rPr lang="en-US" sz="2099" u="none" dirty="0">
                <a:solidFill>
                  <a:srgbClr val="393939"/>
                </a:solidFill>
                <a:latin typeface="Crimson Pro"/>
                <a:ea typeface="Crimson Pro"/>
                <a:cs typeface="Crimson Pro"/>
                <a:sym typeface="Crimson Pro"/>
              </a:rPr>
              <a:t>, </a:t>
            </a:r>
            <a:r>
              <a:rPr lang="en-US" sz="2099" u="none" dirty="0" err="1">
                <a:solidFill>
                  <a:srgbClr val="393939"/>
                </a:solidFill>
                <a:latin typeface="Crimson Pro"/>
                <a:ea typeface="Crimson Pro"/>
                <a:cs typeface="Crimson Pro"/>
                <a:sym typeface="Crimson Pro"/>
              </a:rPr>
              <a:t>exploração</a:t>
            </a:r>
            <a:r>
              <a:rPr lang="en-US" sz="2099" u="none" dirty="0">
                <a:solidFill>
                  <a:srgbClr val="393939"/>
                </a:solidFill>
                <a:latin typeface="Crimson Pro"/>
                <a:ea typeface="Crimson Pro"/>
                <a:cs typeface="Crimson Pro"/>
                <a:sym typeface="Crimson Pro"/>
              </a:rPr>
              <a:t> de </a:t>
            </a:r>
            <a:r>
              <a:rPr lang="en-US" sz="2099" u="none" dirty="0" err="1">
                <a:solidFill>
                  <a:srgbClr val="393939"/>
                </a:solidFill>
                <a:latin typeface="Crimson Pro"/>
                <a:ea typeface="Crimson Pro"/>
                <a:cs typeface="Crimson Pro"/>
                <a:sym typeface="Crimson Pro"/>
              </a:rPr>
              <a:t>recursos</a:t>
            </a:r>
            <a:r>
              <a:rPr lang="en-US" sz="2099" u="none" dirty="0">
                <a:solidFill>
                  <a:srgbClr val="393939"/>
                </a:solidFill>
                <a:latin typeface="Crimson Pro"/>
                <a:ea typeface="Crimson Pro"/>
                <a:cs typeface="Crimson Pro"/>
                <a:sym typeface="Crimson Pro"/>
              </a:rPr>
              <a:t> e </a:t>
            </a:r>
            <a:r>
              <a:rPr lang="en-US" sz="2099" u="none" dirty="0" err="1">
                <a:solidFill>
                  <a:srgbClr val="393939"/>
                </a:solidFill>
                <a:latin typeface="Crimson Pro"/>
                <a:ea typeface="Crimson Pro"/>
                <a:cs typeface="Crimson Pro"/>
                <a:sym typeface="Crimson Pro"/>
              </a:rPr>
              <a:t>eventos</a:t>
            </a:r>
            <a:r>
              <a:rPr lang="en-US" sz="2099" u="none" dirty="0">
                <a:solidFill>
                  <a:srgbClr val="393939"/>
                </a:solidFill>
                <a:latin typeface="Crimson Pro"/>
                <a:ea typeface="Crimson Pro"/>
                <a:cs typeface="Crimson Pro"/>
                <a:sym typeface="Crimson Pro"/>
              </a:rPr>
              <a:t> </a:t>
            </a:r>
            <a:r>
              <a:rPr lang="en-US" sz="2099" u="none" dirty="0" err="1">
                <a:solidFill>
                  <a:srgbClr val="393939"/>
                </a:solidFill>
                <a:latin typeface="Crimson Pro"/>
                <a:ea typeface="Crimson Pro"/>
                <a:cs typeface="Crimson Pro"/>
                <a:sym typeface="Crimson Pro"/>
              </a:rPr>
              <a:t>extremos</a:t>
            </a:r>
            <a:r>
              <a:rPr lang="en-US" sz="2099" u="none" dirty="0">
                <a:solidFill>
                  <a:srgbClr val="393939"/>
                </a:solidFill>
                <a:latin typeface="Crimson Pro"/>
                <a:ea typeface="Crimson Pro"/>
                <a:cs typeface="Crimson Pro"/>
                <a:sym typeface="Crimson Pro"/>
              </a:rPr>
              <a:t>.</a:t>
            </a:r>
          </a:p>
        </p:txBody>
      </p:sp>
      <p:sp>
        <p:nvSpPr>
          <p:cNvPr id="9" name="TextBox 9"/>
          <p:cNvSpPr txBox="1"/>
          <p:nvPr/>
        </p:nvSpPr>
        <p:spPr>
          <a:xfrm>
            <a:off x="9728661" y="3932679"/>
            <a:ext cx="6910192" cy="565150"/>
          </a:xfrm>
          <a:prstGeom prst="rect">
            <a:avLst/>
          </a:prstGeom>
        </p:spPr>
        <p:txBody>
          <a:bodyPr lIns="0" tIns="0" rIns="0" bIns="0" rtlCol="0" anchor="t">
            <a:spAutoFit/>
          </a:bodyPr>
          <a:lstStyle/>
          <a:p>
            <a:pPr algn="l">
              <a:lnSpc>
                <a:spcPts val="4550"/>
              </a:lnSpc>
              <a:spcBef>
                <a:spcPct val="0"/>
              </a:spcBef>
            </a:pPr>
            <a:r>
              <a:rPr lang="en-US" sz="3250" b="1">
                <a:solidFill>
                  <a:srgbClr val="393939"/>
                </a:solidFill>
                <a:latin typeface="Crimson Pro Bold"/>
                <a:ea typeface="Crimson Pro Bold"/>
                <a:cs typeface="Crimson Pro Bold"/>
                <a:sym typeface="Crimson Pro Bold"/>
              </a:rPr>
              <a:t>Conceito central: Vulnerabilidade</a:t>
            </a:r>
          </a:p>
        </p:txBody>
      </p:sp>
      <p:sp>
        <p:nvSpPr>
          <p:cNvPr id="10" name="TextBox 10"/>
          <p:cNvSpPr txBox="1"/>
          <p:nvPr/>
        </p:nvSpPr>
        <p:spPr>
          <a:xfrm>
            <a:off x="9728661" y="4768091"/>
            <a:ext cx="6910192" cy="1861185"/>
          </a:xfrm>
          <a:prstGeom prst="rect">
            <a:avLst/>
          </a:prstGeom>
        </p:spPr>
        <p:txBody>
          <a:bodyPr lIns="0" tIns="0" rIns="0" bIns="0" rtlCol="0" anchor="t">
            <a:spAutoFit/>
          </a:bodyPr>
          <a:lstStyle/>
          <a:p>
            <a:pPr marL="0" lvl="0" indent="0" algn="just">
              <a:lnSpc>
                <a:spcPts val="2940"/>
              </a:lnSpc>
            </a:pPr>
            <a:r>
              <a:rPr lang="en-US" sz="2100">
                <a:solidFill>
                  <a:srgbClr val="393939"/>
                </a:solidFill>
                <a:latin typeface="Crimson Pro"/>
                <a:ea typeface="Crimson Pro"/>
                <a:cs typeface="Crimson Pro"/>
                <a:sym typeface="Crimson Pro"/>
              </a:rPr>
              <a:t>A vulner</a:t>
            </a:r>
            <a:r>
              <a:rPr lang="en-US" sz="2100" u="none">
                <a:solidFill>
                  <a:srgbClr val="393939"/>
                </a:solidFill>
                <a:latin typeface="Crimson Pro"/>
                <a:ea typeface="Crimson Pro"/>
                <a:cs typeface="Crimson Pro"/>
                <a:sym typeface="Crimson Pro"/>
              </a:rPr>
              <a:t>abilidade de sistemas socioecológicos é definida pela interação entre três dimensões fundamentais: exposição a perturbações, sensibilidade intrínseca dos componentes do sistema e capacidade adaptativa para responder ou se ajustar a essas ameaças.</a:t>
            </a:r>
          </a:p>
        </p:txBody>
      </p:sp>
      <p:sp>
        <p:nvSpPr>
          <p:cNvPr id="11" name="TextBox 11"/>
          <p:cNvSpPr txBox="1"/>
          <p:nvPr/>
        </p:nvSpPr>
        <p:spPr>
          <a:xfrm>
            <a:off x="9728661" y="6912858"/>
            <a:ext cx="7530639" cy="565150"/>
          </a:xfrm>
          <a:prstGeom prst="rect">
            <a:avLst/>
          </a:prstGeom>
        </p:spPr>
        <p:txBody>
          <a:bodyPr lIns="0" tIns="0" rIns="0" bIns="0" rtlCol="0" anchor="t">
            <a:spAutoFit/>
          </a:bodyPr>
          <a:lstStyle/>
          <a:p>
            <a:pPr algn="l">
              <a:lnSpc>
                <a:spcPts val="4550"/>
              </a:lnSpc>
              <a:spcBef>
                <a:spcPct val="0"/>
              </a:spcBef>
            </a:pPr>
            <a:r>
              <a:rPr lang="en-US" sz="3250" b="1">
                <a:solidFill>
                  <a:srgbClr val="393939"/>
                </a:solidFill>
                <a:latin typeface="Crimson Pro Bold"/>
                <a:ea typeface="Crimson Pro Bold"/>
                <a:cs typeface="Crimson Pro Bold"/>
                <a:sym typeface="Crimson Pro Bold"/>
              </a:rPr>
              <a:t>Necessidade de abordagens integradas</a:t>
            </a:r>
          </a:p>
        </p:txBody>
      </p:sp>
      <p:sp>
        <p:nvSpPr>
          <p:cNvPr id="12" name="TextBox 12"/>
          <p:cNvSpPr txBox="1"/>
          <p:nvPr/>
        </p:nvSpPr>
        <p:spPr>
          <a:xfrm>
            <a:off x="9728661" y="7748270"/>
            <a:ext cx="6910192" cy="1861185"/>
          </a:xfrm>
          <a:prstGeom prst="rect">
            <a:avLst/>
          </a:prstGeom>
        </p:spPr>
        <p:txBody>
          <a:bodyPr lIns="0" tIns="0" rIns="0" bIns="0" rtlCol="0" anchor="t">
            <a:spAutoFit/>
          </a:bodyPr>
          <a:lstStyle/>
          <a:p>
            <a:pPr marL="0" lvl="0" indent="0" algn="just">
              <a:lnSpc>
                <a:spcPts val="2940"/>
              </a:lnSpc>
            </a:pPr>
            <a:r>
              <a:rPr lang="en-US" sz="2100" dirty="0" err="1">
                <a:solidFill>
                  <a:srgbClr val="393939"/>
                </a:solidFill>
                <a:latin typeface="Crimson Pro"/>
                <a:ea typeface="Crimson Pro"/>
                <a:cs typeface="Crimson Pro"/>
                <a:sym typeface="Crimson Pro"/>
              </a:rPr>
              <a:t>Avali</a:t>
            </a:r>
            <a:r>
              <a:rPr lang="en-US" sz="2100" u="none" dirty="0" err="1">
                <a:solidFill>
                  <a:srgbClr val="393939"/>
                </a:solidFill>
                <a:latin typeface="Crimson Pro"/>
                <a:ea typeface="Crimson Pro"/>
                <a:cs typeface="Crimson Pro"/>
                <a:sym typeface="Crimson Pro"/>
              </a:rPr>
              <a:t>ações</a:t>
            </a:r>
            <a:r>
              <a:rPr lang="en-US" sz="2100" u="none" dirty="0">
                <a:solidFill>
                  <a:srgbClr val="393939"/>
                </a:solidFill>
                <a:latin typeface="Crimson Pro"/>
                <a:ea typeface="Crimson Pro"/>
                <a:cs typeface="Crimson Pro"/>
                <a:sym typeface="Crimson Pro"/>
              </a:rPr>
              <a:t> </a:t>
            </a:r>
            <a:r>
              <a:rPr lang="en-US" sz="2100" u="none" dirty="0" err="1">
                <a:solidFill>
                  <a:srgbClr val="393939"/>
                </a:solidFill>
                <a:latin typeface="Crimson Pro"/>
                <a:ea typeface="Crimson Pro"/>
                <a:cs typeface="Crimson Pro"/>
                <a:sym typeface="Crimson Pro"/>
              </a:rPr>
              <a:t>eficazes</a:t>
            </a:r>
            <a:r>
              <a:rPr lang="en-US" sz="2100" u="none" dirty="0">
                <a:solidFill>
                  <a:srgbClr val="393939"/>
                </a:solidFill>
                <a:latin typeface="Crimson Pro"/>
                <a:ea typeface="Crimson Pro"/>
                <a:cs typeface="Crimson Pro"/>
                <a:sym typeface="Crimson Pro"/>
              </a:rPr>
              <a:t> </a:t>
            </a:r>
            <a:r>
              <a:rPr lang="en-US" sz="2100" u="none" dirty="0" err="1">
                <a:solidFill>
                  <a:srgbClr val="393939"/>
                </a:solidFill>
                <a:latin typeface="Crimson Pro"/>
                <a:ea typeface="Crimson Pro"/>
                <a:cs typeface="Crimson Pro"/>
                <a:sym typeface="Crimson Pro"/>
              </a:rPr>
              <a:t>devem</a:t>
            </a:r>
            <a:r>
              <a:rPr lang="en-US" sz="2100" u="none" dirty="0">
                <a:solidFill>
                  <a:srgbClr val="393939"/>
                </a:solidFill>
                <a:latin typeface="Crimson Pro"/>
                <a:ea typeface="Crimson Pro"/>
                <a:cs typeface="Crimson Pro"/>
                <a:sym typeface="Crimson Pro"/>
              </a:rPr>
              <a:t> </a:t>
            </a:r>
            <a:r>
              <a:rPr lang="en-US" sz="2100" u="none" dirty="0" err="1">
                <a:solidFill>
                  <a:srgbClr val="393939"/>
                </a:solidFill>
                <a:latin typeface="Crimson Pro"/>
                <a:ea typeface="Crimson Pro"/>
                <a:cs typeface="Crimson Pro"/>
                <a:sym typeface="Crimson Pro"/>
              </a:rPr>
              <a:t>integrar</a:t>
            </a:r>
            <a:r>
              <a:rPr lang="en-US" sz="2100" u="none" dirty="0">
                <a:solidFill>
                  <a:srgbClr val="393939"/>
                </a:solidFill>
                <a:latin typeface="Crimson Pro"/>
                <a:ea typeface="Crimson Pro"/>
                <a:cs typeface="Crimson Pro"/>
                <a:sym typeface="Crimson Pro"/>
              </a:rPr>
              <a:t> </a:t>
            </a:r>
            <a:r>
              <a:rPr lang="en-US" sz="2100" u="none" dirty="0" err="1">
                <a:solidFill>
                  <a:srgbClr val="393939"/>
                </a:solidFill>
                <a:latin typeface="Crimson Pro"/>
                <a:ea typeface="Crimson Pro"/>
                <a:cs typeface="Crimson Pro"/>
                <a:sym typeface="Crimson Pro"/>
              </a:rPr>
              <a:t>fatores</a:t>
            </a:r>
            <a:r>
              <a:rPr lang="en-US" sz="2100" u="none" dirty="0">
                <a:solidFill>
                  <a:srgbClr val="393939"/>
                </a:solidFill>
                <a:latin typeface="Crimson Pro"/>
                <a:ea typeface="Crimson Pro"/>
                <a:cs typeface="Crimson Pro"/>
                <a:sym typeface="Crimson Pro"/>
              </a:rPr>
              <a:t> </a:t>
            </a:r>
            <a:r>
              <a:rPr lang="en-US" sz="2100" u="none" dirty="0" err="1">
                <a:solidFill>
                  <a:srgbClr val="393939"/>
                </a:solidFill>
                <a:latin typeface="Crimson Pro"/>
                <a:ea typeface="Crimson Pro"/>
                <a:cs typeface="Crimson Pro"/>
                <a:sym typeface="Crimson Pro"/>
              </a:rPr>
              <a:t>ecológicos</a:t>
            </a:r>
            <a:r>
              <a:rPr lang="en-US" sz="2100" u="none" dirty="0">
                <a:solidFill>
                  <a:srgbClr val="393939"/>
                </a:solidFill>
                <a:latin typeface="Crimson Pro"/>
                <a:ea typeface="Crimson Pro"/>
                <a:cs typeface="Crimson Pro"/>
                <a:sym typeface="Crimson Pro"/>
              </a:rPr>
              <a:t>, </a:t>
            </a:r>
            <a:r>
              <a:rPr lang="en-US" sz="2100" u="none" dirty="0" err="1">
                <a:solidFill>
                  <a:srgbClr val="393939"/>
                </a:solidFill>
                <a:latin typeface="Crimson Pro"/>
                <a:ea typeface="Crimson Pro"/>
                <a:cs typeface="Crimson Pro"/>
                <a:sym typeface="Crimson Pro"/>
              </a:rPr>
              <a:t>sociais</a:t>
            </a:r>
            <a:r>
              <a:rPr lang="en-US" sz="2100" u="none" dirty="0">
                <a:solidFill>
                  <a:srgbClr val="393939"/>
                </a:solidFill>
                <a:latin typeface="Crimson Pro"/>
                <a:ea typeface="Crimson Pro"/>
                <a:cs typeface="Crimson Pro"/>
                <a:sym typeface="Crimson Pro"/>
              </a:rPr>
              <a:t> e a </a:t>
            </a:r>
            <a:r>
              <a:rPr lang="en-US" sz="2100" u="none" dirty="0" err="1">
                <a:solidFill>
                  <a:srgbClr val="393939"/>
                </a:solidFill>
                <a:latin typeface="Crimson Pro"/>
                <a:ea typeface="Crimson Pro"/>
                <a:cs typeface="Crimson Pro"/>
                <a:sym typeface="Crimson Pro"/>
              </a:rPr>
              <a:t>dimensão</a:t>
            </a:r>
            <a:r>
              <a:rPr lang="en-US" sz="2100" u="none" dirty="0">
                <a:solidFill>
                  <a:srgbClr val="393939"/>
                </a:solidFill>
                <a:latin typeface="Crimson Pro"/>
                <a:ea typeface="Crimson Pro"/>
                <a:cs typeface="Crimson Pro"/>
                <a:sym typeface="Crimson Pro"/>
              </a:rPr>
              <a:t> temporal, </a:t>
            </a:r>
            <a:r>
              <a:rPr lang="en-US" sz="2100" u="none" dirty="0" err="1">
                <a:solidFill>
                  <a:srgbClr val="393939"/>
                </a:solidFill>
                <a:latin typeface="Crimson Pro"/>
                <a:ea typeface="Crimson Pro"/>
                <a:cs typeface="Crimson Pro"/>
                <a:sym typeface="Crimson Pro"/>
              </a:rPr>
              <a:t>reconhecendo</a:t>
            </a:r>
            <a:r>
              <a:rPr lang="en-US" sz="2100" u="none" dirty="0">
                <a:solidFill>
                  <a:srgbClr val="393939"/>
                </a:solidFill>
                <a:latin typeface="Crimson Pro"/>
                <a:ea typeface="Crimson Pro"/>
                <a:cs typeface="Crimson Pro"/>
                <a:sym typeface="Crimson Pro"/>
              </a:rPr>
              <a:t> que a </a:t>
            </a:r>
            <a:r>
              <a:rPr lang="en-US" sz="2100" u="none" dirty="0" err="1">
                <a:solidFill>
                  <a:srgbClr val="393939"/>
                </a:solidFill>
                <a:latin typeface="Crimson Pro"/>
                <a:ea typeface="Crimson Pro"/>
                <a:cs typeface="Crimson Pro"/>
                <a:sym typeface="Crimson Pro"/>
              </a:rPr>
              <a:t>vulnerabilidade</a:t>
            </a:r>
            <a:r>
              <a:rPr lang="en-US" sz="2100" u="none" dirty="0">
                <a:solidFill>
                  <a:srgbClr val="393939"/>
                </a:solidFill>
                <a:latin typeface="Crimson Pro"/>
                <a:ea typeface="Crimson Pro"/>
                <a:cs typeface="Crimson Pro"/>
                <a:sym typeface="Crimson Pro"/>
              </a:rPr>
              <a:t> é </a:t>
            </a:r>
            <a:r>
              <a:rPr lang="en-US" sz="2100" u="none" dirty="0" err="1">
                <a:solidFill>
                  <a:srgbClr val="393939"/>
                </a:solidFill>
                <a:latin typeface="Crimson Pro"/>
                <a:ea typeface="Crimson Pro"/>
                <a:cs typeface="Crimson Pro"/>
                <a:sym typeface="Crimson Pro"/>
              </a:rPr>
              <a:t>dinâmica</a:t>
            </a:r>
            <a:r>
              <a:rPr lang="en-US" sz="2100" u="none" dirty="0">
                <a:solidFill>
                  <a:srgbClr val="393939"/>
                </a:solidFill>
                <a:latin typeface="Crimson Pro"/>
                <a:ea typeface="Crimson Pro"/>
                <a:cs typeface="Crimson Pro"/>
                <a:sym typeface="Crimson Pro"/>
              </a:rPr>
              <a:t> e </a:t>
            </a:r>
            <a:r>
              <a:rPr lang="en-US" sz="2100" u="none" dirty="0" err="1">
                <a:solidFill>
                  <a:srgbClr val="393939"/>
                </a:solidFill>
                <a:latin typeface="Crimson Pro"/>
                <a:ea typeface="Crimson Pro"/>
                <a:cs typeface="Crimson Pro"/>
                <a:sym typeface="Crimson Pro"/>
              </a:rPr>
              <a:t>resulta</a:t>
            </a:r>
            <a:r>
              <a:rPr lang="en-US" sz="2100" u="none" dirty="0">
                <a:solidFill>
                  <a:srgbClr val="393939"/>
                </a:solidFill>
                <a:latin typeface="Crimson Pro"/>
                <a:ea typeface="Crimson Pro"/>
                <a:cs typeface="Crimson Pro"/>
                <a:sym typeface="Crimson Pro"/>
              </a:rPr>
              <a:t> da </a:t>
            </a:r>
            <a:r>
              <a:rPr lang="en-US" sz="2100" u="none" dirty="0" err="1">
                <a:solidFill>
                  <a:srgbClr val="393939"/>
                </a:solidFill>
                <a:latin typeface="Crimson Pro"/>
                <a:ea typeface="Crimson Pro"/>
                <a:cs typeface="Crimson Pro"/>
                <a:sym typeface="Crimson Pro"/>
              </a:rPr>
              <a:t>interação</a:t>
            </a:r>
            <a:r>
              <a:rPr lang="en-US" sz="2100" u="none" dirty="0">
                <a:solidFill>
                  <a:srgbClr val="393939"/>
                </a:solidFill>
                <a:latin typeface="Crimson Pro"/>
                <a:ea typeface="Crimson Pro"/>
                <a:cs typeface="Crimson Pro"/>
                <a:sym typeface="Crimson Pro"/>
              </a:rPr>
              <a:t> </a:t>
            </a:r>
            <a:r>
              <a:rPr lang="en-US" sz="2100" u="none" dirty="0" err="1">
                <a:solidFill>
                  <a:srgbClr val="393939"/>
                </a:solidFill>
                <a:latin typeface="Crimson Pro"/>
                <a:ea typeface="Crimson Pro"/>
                <a:cs typeface="Crimson Pro"/>
                <a:sym typeface="Crimson Pro"/>
              </a:rPr>
              <a:t>contínua</a:t>
            </a:r>
            <a:r>
              <a:rPr lang="en-US" sz="2100" u="none" dirty="0">
                <a:solidFill>
                  <a:srgbClr val="393939"/>
                </a:solidFill>
                <a:latin typeface="Crimson Pro"/>
                <a:ea typeface="Crimson Pro"/>
                <a:cs typeface="Crimson Pro"/>
                <a:sym typeface="Crimson Pro"/>
              </a:rPr>
              <a:t> entre </a:t>
            </a:r>
            <a:r>
              <a:rPr lang="en-US" sz="2100" u="none" dirty="0" err="1">
                <a:solidFill>
                  <a:srgbClr val="393939"/>
                </a:solidFill>
                <a:latin typeface="Crimson Pro"/>
                <a:ea typeface="Crimson Pro"/>
                <a:cs typeface="Crimson Pro"/>
                <a:sym typeface="Crimson Pro"/>
              </a:rPr>
              <a:t>comunidades</a:t>
            </a:r>
            <a:r>
              <a:rPr lang="en-US" sz="2100" u="none" dirty="0">
                <a:solidFill>
                  <a:srgbClr val="393939"/>
                </a:solidFill>
                <a:latin typeface="Crimson Pro"/>
                <a:ea typeface="Crimson Pro"/>
                <a:cs typeface="Crimson Pro"/>
                <a:sym typeface="Crimson Pro"/>
              </a:rPr>
              <a:t> </a:t>
            </a:r>
            <a:r>
              <a:rPr lang="en-US" sz="2100" u="none" dirty="0" err="1">
                <a:solidFill>
                  <a:srgbClr val="393939"/>
                </a:solidFill>
                <a:latin typeface="Crimson Pro"/>
                <a:ea typeface="Crimson Pro"/>
                <a:cs typeface="Crimson Pro"/>
                <a:sym typeface="Crimson Pro"/>
              </a:rPr>
              <a:t>humanas</a:t>
            </a:r>
            <a:r>
              <a:rPr lang="en-US" sz="2100" u="none" dirty="0">
                <a:solidFill>
                  <a:srgbClr val="393939"/>
                </a:solidFill>
                <a:latin typeface="Crimson Pro"/>
                <a:ea typeface="Crimson Pro"/>
                <a:cs typeface="Crimson Pro"/>
                <a:sym typeface="Crimson Pro"/>
              </a:rPr>
              <a:t>, </a:t>
            </a:r>
            <a:r>
              <a:rPr lang="en-US" sz="2100" u="none" dirty="0" err="1">
                <a:solidFill>
                  <a:srgbClr val="393939"/>
                </a:solidFill>
                <a:latin typeface="Crimson Pro"/>
                <a:ea typeface="Crimson Pro"/>
                <a:cs typeface="Crimson Pro"/>
                <a:sym typeface="Crimson Pro"/>
              </a:rPr>
              <a:t>ecossistemas</a:t>
            </a:r>
            <a:r>
              <a:rPr lang="en-US" sz="2100" u="none" dirty="0">
                <a:solidFill>
                  <a:srgbClr val="393939"/>
                </a:solidFill>
                <a:latin typeface="Crimson Pro"/>
                <a:ea typeface="Crimson Pro"/>
                <a:cs typeface="Crimson Pro"/>
                <a:sym typeface="Crimson Pro"/>
              </a:rPr>
              <a:t> e </a:t>
            </a:r>
            <a:r>
              <a:rPr lang="en-US" sz="2100" u="none" dirty="0" err="1">
                <a:solidFill>
                  <a:srgbClr val="393939"/>
                </a:solidFill>
                <a:latin typeface="Crimson Pro"/>
                <a:ea typeface="Crimson Pro"/>
                <a:cs typeface="Crimson Pro"/>
                <a:sym typeface="Crimson Pro"/>
              </a:rPr>
              <a:t>mudanças</a:t>
            </a:r>
            <a:r>
              <a:rPr lang="en-US" sz="2100" u="none" dirty="0">
                <a:solidFill>
                  <a:srgbClr val="393939"/>
                </a:solidFill>
                <a:latin typeface="Crimson Pro"/>
                <a:ea typeface="Crimson Pro"/>
                <a:cs typeface="Crimson Pro"/>
                <a:sym typeface="Crimson Pro"/>
              </a:rPr>
              <a:t> </a:t>
            </a:r>
            <a:r>
              <a:rPr lang="en-US" sz="2100" u="none" dirty="0" err="1">
                <a:solidFill>
                  <a:srgbClr val="393939"/>
                </a:solidFill>
                <a:latin typeface="Crimson Pro"/>
                <a:ea typeface="Crimson Pro"/>
                <a:cs typeface="Crimson Pro"/>
                <a:sym typeface="Crimson Pro"/>
              </a:rPr>
              <a:t>ambientais</a:t>
            </a:r>
            <a:r>
              <a:rPr lang="en-US" sz="2100" u="none" dirty="0">
                <a:solidFill>
                  <a:srgbClr val="393939"/>
                </a:solidFill>
                <a:latin typeface="Crimson Pro"/>
                <a:ea typeface="Crimson Pro"/>
                <a:cs typeface="Crimson Pro"/>
                <a:sym typeface="Crimson Pro"/>
              </a:rPr>
              <a:t> </a:t>
            </a:r>
            <a:r>
              <a:rPr lang="en-US" sz="2100" u="none" dirty="0" err="1">
                <a:solidFill>
                  <a:srgbClr val="393939"/>
                </a:solidFill>
                <a:latin typeface="Crimson Pro"/>
                <a:ea typeface="Crimson Pro"/>
                <a:cs typeface="Crimson Pro"/>
                <a:sym typeface="Crimson Pro"/>
              </a:rPr>
              <a:t>ao</a:t>
            </a:r>
            <a:r>
              <a:rPr lang="en-US" sz="2100" u="none" dirty="0">
                <a:solidFill>
                  <a:srgbClr val="393939"/>
                </a:solidFill>
                <a:latin typeface="Crimson Pro"/>
                <a:ea typeface="Crimson Pro"/>
                <a:cs typeface="Crimson Pro"/>
                <a:sym typeface="Crimson Pro"/>
              </a:rPr>
              <a:t> </a:t>
            </a:r>
            <a:r>
              <a:rPr lang="en-US" sz="2100" u="none" dirty="0" err="1">
                <a:solidFill>
                  <a:srgbClr val="393939"/>
                </a:solidFill>
                <a:latin typeface="Crimson Pro"/>
                <a:ea typeface="Crimson Pro"/>
                <a:cs typeface="Crimson Pro"/>
                <a:sym typeface="Crimson Pro"/>
              </a:rPr>
              <a:t>longo</a:t>
            </a:r>
            <a:r>
              <a:rPr lang="en-US" sz="2100" u="none" dirty="0">
                <a:solidFill>
                  <a:srgbClr val="393939"/>
                </a:solidFill>
                <a:latin typeface="Crimson Pro"/>
                <a:ea typeface="Crimson Pro"/>
                <a:cs typeface="Crimson Pro"/>
                <a:sym typeface="Crimson Pro"/>
              </a:rPr>
              <a:t> do tempo.</a:t>
            </a:r>
          </a:p>
        </p:txBody>
      </p:sp>
      <p:sp>
        <p:nvSpPr>
          <p:cNvPr id="21" name="CaixaDeTexto 20">
            <a:extLst>
              <a:ext uri="{FF2B5EF4-FFF2-40B4-BE49-F238E27FC236}">
                <a16:creationId xmlns:a16="http://schemas.microsoft.com/office/drawing/2014/main" id="{C822EA07-3614-4B63-93F5-DAA93B3C8629}"/>
              </a:ext>
            </a:extLst>
          </p:cNvPr>
          <p:cNvSpPr txBox="1"/>
          <p:nvPr/>
        </p:nvSpPr>
        <p:spPr>
          <a:xfrm>
            <a:off x="7367779" y="10005160"/>
            <a:ext cx="2209800" cy="276999"/>
          </a:xfrm>
          <a:prstGeom prst="rect">
            <a:avLst/>
          </a:prstGeom>
          <a:noFill/>
        </p:spPr>
        <p:txBody>
          <a:bodyPr wrap="square">
            <a:spAutoFit/>
          </a:bodyPr>
          <a:lstStyle/>
          <a:p>
            <a:r>
              <a:rPr lang="en-US" sz="1200" dirty="0">
                <a:solidFill>
                  <a:srgbClr val="393939"/>
                </a:solidFill>
                <a:latin typeface="Crimson Pro"/>
                <a:sym typeface="Crimson Pro"/>
              </a:rPr>
              <a:t>Fonte: </a:t>
            </a:r>
            <a:r>
              <a:rPr lang="en-US" sz="1200" dirty="0" err="1">
                <a:solidFill>
                  <a:srgbClr val="393939"/>
                </a:solidFill>
                <a:latin typeface="Crimson Pro"/>
                <a:sym typeface="Crimson Pro"/>
              </a:rPr>
              <a:t>Acervo</a:t>
            </a:r>
            <a:r>
              <a:rPr lang="en-US" sz="1200" dirty="0">
                <a:solidFill>
                  <a:srgbClr val="393939"/>
                </a:solidFill>
                <a:latin typeface="Crimson Pro"/>
                <a:sym typeface="Crimson Pro"/>
              </a:rPr>
              <a:t> </a:t>
            </a:r>
            <a:r>
              <a:rPr lang="en-US" sz="1200" dirty="0" err="1">
                <a:solidFill>
                  <a:srgbClr val="393939"/>
                </a:solidFill>
                <a:latin typeface="Crimson Pro"/>
                <a:sym typeface="Crimson Pro"/>
              </a:rPr>
              <a:t>pessoal</a:t>
            </a:r>
            <a:r>
              <a:rPr lang="en-US" sz="1200" dirty="0">
                <a:solidFill>
                  <a:srgbClr val="393939"/>
                </a:solidFill>
                <a:latin typeface="Crimson Pro"/>
                <a:sym typeface="Crimson Pro"/>
              </a:rPr>
              <a:t>.</a:t>
            </a:r>
            <a:endParaRPr lang="pt-BR"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0CE4BC30-53A7-48BB-9CA3-335F1C302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7999" cy="10287000"/>
          </a:xfrm>
          <a:prstGeom prst="rect">
            <a:avLst/>
          </a:prstGeom>
        </p:spPr>
      </p:pic>
      <p:sp>
        <p:nvSpPr>
          <p:cNvPr id="9" name="CaixaDeTexto 8">
            <a:extLst>
              <a:ext uri="{FF2B5EF4-FFF2-40B4-BE49-F238E27FC236}">
                <a16:creationId xmlns:a16="http://schemas.microsoft.com/office/drawing/2014/main" id="{61A80175-4B81-43D6-A59A-FB91D28A9135}"/>
              </a:ext>
            </a:extLst>
          </p:cNvPr>
          <p:cNvSpPr txBox="1"/>
          <p:nvPr/>
        </p:nvSpPr>
        <p:spPr>
          <a:xfrm>
            <a:off x="13030200" y="1638300"/>
            <a:ext cx="4419600" cy="838371"/>
          </a:xfrm>
          <a:prstGeom prst="rect">
            <a:avLst/>
          </a:prstGeom>
          <a:noFill/>
        </p:spPr>
        <p:txBody>
          <a:bodyPr wrap="square">
            <a:spAutoFit/>
          </a:bodyPr>
          <a:lstStyle/>
          <a:p>
            <a:pPr marL="0" lvl="0" indent="0" algn="just">
              <a:lnSpc>
                <a:spcPts val="2939"/>
              </a:lnSpc>
            </a:pPr>
            <a:r>
              <a:rPr lang="en-US" sz="3200" dirty="0">
                <a:solidFill>
                  <a:srgbClr val="393939"/>
                </a:solidFill>
                <a:latin typeface="Crimson Pro"/>
                <a:ea typeface="Crimson Pro"/>
                <a:cs typeface="Crimson Pro"/>
                <a:sym typeface="Crimson Pro"/>
              </a:rPr>
              <a:t>Total de </a:t>
            </a:r>
            <a:r>
              <a:rPr lang="en-US" sz="3200" dirty="0" err="1">
                <a:solidFill>
                  <a:srgbClr val="393939"/>
                </a:solidFill>
                <a:latin typeface="Crimson Pro"/>
                <a:ea typeface="Crimson Pro"/>
                <a:cs typeface="Crimson Pro"/>
                <a:sym typeface="Crimson Pro"/>
              </a:rPr>
              <a:t>área</a:t>
            </a:r>
            <a:r>
              <a:rPr lang="en-US" sz="3200" dirty="0">
                <a:solidFill>
                  <a:srgbClr val="393939"/>
                </a:solidFill>
                <a:latin typeface="Crimson Pro"/>
                <a:ea typeface="Crimson Pro"/>
                <a:cs typeface="Crimson Pro"/>
                <a:sym typeface="Crimson Pro"/>
              </a:rPr>
              <a:t> </a:t>
            </a:r>
            <a:r>
              <a:rPr lang="en-US" sz="3200" dirty="0" err="1">
                <a:solidFill>
                  <a:srgbClr val="393939"/>
                </a:solidFill>
                <a:latin typeface="Crimson Pro"/>
                <a:ea typeface="Crimson Pro"/>
                <a:cs typeface="Crimson Pro"/>
                <a:sym typeface="Crimson Pro"/>
              </a:rPr>
              <a:t>protegida</a:t>
            </a:r>
            <a:r>
              <a:rPr lang="en-US" sz="3200" dirty="0">
                <a:solidFill>
                  <a:srgbClr val="393939"/>
                </a:solidFill>
                <a:latin typeface="Crimson Pro"/>
                <a:ea typeface="Crimson Pro"/>
                <a:cs typeface="Crimson Pro"/>
                <a:sym typeface="Crimson Pro"/>
              </a:rPr>
              <a:t>: 2559416,66 km²</a:t>
            </a:r>
            <a:endParaRPr lang="en-US" sz="3200" u="none" dirty="0">
              <a:solidFill>
                <a:srgbClr val="393939"/>
              </a:solidFill>
              <a:latin typeface="Crimson Pro"/>
              <a:ea typeface="Crimson Pro"/>
              <a:cs typeface="Crimson Pro"/>
              <a:sym typeface="Crimson Pro"/>
            </a:endParaRPr>
          </a:p>
        </p:txBody>
      </p:sp>
      <p:sp>
        <p:nvSpPr>
          <p:cNvPr id="14" name="CaixaDeTexto 13">
            <a:extLst>
              <a:ext uri="{FF2B5EF4-FFF2-40B4-BE49-F238E27FC236}">
                <a16:creationId xmlns:a16="http://schemas.microsoft.com/office/drawing/2014/main" id="{63AAC463-5A81-498F-87E8-EB69C7260934}"/>
              </a:ext>
            </a:extLst>
          </p:cNvPr>
          <p:cNvSpPr txBox="1"/>
          <p:nvPr/>
        </p:nvSpPr>
        <p:spPr>
          <a:xfrm>
            <a:off x="13030200" y="2857500"/>
            <a:ext cx="4419600" cy="1210268"/>
          </a:xfrm>
          <a:prstGeom prst="rect">
            <a:avLst/>
          </a:prstGeom>
          <a:noFill/>
        </p:spPr>
        <p:txBody>
          <a:bodyPr wrap="square">
            <a:spAutoFit/>
          </a:bodyPr>
          <a:lstStyle/>
          <a:p>
            <a:pPr marL="0" lvl="0" indent="0" algn="just">
              <a:lnSpc>
                <a:spcPts val="2939"/>
              </a:lnSpc>
            </a:pPr>
            <a:r>
              <a:rPr lang="en-US" sz="3200" dirty="0">
                <a:solidFill>
                  <a:srgbClr val="393939"/>
                </a:solidFill>
                <a:latin typeface="Crimson Pro"/>
                <a:ea typeface="Crimson Pro"/>
                <a:cs typeface="Crimson Pro"/>
                <a:sym typeface="Crimson Pro"/>
              </a:rPr>
              <a:t>% de </a:t>
            </a:r>
            <a:r>
              <a:rPr lang="en-US" sz="3200" dirty="0" err="1">
                <a:solidFill>
                  <a:srgbClr val="393939"/>
                </a:solidFill>
                <a:latin typeface="Crimson Pro"/>
                <a:ea typeface="Crimson Pro"/>
                <a:cs typeface="Crimson Pro"/>
                <a:sym typeface="Crimson Pro"/>
              </a:rPr>
              <a:t>área</a:t>
            </a:r>
            <a:r>
              <a:rPr lang="en-US" sz="3200" dirty="0">
                <a:solidFill>
                  <a:srgbClr val="393939"/>
                </a:solidFill>
                <a:latin typeface="Crimson Pro"/>
                <a:ea typeface="Crimson Pro"/>
                <a:cs typeface="Crimson Pro"/>
                <a:sym typeface="Crimson Pro"/>
              </a:rPr>
              <a:t> territorial continental </a:t>
            </a:r>
            <a:r>
              <a:rPr lang="en-US" sz="3200" dirty="0" err="1">
                <a:solidFill>
                  <a:srgbClr val="393939"/>
                </a:solidFill>
                <a:latin typeface="Crimson Pro"/>
                <a:ea typeface="Crimson Pro"/>
                <a:cs typeface="Crimson Pro"/>
                <a:sym typeface="Crimson Pro"/>
              </a:rPr>
              <a:t>protegida</a:t>
            </a:r>
            <a:r>
              <a:rPr lang="en-US" sz="3200" dirty="0">
                <a:solidFill>
                  <a:srgbClr val="393939"/>
                </a:solidFill>
                <a:latin typeface="Crimson Pro"/>
                <a:ea typeface="Crimson Pro"/>
                <a:cs typeface="Crimson Pro"/>
                <a:sym typeface="Crimson Pro"/>
              </a:rPr>
              <a:t>: 19,16%</a:t>
            </a:r>
            <a:endParaRPr lang="en-US" sz="3200" u="none" dirty="0">
              <a:solidFill>
                <a:srgbClr val="393939"/>
              </a:solidFill>
              <a:latin typeface="Crimson Pro"/>
              <a:ea typeface="Crimson Pro"/>
              <a:cs typeface="Crimson Pro"/>
              <a:sym typeface="Crimson Pro"/>
            </a:endParaRPr>
          </a:p>
        </p:txBody>
      </p:sp>
      <p:sp>
        <p:nvSpPr>
          <p:cNvPr id="15" name="CaixaDeTexto 14">
            <a:extLst>
              <a:ext uri="{FF2B5EF4-FFF2-40B4-BE49-F238E27FC236}">
                <a16:creationId xmlns:a16="http://schemas.microsoft.com/office/drawing/2014/main" id="{6E39E57D-6BFD-4742-8D80-618FF440B481}"/>
              </a:ext>
            </a:extLst>
          </p:cNvPr>
          <p:cNvSpPr txBox="1"/>
          <p:nvPr/>
        </p:nvSpPr>
        <p:spPr>
          <a:xfrm>
            <a:off x="13030200" y="4448597"/>
            <a:ext cx="4419600" cy="1210268"/>
          </a:xfrm>
          <a:prstGeom prst="rect">
            <a:avLst/>
          </a:prstGeom>
          <a:noFill/>
        </p:spPr>
        <p:txBody>
          <a:bodyPr wrap="square">
            <a:spAutoFit/>
          </a:bodyPr>
          <a:lstStyle/>
          <a:p>
            <a:pPr marL="0" lvl="0" indent="0" algn="just">
              <a:lnSpc>
                <a:spcPts val="2939"/>
              </a:lnSpc>
            </a:pPr>
            <a:r>
              <a:rPr lang="en-US" sz="3200" dirty="0">
                <a:solidFill>
                  <a:srgbClr val="393939"/>
                </a:solidFill>
                <a:latin typeface="Crimson Pro"/>
                <a:ea typeface="Crimson Pro"/>
                <a:cs typeface="Crimson Pro"/>
                <a:sym typeface="Crimson Pro"/>
              </a:rPr>
              <a:t>% de </a:t>
            </a:r>
            <a:r>
              <a:rPr lang="en-US" sz="3200" dirty="0" err="1">
                <a:solidFill>
                  <a:srgbClr val="393939"/>
                </a:solidFill>
                <a:latin typeface="Crimson Pro"/>
                <a:ea typeface="Crimson Pro"/>
                <a:cs typeface="Crimson Pro"/>
                <a:sym typeface="Crimson Pro"/>
              </a:rPr>
              <a:t>área</a:t>
            </a:r>
            <a:r>
              <a:rPr lang="en-US" sz="3200" dirty="0">
                <a:solidFill>
                  <a:srgbClr val="393939"/>
                </a:solidFill>
                <a:latin typeface="Crimson Pro"/>
                <a:ea typeface="Crimson Pro"/>
                <a:cs typeface="Crimson Pro"/>
                <a:sym typeface="Crimson Pro"/>
              </a:rPr>
              <a:t> territorial </a:t>
            </a:r>
            <a:r>
              <a:rPr lang="en-US" sz="3200" dirty="0" err="1">
                <a:solidFill>
                  <a:srgbClr val="393939"/>
                </a:solidFill>
                <a:latin typeface="Crimson Pro"/>
                <a:ea typeface="Crimson Pro"/>
                <a:cs typeface="Crimson Pro"/>
                <a:sym typeface="Crimson Pro"/>
              </a:rPr>
              <a:t>marinha</a:t>
            </a:r>
            <a:r>
              <a:rPr lang="en-US" sz="3200" dirty="0">
                <a:solidFill>
                  <a:srgbClr val="393939"/>
                </a:solidFill>
                <a:latin typeface="Crimson Pro"/>
                <a:ea typeface="Crimson Pro"/>
                <a:cs typeface="Crimson Pro"/>
                <a:sym typeface="Crimson Pro"/>
              </a:rPr>
              <a:t> </a:t>
            </a:r>
            <a:r>
              <a:rPr lang="en-US" sz="3200" dirty="0" err="1">
                <a:solidFill>
                  <a:srgbClr val="393939"/>
                </a:solidFill>
                <a:latin typeface="Crimson Pro"/>
                <a:ea typeface="Crimson Pro"/>
                <a:cs typeface="Crimson Pro"/>
                <a:sym typeface="Crimson Pro"/>
              </a:rPr>
              <a:t>protegida</a:t>
            </a:r>
            <a:r>
              <a:rPr lang="en-US" sz="3200" dirty="0">
                <a:solidFill>
                  <a:srgbClr val="393939"/>
                </a:solidFill>
                <a:latin typeface="Crimson Pro"/>
                <a:ea typeface="Crimson Pro"/>
                <a:cs typeface="Crimson Pro"/>
                <a:sym typeface="Crimson Pro"/>
              </a:rPr>
              <a:t>: 26,58%</a:t>
            </a:r>
            <a:endParaRPr lang="en-US" sz="3200" u="none" dirty="0">
              <a:solidFill>
                <a:srgbClr val="393939"/>
              </a:solidFill>
              <a:latin typeface="Crimson Pro"/>
              <a:ea typeface="Crimson Pro"/>
              <a:cs typeface="Crimson Pro"/>
              <a:sym typeface="Crimson Pro"/>
            </a:endParaRPr>
          </a:p>
        </p:txBody>
      </p:sp>
      <p:pic>
        <p:nvPicPr>
          <p:cNvPr id="17" name="Imagem 16">
            <a:extLst>
              <a:ext uri="{FF2B5EF4-FFF2-40B4-BE49-F238E27FC236}">
                <a16:creationId xmlns:a16="http://schemas.microsoft.com/office/drawing/2014/main" id="{67B31651-6E37-46DE-9EED-49A78F22D9A9}"/>
              </a:ext>
            </a:extLst>
          </p:cNvPr>
          <p:cNvPicPr>
            <a:picLocks noChangeAspect="1"/>
          </p:cNvPicPr>
          <p:nvPr/>
        </p:nvPicPr>
        <p:blipFill>
          <a:blip r:embed="rId3"/>
          <a:stretch>
            <a:fillRect/>
          </a:stretch>
        </p:blipFill>
        <p:spPr>
          <a:xfrm>
            <a:off x="6629400" y="8343900"/>
            <a:ext cx="3888387" cy="1685461"/>
          </a:xfrm>
          <a:prstGeom prst="rect">
            <a:avLst/>
          </a:prstGeom>
        </p:spPr>
      </p:pic>
      <p:pic>
        <p:nvPicPr>
          <p:cNvPr id="19" name="Imagem 18">
            <a:extLst>
              <a:ext uri="{FF2B5EF4-FFF2-40B4-BE49-F238E27FC236}">
                <a16:creationId xmlns:a16="http://schemas.microsoft.com/office/drawing/2014/main" id="{73009CB4-A611-47CA-A82B-9A3EFF8C5F1A}"/>
              </a:ext>
            </a:extLst>
          </p:cNvPr>
          <p:cNvPicPr>
            <a:picLocks noChangeAspect="1"/>
          </p:cNvPicPr>
          <p:nvPr/>
        </p:nvPicPr>
        <p:blipFill rotWithShape="1">
          <a:blip r:embed="rId4"/>
          <a:srcRect l="6770" r="6244"/>
          <a:stretch/>
        </p:blipFill>
        <p:spPr>
          <a:xfrm>
            <a:off x="10668000" y="8343901"/>
            <a:ext cx="3888388" cy="1685460"/>
          </a:xfrm>
          <a:prstGeom prst="rect">
            <a:avLst/>
          </a:prstGeom>
        </p:spPr>
      </p:pic>
      <p:sp>
        <p:nvSpPr>
          <p:cNvPr id="20" name="CaixaDeTexto 19">
            <a:extLst>
              <a:ext uri="{FF2B5EF4-FFF2-40B4-BE49-F238E27FC236}">
                <a16:creationId xmlns:a16="http://schemas.microsoft.com/office/drawing/2014/main" id="{E747B043-6596-4B3D-A9EF-25CC65E3E45A}"/>
              </a:ext>
            </a:extLst>
          </p:cNvPr>
          <p:cNvSpPr txBox="1"/>
          <p:nvPr/>
        </p:nvSpPr>
        <p:spPr>
          <a:xfrm>
            <a:off x="13030200" y="6039694"/>
            <a:ext cx="4419600" cy="1210268"/>
          </a:xfrm>
          <a:prstGeom prst="rect">
            <a:avLst/>
          </a:prstGeom>
          <a:noFill/>
        </p:spPr>
        <p:txBody>
          <a:bodyPr wrap="square">
            <a:spAutoFit/>
          </a:bodyPr>
          <a:lstStyle/>
          <a:p>
            <a:pPr marL="0" lvl="0" indent="0" algn="just">
              <a:lnSpc>
                <a:spcPts val="2939"/>
              </a:lnSpc>
            </a:pPr>
            <a:r>
              <a:rPr lang="en-US" sz="3200" dirty="0">
                <a:solidFill>
                  <a:srgbClr val="393939"/>
                </a:solidFill>
                <a:latin typeface="Crimson Pro"/>
                <a:ea typeface="Crimson Pro"/>
                <a:cs typeface="Crimson Pro"/>
                <a:sym typeface="Crimson Pro"/>
              </a:rPr>
              <a:t>O </a:t>
            </a:r>
            <a:r>
              <a:rPr lang="en-US" sz="3200" dirty="0" err="1">
                <a:solidFill>
                  <a:srgbClr val="393939"/>
                </a:solidFill>
                <a:latin typeface="Crimson Pro"/>
                <a:ea typeface="Crimson Pro"/>
                <a:cs typeface="Crimson Pro"/>
                <a:sym typeface="Crimson Pro"/>
              </a:rPr>
              <a:t>território</a:t>
            </a:r>
            <a:r>
              <a:rPr lang="en-US" sz="3200" dirty="0">
                <a:solidFill>
                  <a:srgbClr val="393939"/>
                </a:solidFill>
                <a:latin typeface="Crimson Pro"/>
                <a:ea typeface="Crimson Pro"/>
                <a:cs typeface="Crimson Pro"/>
                <a:sym typeface="Crimson Pro"/>
              </a:rPr>
              <a:t> de Minas Gerais </a:t>
            </a:r>
            <a:r>
              <a:rPr lang="en-US" sz="3200" dirty="0" err="1">
                <a:solidFill>
                  <a:srgbClr val="393939"/>
                </a:solidFill>
                <a:latin typeface="Crimson Pro"/>
                <a:ea typeface="Crimson Pro"/>
                <a:cs typeface="Crimson Pro"/>
                <a:sym typeface="Crimson Pro"/>
              </a:rPr>
              <a:t>abriga</a:t>
            </a:r>
            <a:r>
              <a:rPr lang="en-US" sz="3200" dirty="0">
                <a:solidFill>
                  <a:srgbClr val="393939"/>
                </a:solidFill>
                <a:latin typeface="Crimson Pro"/>
                <a:ea typeface="Crimson Pro"/>
                <a:cs typeface="Crimson Pro"/>
                <a:sym typeface="Crimson Pro"/>
              </a:rPr>
              <a:t> 11,15% das UCs do </a:t>
            </a:r>
            <a:r>
              <a:rPr lang="en-US" sz="3200" dirty="0" err="1">
                <a:solidFill>
                  <a:srgbClr val="393939"/>
                </a:solidFill>
                <a:latin typeface="Crimson Pro"/>
                <a:ea typeface="Crimson Pro"/>
                <a:cs typeface="Crimson Pro"/>
                <a:sym typeface="Crimson Pro"/>
              </a:rPr>
              <a:t>Brasil</a:t>
            </a:r>
            <a:endParaRPr lang="en-US" sz="3200" u="none" dirty="0">
              <a:solidFill>
                <a:srgbClr val="393939"/>
              </a:solidFill>
              <a:latin typeface="Crimson Pro"/>
              <a:ea typeface="Crimson Pro"/>
              <a:cs typeface="Crimson Pro"/>
              <a:sym typeface="Crimson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814B6FFC-E80A-4616-8EE3-3C7D933A7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CaixaDeTexto 9">
            <a:extLst>
              <a:ext uri="{FF2B5EF4-FFF2-40B4-BE49-F238E27FC236}">
                <a16:creationId xmlns:a16="http://schemas.microsoft.com/office/drawing/2014/main" id="{EBF2B893-8B6F-4036-8714-214434E3C91F}"/>
              </a:ext>
            </a:extLst>
          </p:cNvPr>
          <p:cNvSpPr txBox="1"/>
          <p:nvPr/>
        </p:nvSpPr>
        <p:spPr>
          <a:xfrm>
            <a:off x="14235298" y="652988"/>
            <a:ext cx="4267200" cy="1605952"/>
          </a:xfrm>
          <a:prstGeom prst="rect">
            <a:avLst/>
          </a:prstGeom>
          <a:noFill/>
        </p:spPr>
        <p:txBody>
          <a:bodyPr wrap="square">
            <a:spAutoFit/>
          </a:bodyPr>
          <a:lstStyle/>
          <a:p>
            <a:pPr lvl="0">
              <a:lnSpc>
                <a:spcPts val="2939"/>
              </a:lnSpc>
            </a:pPr>
            <a:r>
              <a:rPr lang="en-US" sz="4000" b="1" dirty="0" err="1">
                <a:solidFill>
                  <a:srgbClr val="393939"/>
                </a:solidFill>
                <a:latin typeface="Crimson Pro"/>
                <a:ea typeface="Crimson Pro"/>
                <a:cs typeface="Crimson Pro"/>
                <a:sym typeface="Crimson Pro"/>
              </a:rPr>
              <a:t>Unidades</a:t>
            </a:r>
            <a:r>
              <a:rPr lang="en-US" sz="4000" b="1" dirty="0">
                <a:solidFill>
                  <a:srgbClr val="393939"/>
                </a:solidFill>
                <a:latin typeface="Crimson Pro"/>
                <a:ea typeface="Crimson Pro"/>
                <a:cs typeface="Crimson Pro"/>
                <a:sym typeface="Crimson Pro"/>
              </a:rPr>
              <a:t> de </a:t>
            </a:r>
            <a:r>
              <a:rPr lang="en-US" sz="4000" b="1" dirty="0" err="1">
                <a:solidFill>
                  <a:srgbClr val="393939"/>
                </a:solidFill>
                <a:latin typeface="Crimson Pro"/>
                <a:ea typeface="Crimson Pro"/>
                <a:cs typeface="Crimson Pro"/>
                <a:sym typeface="Crimson Pro"/>
              </a:rPr>
              <a:t>Conservação</a:t>
            </a:r>
            <a:r>
              <a:rPr lang="en-US" sz="4000" b="1" dirty="0">
                <a:solidFill>
                  <a:srgbClr val="393939"/>
                </a:solidFill>
                <a:latin typeface="Crimson Pro"/>
                <a:ea typeface="Crimson Pro"/>
                <a:cs typeface="Crimson Pro"/>
                <a:sym typeface="Crimson Pro"/>
              </a:rPr>
              <a:t> </a:t>
            </a:r>
            <a:r>
              <a:rPr lang="en-US" sz="4000" b="1" dirty="0" err="1">
                <a:solidFill>
                  <a:srgbClr val="393939"/>
                </a:solidFill>
                <a:latin typeface="Crimson Pro"/>
                <a:ea typeface="Crimson Pro"/>
                <a:cs typeface="Crimson Pro"/>
                <a:sym typeface="Crimson Pro"/>
              </a:rPr>
              <a:t>alvo</a:t>
            </a:r>
            <a:r>
              <a:rPr lang="en-US" sz="4000" b="1" dirty="0">
                <a:solidFill>
                  <a:srgbClr val="393939"/>
                </a:solidFill>
                <a:latin typeface="Crimson Pro"/>
                <a:ea typeface="Crimson Pro"/>
                <a:cs typeface="Crimson Pro"/>
                <a:sym typeface="Crimson Pro"/>
              </a:rPr>
              <a:t> do </a:t>
            </a:r>
            <a:r>
              <a:rPr lang="en-US" sz="4000" b="1" dirty="0" err="1">
                <a:solidFill>
                  <a:srgbClr val="393939"/>
                </a:solidFill>
                <a:latin typeface="Crimson Pro"/>
                <a:ea typeface="Crimson Pro"/>
                <a:cs typeface="Crimson Pro"/>
                <a:sym typeface="Crimson Pro"/>
              </a:rPr>
              <a:t>presente</a:t>
            </a:r>
            <a:r>
              <a:rPr lang="en-US" sz="4000" b="1" dirty="0">
                <a:solidFill>
                  <a:srgbClr val="393939"/>
                </a:solidFill>
                <a:latin typeface="Crimson Pro"/>
                <a:ea typeface="Crimson Pro"/>
                <a:cs typeface="Crimson Pro"/>
                <a:sym typeface="Crimson Pro"/>
              </a:rPr>
              <a:t> </a:t>
            </a:r>
            <a:r>
              <a:rPr lang="en-US" sz="4000" b="1" dirty="0" err="1">
                <a:solidFill>
                  <a:srgbClr val="393939"/>
                </a:solidFill>
                <a:latin typeface="Crimson Pro"/>
                <a:ea typeface="Crimson Pro"/>
                <a:cs typeface="Crimson Pro"/>
                <a:sym typeface="Crimson Pro"/>
              </a:rPr>
              <a:t>trabalho</a:t>
            </a:r>
            <a:endParaRPr lang="en-US" sz="4000" b="1" u="none" dirty="0">
              <a:solidFill>
                <a:srgbClr val="393939"/>
              </a:solidFill>
              <a:latin typeface="Crimson Pro"/>
              <a:ea typeface="Crimson Pro"/>
              <a:cs typeface="Crimson Pro"/>
              <a:sym typeface="Crimson Pro"/>
            </a:endParaRPr>
          </a:p>
        </p:txBody>
      </p:sp>
      <p:pic>
        <p:nvPicPr>
          <p:cNvPr id="9" name="Imagem 8">
            <a:extLst>
              <a:ext uri="{FF2B5EF4-FFF2-40B4-BE49-F238E27FC236}">
                <a16:creationId xmlns:a16="http://schemas.microsoft.com/office/drawing/2014/main" id="{D2C5C5FF-4970-45CC-BE5C-8286148FF8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35298" y="5372100"/>
            <a:ext cx="3838203" cy="2288570"/>
          </a:xfrm>
          <a:prstGeom prst="rect">
            <a:avLst/>
          </a:prstGeom>
        </p:spPr>
      </p:pic>
      <p:pic>
        <p:nvPicPr>
          <p:cNvPr id="14" name="Imagem 13">
            <a:extLst>
              <a:ext uri="{FF2B5EF4-FFF2-40B4-BE49-F238E27FC236}">
                <a16:creationId xmlns:a16="http://schemas.microsoft.com/office/drawing/2014/main" id="{357B6BB7-5FA8-4110-B53D-37ED9BE313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5298" y="2857500"/>
            <a:ext cx="3838203" cy="2378229"/>
          </a:xfrm>
          <a:prstGeom prst="rect">
            <a:avLst/>
          </a:prstGeom>
        </p:spPr>
      </p:pic>
    </p:spTree>
    <p:extLst>
      <p:ext uri="{BB962C8B-B14F-4D97-AF65-F5344CB8AC3E}">
        <p14:creationId xmlns:p14="http://schemas.microsoft.com/office/powerpoint/2010/main" val="196493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BD34143F-2785-4716-8882-96F854B975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007" t="324" r="12007" b="-324"/>
          <a:stretch/>
        </p:blipFill>
        <p:spPr>
          <a:xfrm>
            <a:off x="12627329" y="501281"/>
            <a:ext cx="5355972" cy="9398184"/>
          </a:xfrm>
          <a:prstGeom prst="rect">
            <a:avLst/>
          </a:prstGeom>
        </p:spPr>
      </p:pic>
      <p:pic>
        <p:nvPicPr>
          <p:cNvPr id="11" name="Imagem 10">
            <a:extLst>
              <a:ext uri="{FF2B5EF4-FFF2-40B4-BE49-F238E27FC236}">
                <a16:creationId xmlns:a16="http://schemas.microsoft.com/office/drawing/2014/main" id="{7365C24F-B5F3-4B5C-8FB0-8D3BAEB92679}"/>
              </a:ext>
            </a:extLst>
          </p:cNvPr>
          <p:cNvPicPr>
            <a:picLocks noChangeAspect="1"/>
          </p:cNvPicPr>
          <p:nvPr/>
        </p:nvPicPr>
        <p:blipFill rotWithShape="1">
          <a:blip r:embed="rId3">
            <a:extLst>
              <a:ext uri="{28A0092B-C50C-407E-A947-70E740481C1C}">
                <a14:useLocalDpi xmlns:a14="http://schemas.microsoft.com/office/drawing/2010/main" val="0"/>
              </a:ext>
            </a:extLst>
          </a:blip>
          <a:srcRect l="4508" r="9937"/>
          <a:stretch/>
        </p:blipFill>
        <p:spPr>
          <a:xfrm>
            <a:off x="282220" y="501281"/>
            <a:ext cx="5355972" cy="9398185"/>
          </a:xfrm>
          <a:prstGeom prst="rect">
            <a:avLst/>
          </a:prstGeom>
        </p:spPr>
      </p:pic>
      <p:pic>
        <p:nvPicPr>
          <p:cNvPr id="15" name="Imagem 14">
            <a:extLst>
              <a:ext uri="{FF2B5EF4-FFF2-40B4-BE49-F238E27FC236}">
                <a16:creationId xmlns:a16="http://schemas.microsoft.com/office/drawing/2014/main" id="{C0C6CD05-552D-4886-B282-874CEDE16588}"/>
              </a:ext>
            </a:extLst>
          </p:cNvPr>
          <p:cNvPicPr>
            <a:picLocks noChangeAspect="1"/>
          </p:cNvPicPr>
          <p:nvPr/>
        </p:nvPicPr>
        <p:blipFill rotWithShape="1">
          <a:blip r:embed="rId4">
            <a:extLst>
              <a:ext uri="{28A0092B-C50C-407E-A947-70E740481C1C}">
                <a14:useLocalDpi xmlns:a14="http://schemas.microsoft.com/office/drawing/2010/main" val="0"/>
              </a:ext>
            </a:extLst>
          </a:blip>
          <a:srcRect l="8489" t="-324" r="6311" b="324"/>
          <a:stretch/>
        </p:blipFill>
        <p:spPr>
          <a:xfrm>
            <a:off x="6142956" y="501279"/>
            <a:ext cx="6002087" cy="9398186"/>
          </a:xfrm>
          <a:prstGeom prst="rect">
            <a:avLst/>
          </a:prstGeom>
        </p:spPr>
      </p:pic>
      <p:pic>
        <p:nvPicPr>
          <p:cNvPr id="17" name="Imagem 16">
            <a:extLst>
              <a:ext uri="{FF2B5EF4-FFF2-40B4-BE49-F238E27FC236}">
                <a16:creationId xmlns:a16="http://schemas.microsoft.com/office/drawing/2014/main" id="{0F239835-3BC7-47E4-BF80-12CE64741126}"/>
              </a:ext>
            </a:extLst>
          </p:cNvPr>
          <p:cNvPicPr>
            <a:picLocks noChangeAspect="1"/>
          </p:cNvPicPr>
          <p:nvPr/>
        </p:nvPicPr>
        <p:blipFill rotWithShape="1">
          <a:blip r:embed="rId5">
            <a:extLst>
              <a:ext uri="{28A0092B-C50C-407E-A947-70E740481C1C}">
                <a14:useLocalDpi xmlns:a14="http://schemas.microsoft.com/office/drawing/2010/main" val="0"/>
              </a:ext>
            </a:extLst>
          </a:blip>
          <a:srcRect l="23328" t="-81" r="644" b="81"/>
          <a:stretch/>
        </p:blipFill>
        <p:spPr>
          <a:xfrm>
            <a:off x="12627329" y="501279"/>
            <a:ext cx="5355972" cy="9398184"/>
          </a:xfrm>
          <a:prstGeom prst="rect">
            <a:avLst/>
          </a:prstGeom>
        </p:spPr>
      </p:pic>
      <p:sp>
        <p:nvSpPr>
          <p:cNvPr id="18" name="CaixaDeTexto 17">
            <a:extLst>
              <a:ext uri="{FF2B5EF4-FFF2-40B4-BE49-F238E27FC236}">
                <a16:creationId xmlns:a16="http://schemas.microsoft.com/office/drawing/2014/main" id="{25E6E10E-6535-4EA8-971A-54C1C6C36D91}"/>
              </a:ext>
            </a:extLst>
          </p:cNvPr>
          <p:cNvSpPr txBox="1"/>
          <p:nvPr/>
        </p:nvSpPr>
        <p:spPr>
          <a:xfrm>
            <a:off x="282220" y="10010001"/>
            <a:ext cx="2209800" cy="276999"/>
          </a:xfrm>
          <a:prstGeom prst="rect">
            <a:avLst/>
          </a:prstGeom>
          <a:noFill/>
        </p:spPr>
        <p:txBody>
          <a:bodyPr wrap="square">
            <a:spAutoFit/>
          </a:bodyPr>
          <a:lstStyle/>
          <a:p>
            <a:r>
              <a:rPr lang="en-US" sz="1200" dirty="0">
                <a:solidFill>
                  <a:srgbClr val="393939"/>
                </a:solidFill>
                <a:latin typeface="Crimson Pro"/>
                <a:sym typeface="Crimson Pro"/>
              </a:rPr>
              <a:t>Fonte: </a:t>
            </a:r>
            <a:r>
              <a:rPr lang="en-US" sz="1200" dirty="0" err="1">
                <a:solidFill>
                  <a:srgbClr val="393939"/>
                </a:solidFill>
                <a:latin typeface="Crimson Pro"/>
                <a:sym typeface="Crimson Pro"/>
              </a:rPr>
              <a:t>Acervo</a:t>
            </a:r>
            <a:r>
              <a:rPr lang="en-US" sz="1200" dirty="0">
                <a:solidFill>
                  <a:srgbClr val="393939"/>
                </a:solidFill>
                <a:latin typeface="Crimson Pro"/>
                <a:sym typeface="Crimson Pro"/>
              </a:rPr>
              <a:t> </a:t>
            </a:r>
            <a:r>
              <a:rPr lang="en-US" sz="1200" dirty="0" err="1">
                <a:solidFill>
                  <a:srgbClr val="393939"/>
                </a:solidFill>
                <a:latin typeface="Crimson Pro"/>
                <a:sym typeface="Crimson Pro"/>
              </a:rPr>
              <a:t>pessoal</a:t>
            </a:r>
            <a:r>
              <a:rPr lang="en-US" sz="1200" dirty="0">
                <a:solidFill>
                  <a:srgbClr val="393939"/>
                </a:solidFill>
                <a:latin typeface="Crimson Pro"/>
                <a:sym typeface="Crimson Pro"/>
              </a:rPr>
              <a:t>.</a:t>
            </a:r>
            <a:endParaRPr lang="pt-BR" sz="1200" dirty="0"/>
          </a:p>
        </p:txBody>
      </p:sp>
    </p:spTree>
    <p:extLst>
      <p:ext uri="{BB962C8B-B14F-4D97-AF65-F5344CB8AC3E}">
        <p14:creationId xmlns:p14="http://schemas.microsoft.com/office/powerpoint/2010/main" val="220135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632EAEF-7B61-4FA6-8DA9-08FEA9C1EA67}"/>
              </a:ext>
            </a:extLst>
          </p:cNvPr>
          <p:cNvPicPr>
            <a:picLocks noChangeAspect="1"/>
          </p:cNvPicPr>
          <p:nvPr/>
        </p:nvPicPr>
        <p:blipFill rotWithShape="1">
          <a:blip r:embed="rId2">
            <a:extLst>
              <a:ext uri="{28A0092B-C50C-407E-A947-70E740481C1C}">
                <a14:useLocalDpi xmlns:a14="http://schemas.microsoft.com/office/drawing/2010/main" val="0"/>
              </a:ext>
            </a:extLst>
          </a:blip>
          <a:srcRect l="16799" t="335" r="7108"/>
          <a:stretch/>
        </p:blipFill>
        <p:spPr>
          <a:xfrm>
            <a:off x="282219" y="501282"/>
            <a:ext cx="5378451" cy="9398186"/>
          </a:xfrm>
          <a:prstGeom prst="rect">
            <a:avLst/>
          </a:prstGeom>
        </p:spPr>
      </p:pic>
      <p:pic>
        <p:nvPicPr>
          <p:cNvPr id="5" name="Imagem 4">
            <a:extLst>
              <a:ext uri="{FF2B5EF4-FFF2-40B4-BE49-F238E27FC236}">
                <a16:creationId xmlns:a16="http://schemas.microsoft.com/office/drawing/2014/main" id="{2F3C0261-3921-44F4-9D65-758F2A29D22E}"/>
              </a:ext>
            </a:extLst>
          </p:cNvPr>
          <p:cNvPicPr>
            <a:picLocks noChangeAspect="1"/>
          </p:cNvPicPr>
          <p:nvPr/>
        </p:nvPicPr>
        <p:blipFill rotWithShape="1">
          <a:blip r:embed="rId3">
            <a:extLst>
              <a:ext uri="{28A0092B-C50C-407E-A947-70E740481C1C}">
                <a14:useLocalDpi xmlns:a14="http://schemas.microsoft.com/office/drawing/2010/main" val="0"/>
              </a:ext>
            </a:extLst>
          </a:blip>
          <a:srcRect l="4445" t="449" b="-115"/>
          <a:stretch/>
        </p:blipFill>
        <p:spPr>
          <a:xfrm>
            <a:off x="6142956" y="501282"/>
            <a:ext cx="6002087" cy="9398185"/>
          </a:xfrm>
          <a:prstGeom prst="rect">
            <a:avLst/>
          </a:prstGeom>
        </p:spPr>
      </p:pic>
      <p:pic>
        <p:nvPicPr>
          <p:cNvPr id="9" name="Imagem 8">
            <a:extLst>
              <a:ext uri="{FF2B5EF4-FFF2-40B4-BE49-F238E27FC236}">
                <a16:creationId xmlns:a16="http://schemas.microsoft.com/office/drawing/2014/main" id="{D41FD287-8E78-4E3A-85D8-2B226D2ABC8D}"/>
              </a:ext>
            </a:extLst>
          </p:cNvPr>
          <p:cNvPicPr>
            <a:picLocks noChangeAspect="1"/>
          </p:cNvPicPr>
          <p:nvPr/>
        </p:nvPicPr>
        <p:blipFill rotWithShape="1">
          <a:blip r:embed="rId4">
            <a:extLst>
              <a:ext uri="{28A0092B-C50C-407E-A947-70E740481C1C}">
                <a14:useLocalDpi xmlns:a14="http://schemas.microsoft.com/office/drawing/2010/main" val="0"/>
              </a:ext>
            </a:extLst>
          </a:blip>
          <a:srcRect l="14445"/>
          <a:stretch/>
        </p:blipFill>
        <p:spPr>
          <a:xfrm>
            <a:off x="12627329" y="501284"/>
            <a:ext cx="5355972" cy="9398184"/>
          </a:xfrm>
          <a:prstGeom prst="rect">
            <a:avLst/>
          </a:prstGeom>
        </p:spPr>
      </p:pic>
      <p:sp>
        <p:nvSpPr>
          <p:cNvPr id="6" name="CaixaDeTexto 5">
            <a:extLst>
              <a:ext uri="{FF2B5EF4-FFF2-40B4-BE49-F238E27FC236}">
                <a16:creationId xmlns:a16="http://schemas.microsoft.com/office/drawing/2014/main" id="{8BBBA30F-0AD9-46AE-9943-7B556CB4C5F5}"/>
              </a:ext>
            </a:extLst>
          </p:cNvPr>
          <p:cNvSpPr txBox="1"/>
          <p:nvPr/>
        </p:nvSpPr>
        <p:spPr>
          <a:xfrm>
            <a:off x="282219" y="10010001"/>
            <a:ext cx="2209800" cy="276999"/>
          </a:xfrm>
          <a:prstGeom prst="rect">
            <a:avLst/>
          </a:prstGeom>
          <a:noFill/>
        </p:spPr>
        <p:txBody>
          <a:bodyPr wrap="square">
            <a:spAutoFit/>
          </a:bodyPr>
          <a:lstStyle/>
          <a:p>
            <a:r>
              <a:rPr lang="en-US" sz="1200" dirty="0">
                <a:solidFill>
                  <a:srgbClr val="393939"/>
                </a:solidFill>
                <a:latin typeface="Crimson Pro"/>
                <a:sym typeface="Crimson Pro"/>
              </a:rPr>
              <a:t>Fonte: </a:t>
            </a:r>
            <a:r>
              <a:rPr lang="en-US" sz="1200" dirty="0" err="1">
                <a:solidFill>
                  <a:srgbClr val="393939"/>
                </a:solidFill>
                <a:latin typeface="Crimson Pro"/>
                <a:sym typeface="Crimson Pro"/>
              </a:rPr>
              <a:t>Acervo</a:t>
            </a:r>
            <a:r>
              <a:rPr lang="en-US" sz="1200" dirty="0">
                <a:solidFill>
                  <a:srgbClr val="393939"/>
                </a:solidFill>
                <a:latin typeface="Crimson Pro"/>
                <a:sym typeface="Crimson Pro"/>
              </a:rPr>
              <a:t> </a:t>
            </a:r>
            <a:r>
              <a:rPr lang="en-US" sz="1200" dirty="0" err="1">
                <a:solidFill>
                  <a:srgbClr val="393939"/>
                </a:solidFill>
                <a:latin typeface="Crimson Pro"/>
                <a:sym typeface="Crimson Pro"/>
              </a:rPr>
              <a:t>pessoal</a:t>
            </a:r>
            <a:r>
              <a:rPr lang="en-US" sz="1200" dirty="0">
                <a:solidFill>
                  <a:srgbClr val="393939"/>
                </a:solidFill>
                <a:latin typeface="Crimson Pro"/>
                <a:sym typeface="Crimson Pro"/>
              </a:rPr>
              <a:t>.</a:t>
            </a:r>
            <a:endParaRPr lang="pt-BR" sz="1200" dirty="0"/>
          </a:p>
        </p:txBody>
      </p:sp>
    </p:spTree>
    <p:extLst>
      <p:ext uri="{BB962C8B-B14F-4D97-AF65-F5344CB8AC3E}">
        <p14:creationId xmlns:p14="http://schemas.microsoft.com/office/powerpoint/2010/main" val="2865477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a:extLst>
              <a:ext uri="{FF2B5EF4-FFF2-40B4-BE49-F238E27FC236}">
                <a16:creationId xmlns:a16="http://schemas.microsoft.com/office/drawing/2014/main" id="{894D13A5-80D8-456F-9159-612FF16758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116" r="22989" b="-1"/>
          <a:stretch/>
        </p:blipFill>
        <p:spPr>
          <a:xfrm rot="16200000">
            <a:off x="10632508" y="2541435"/>
            <a:ext cx="9390564" cy="5355976"/>
          </a:xfrm>
          <a:prstGeom prst="rect">
            <a:avLst/>
          </a:prstGeom>
        </p:spPr>
      </p:pic>
      <p:pic>
        <p:nvPicPr>
          <p:cNvPr id="20" name="Imagem 19">
            <a:extLst>
              <a:ext uri="{FF2B5EF4-FFF2-40B4-BE49-F238E27FC236}">
                <a16:creationId xmlns:a16="http://schemas.microsoft.com/office/drawing/2014/main" id="{E5DC77CC-8006-4D26-93A6-567415A9A535}"/>
              </a:ext>
            </a:extLst>
          </p:cNvPr>
          <p:cNvPicPr>
            <a:picLocks noChangeAspect="1"/>
          </p:cNvPicPr>
          <p:nvPr/>
        </p:nvPicPr>
        <p:blipFill rotWithShape="1">
          <a:blip r:embed="rId3">
            <a:extLst>
              <a:ext uri="{28A0092B-C50C-407E-A947-70E740481C1C}">
                <a14:useLocalDpi xmlns:a14="http://schemas.microsoft.com/office/drawing/2010/main" val="0"/>
              </a:ext>
            </a:extLst>
          </a:blip>
          <a:srcRect r="23972"/>
          <a:stretch/>
        </p:blipFill>
        <p:spPr>
          <a:xfrm>
            <a:off x="12649802" y="524141"/>
            <a:ext cx="5355976" cy="9398185"/>
          </a:xfrm>
          <a:prstGeom prst="rect">
            <a:avLst/>
          </a:prstGeom>
        </p:spPr>
      </p:pic>
      <p:pic>
        <p:nvPicPr>
          <p:cNvPr id="4" name="Imagem 3">
            <a:extLst>
              <a:ext uri="{FF2B5EF4-FFF2-40B4-BE49-F238E27FC236}">
                <a16:creationId xmlns:a16="http://schemas.microsoft.com/office/drawing/2014/main" id="{93F3A7EB-9F94-4F11-99AB-25DF095B7F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516"/>
          <a:stretch/>
        </p:blipFill>
        <p:spPr>
          <a:xfrm rot="16200000">
            <a:off x="-1738884" y="2514765"/>
            <a:ext cx="9398184" cy="5355975"/>
          </a:xfrm>
          <a:prstGeom prst="rect">
            <a:avLst/>
          </a:prstGeom>
        </p:spPr>
      </p:pic>
      <p:pic>
        <p:nvPicPr>
          <p:cNvPr id="5" name="Imagem 4">
            <a:extLst>
              <a:ext uri="{FF2B5EF4-FFF2-40B4-BE49-F238E27FC236}">
                <a16:creationId xmlns:a16="http://schemas.microsoft.com/office/drawing/2014/main" id="{2F3C0261-3921-44F4-9D65-758F2A29D22E}"/>
              </a:ext>
            </a:extLst>
          </p:cNvPr>
          <p:cNvPicPr>
            <a:picLocks noChangeAspect="1"/>
          </p:cNvPicPr>
          <p:nvPr/>
        </p:nvPicPr>
        <p:blipFill rotWithShape="1">
          <a:blip r:embed="rId5">
            <a:extLst>
              <a:ext uri="{28A0092B-C50C-407E-A947-70E740481C1C}">
                <a14:useLocalDpi xmlns:a14="http://schemas.microsoft.com/office/drawing/2010/main" val="0"/>
              </a:ext>
            </a:extLst>
          </a:blip>
          <a:srcRect l="4445" t="449" b="-115"/>
          <a:stretch/>
        </p:blipFill>
        <p:spPr>
          <a:xfrm>
            <a:off x="6142956" y="501282"/>
            <a:ext cx="6002087" cy="9398185"/>
          </a:xfrm>
          <a:prstGeom prst="rect">
            <a:avLst/>
          </a:prstGeom>
        </p:spPr>
      </p:pic>
      <p:pic>
        <p:nvPicPr>
          <p:cNvPr id="10" name="Imagem 9">
            <a:extLst>
              <a:ext uri="{FF2B5EF4-FFF2-40B4-BE49-F238E27FC236}">
                <a16:creationId xmlns:a16="http://schemas.microsoft.com/office/drawing/2014/main" id="{E619D246-0819-4AEC-B294-CD5E964640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126"/>
          <a:stretch/>
        </p:blipFill>
        <p:spPr>
          <a:xfrm rot="16200000">
            <a:off x="4448718" y="2195519"/>
            <a:ext cx="9390563" cy="6002087"/>
          </a:xfrm>
          <a:prstGeom prst="rect">
            <a:avLst/>
          </a:prstGeom>
        </p:spPr>
      </p:pic>
    </p:spTree>
    <p:extLst>
      <p:ext uri="{BB962C8B-B14F-4D97-AF65-F5344CB8AC3E}">
        <p14:creationId xmlns:p14="http://schemas.microsoft.com/office/powerpoint/2010/main" val="3835178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838</TotalTime>
  <Words>1356</Words>
  <Application>Microsoft Office PowerPoint</Application>
  <PresentationFormat>Personalizar</PresentationFormat>
  <Paragraphs>145</Paragraphs>
  <Slides>29</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29</vt:i4>
      </vt:variant>
    </vt:vector>
  </HeadingPairs>
  <TitlesOfParts>
    <vt:vector size="35" baseType="lpstr">
      <vt:lpstr>Arimo</vt:lpstr>
      <vt:lpstr>Calibri</vt:lpstr>
      <vt:lpstr>Crimson Pro</vt:lpstr>
      <vt:lpstr>Crimson Pro Bold</vt:lpstr>
      <vt:lpstr>Arial</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Branco Preto Bege Simples Corporativo Serifa Apresentação</dc:title>
  <dc:creator>João Victor</dc:creator>
  <cp:lastModifiedBy>João Victor Sabino</cp:lastModifiedBy>
  <cp:revision>47</cp:revision>
  <dcterms:created xsi:type="dcterms:W3CDTF">2006-08-16T00:00:00Z</dcterms:created>
  <dcterms:modified xsi:type="dcterms:W3CDTF">2025-05-27T14:46:36Z</dcterms:modified>
  <dc:identifier>DAGl8rL9snM</dc:identifier>
</cp:coreProperties>
</file>